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9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1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2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3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4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6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8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9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0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21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22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23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24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25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26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27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28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29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30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31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32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33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34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35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36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37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38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39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40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41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42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43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44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45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46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47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48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49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50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51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52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53.xml" ContentType="application/vnd.openxmlformats-officedocument.presentationml.notesSlid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54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55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56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notesSlides/notesSlide57.xml" ContentType="application/vnd.openxmlformats-officedocument.presentationml.notesSlide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5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57" r:id="rId1"/>
  </p:sldMasterIdLst>
  <p:notesMasterIdLst>
    <p:notesMasterId r:id="rId69"/>
  </p:notesMasterIdLst>
  <p:handoutMasterIdLst>
    <p:handoutMasterId r:id="rId70"/>
  </p:handoutMasterIdLst>
  <p:sldIdLst>
    <p:sldId id="352" r:id="rId2"/>
    <p:sldId id="257" r:id="rId3"/>
    <p:sldId id="341" r:id="rId4"/>
    <p:sldId id="347" r:id="rId5"/>
    <p:sldId id="348" r:id="rId6"/>
    <p:sldId id="351" r:id="rId7"/>
    <p:sldId id="258" r:id="rId8"/>
    <p:sldId id="259" r:id="rId9"/>
    <p:sldId id="260" r:id="rId10"/>
    <p:sldId id="261" r:id="rId11"/>
    <p:sldId id="262" r:id="rId12"/>
    <p:sldId id="263" r:id="rId13"/>
    <p:sldId id="265" r:id="rId14"/>
    <p:sldId id="353" r:id="rId15"/>
    <p:sldId id="354" r:id="rId16"/>
    <p:sldId id="355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362" r:id="rId25"/>
    <p:sldId id="363" r:id="rId26"/>
    <p:sldId id="364" r:id="rId27"/>
    <p:sldId id="365" r:id="rId28"/>
    <p:sldId id="280" r:id="rId29"/>
    <p:sldId id="366" r:id="rId30"/>
    <p:sldId id="367" r:id="rId31"/>
    <p:sldId id="283" r:id="rId32"/>
    <p:sldId id="284" r:id="rId33"/>
    <p:sldId id="360" r:id="rId34"/>
    <p:sldId id="361" r:id="rId35"/>
    <p:sldId id="288" r:id="rId36"/>
    <p:sldId id="289" r:id="rId37"/>
    <p:sldId id="290" r:id="rId38"/>
    <p:sldId id="292" r:id="rId39"/>
    <p:sldId id="359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7" r:id="rId54"/>
    <p:sldId id="358" r:id="rId55"/>
    <p:sldId id="310" r:id="rId56"/>
    <p:sldId id="311" r:id="rId57"/>
    <p:sldId id="312" r:id="rId58"/>
    <p:sldId id="314" r:id="rId59"/>
    <p:sldId id="357" r:id="rId60"/>
    <p:sldId id="316" r:id="rId61"/>
    <p:sldId id="356" r:id="rId62"/>
    <p:sldId id="317" r:id="rId63"/>
    <p:sldId id="318" r:id="rId64"/>
    <p:sldId id="319" r:id="rId65"/>
    <p:sldId id="320" r:id="rId66"/>
    <p:sldId id="321" r:id="rId67"/>
    <p:sldId id="322" r:id="rId6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292929"/>
    <a:srgbClr val="1C1C1C"/>
    <a:srgbClr val="111111"/>
    <a:srgbClr val="008000"/>
    <a:srgbClr val="FF6600"/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15" autoAdjust="0"/>
  </p:normalViewPr>
  <p:slideViewPr>
    <p:cSldViewPr showGuides="1">
      <p:cViewPr varScale="1">
        <p:scale>
          <a:sx n="107" d="100"/>
          <a:sy n="107" d="100"/>
        </p:scale>
        <p:origin x="1656" y="114"/>
      </p:cViewPr>
      <p:guideLst>
        <p:guide orient="horz" pos="2592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>
        <p:scale>
          <a:sx n="125" d="100"/>
          <a:sy n="125" d="100"/>
        </p:scale>
        <p:origin x="-828" y="36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411CF9-9DA9-43A9-B660-B6C45C94365C}" type="datetime1">
              <a:rPr lang="en-US"/>
              <a:pPr/>
              <a:t>5/18/2017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2EC02E-BECC-4B04-90D4-E6A9E3168D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342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0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1AC9ED27-19E4-4E9E-97AD-CC9BBA8338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795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F9302316-9EC6-421A-9BF6-547C51D0E1DA}" type="slidenum">
              <a:rPr lang="en-US" sz="1200">
                <a:latin typeface="Arial" pitchFamily="34" charset="0"/>
              </a:rPr>
              <a:pPr/>
              <a:t>2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A340F4E1-C02A-4293-BAE4-79D3D50EB31F}" type="slidenum">
              <a:rPr lang="en-US" sz="1200">
                <a:latin typeface="Arial" pitchFamily="34" charset="0"/>
              </a:rPr>
              <a:pPr/>
              <a:t>11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051ECC1B-D3A4-4B74-B7A2-FBD6DD5681BE}" type="slidenum">
              <a:rPr lang="en-US" sz="1200">
                <a:latin typeface="Arial" pitchFamily="34" charset="0"/>
              </a:rPr>
              <a:pPr/>
              <a:t>12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5D3AFB08-594B-4AE6-A051-D22AFF832ACE}" type="slidenum">
              <a:rPr lang="en-US" sz="1200">
                <a:latin typeface="Arial" pitchFamily="34" charset="0"/>
              </a:rPr>
              <a:pPr/>
              <a:t>13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5D3AFB08-594B-4AE6-A051-D22AFF832ACE}" type="slidenum">
              <a:rPr lang="en-US" sz="1200">
                <a:latin typeface="Arial" pitchFamily="34" charset="0"/>
              </a:rPr>
              <a:pPr/>
              <a:t>14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884DCD94-F6A5-49DA-A76D-EBEB964B76F4}" type="slidenum">
              <a:rPr lang="en-US" sz="1200">
                <a:latin typeface="Arial" pitchFamily="34" charset="0"/>
              </a:rPr>
              <a:pPr/>
              <a:t>15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884DCD94-F6A5-49DA-A76D-EBEB964B76F4}" type="slidenum">
              <a:rPr lang="en-US" sz="1200">
                <a:latin typeface="Arial" pitchFamily="34" charset="0"/>
              </a:rPr>
              <a:pPr/>
              <a:t>16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949B0AB2-01A9-49DD-AA04-F0223CACF521}" type="slidenum">
              <a:rPr lang="en-US" sz="1200">
                <a:latin typeface="Arial" pitchFamily="34" charset="0"/>
              </a:rPr>
              <a:pPr/>
              <a:t>17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159A23EA-8DB7-48B8-B14A-A9E728A7414D}" type="slidenum">
              <a:rPr lang="en-US" sz="1200">
                <a:latin typeface="Arial" pitchFamily="34" charset="0"/>
              </a:rPr>
              <a:pPr/>
              <a:t>18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17DAC821-2820-42D3-A4C8-C104DC83B432}" type="slidenum">
              <a:rPr lang="en-US" sz="1200">
                <a:latin typeface="Arial" pitchFamily="34" charset="0"/>
              </a:rPr>
              <a:pPr/>
              <a:t>19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F9B6732E-98E0-43A3-816E-134D4C0C4E13}" type="slidenum">
              <a:rPr lang="en-US" sz="1200">
                <a:latin typeface="Arial" pitchFamily="34" charset="0"/>
              </a:rPr>
              <a:pPr/>
              <a:t>20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9AB65496-E10E-4610-8D55-AB2E066D6083}" type="slidenum">
              <a:rPr lang="en-US" sz="1200">
                <a:latin typeface="Arial" pitchFamily="34" charset="0"/>
              </a:rPr>
              <a:pPr/>
              <a:t>3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CC7035D9-8AE5-4BC1-97C1-63FEBB06D8C5}" type="slidenum">
              <a:rPr lang="en-US" sz="1200">
                <a:latin typeface="Arial" pitchFamily="34" charset="0"/>
              </a:rPr>
              <a:pPr/>
              <a:t>21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93CF8E2B-EB90-4169-8AA8-97841C217CB2}" type="slidenum">
              <a:rPr lang="en-US" sz="1200">
                <a:latin typeface="Arial" pitchFamily="34" charset="0"/>
              </a:rPr>
              <a:pPr/>
              <a:t>22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DE835F31-6093-45F9-8252-61EEC166EAB4}" type="slidenum">
              <a:rPr lang="en-US" sz="1200">
                <a:latin typeface="Arial" pitchFamily="34" charset="0"/>
              </a:rPr>
              <a:pPr/>
              <a:t>23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00338491-212B-488F-8FC5-8AAF672BF27E}" type="slidenum">
              <a:rPr lang="en-US" sz="1200">
                <a:latin typeface="Arial" pitchFamily="34" charset="0"/>
              </a:rPr>
              <a:pPr/>
              <a:t>28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D590FD86-5797-479E-9B1A-5C14AD3F567F}" type="slidenum">
              <a:rPr lang="en-US" sz="1200">
                <a:latin typeface="Arial" pitchFamily="34" charset="0"/>
              </a:rPr>
              <a:pPr/>
              <a:t>31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7AB7292D-C7D6-48AD-9595-A4788191FDDF}" type="slidenum">
              <a:rPr lang="en-US" sz="1200">
                <a:latin typeface="Arial" pitchFamily="34" charset="0"/>
              </a:rPr>
              <a:pPr/>
              <a:t>32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C16613CD-2BB9-4B6D-BF72-C1BCE1D1C1F2}" type="slidenum">
              <a:rPr lang="en-US" sz="1200">
                <a:latin typeface="Arial" pitchFamily="34" charset="0"/>
              </a:rPr>
              <a:pPr/>
              <a:t>35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181418D6-CD18-46A6-9B5F-8F44D825FDAC}" type="slidenum">
              <a:rPr lang="en-US" sz="1200">
                <a:latin typeface="Arial" pitchFamily="34" charset="0"/>
              </a:rPr>
              <a:pPr/>
              <a:t>36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DF8B7BD2-61C8-4C87-894B-25A10C1C45E6}" type="slidenum">
              <a:rPr lang="en-US" sz="1200">
                <a:latin typeface="Arial" pitchFamily="34" charset="0"/>
              </a:rPr>
              <a:pPr/>
              <a:t>37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21905C99-20CF-46A8-A379-53111239E3F6}" type="slidenum">
              <a:rPr lang="en-US" sz="1200">
                <a:latin typeface="Arial" pitchFamily="34" charset="0"/>
              </a:rPr>
              <a:pPr/>
              <a:t>38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05579BF9-D526-415E-A2BF-BAACF550D4A8}" type="slidenum">
              <a:rPr lang="en-US" sz="1200">
                <a:latin typeface="Arial" pitchFamily="34" charset="0"/>
              </a:rPr>
              <a:pPr/>
              <a:t>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21905C99-20CF-46A8-A379-53111239E3F6}" type="slidenum">
              <a:rPr lang="en-US" sz="1200">
                <a:latin typeface="Arial" pitchFamily="34" charset="0"/>
              </a:rPr>
              <a:pPr/>
              <a:t>39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D6783A55-B43D-4C5F-A455-FB07F4E3455A}" type="slidenum">
              <a:rPr lang="en-US" sz="1200">
                <a:latin typeface="Arial" pitchFamily="34" charset="0"/>
              </a:rPr>
              <a:pPr/>
              <a:t>40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5266A7A9-1A0B-4FD0-8555-C89043826628}" type="slidenum">
              <a:rPr lang="en-US" sz="1200">
                <a:latin typeface="Arial" pitchFamily="34" charset="0"/>
              </a:rPr>
              <a:pPr/>
              <a:t>41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A1B46D45-D3CB-4E33-80E9-182B337EF95C}" type="slidenum">
              <a:rPr lang="en-US" sz="1200">
                <a:latin typeface="Arial" pitchFamily="34" charset="0"/>
              </a:rPr>
              <a:pPr/>
              <a:t>42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0F984848-746A-4CFB-9016-F2EB688C8411}" type="slidenum">
              <a:rPr lang="en-US" sz="1200">
                <a:latin typeface="Arial" pitchFamily="34" charset="0"/>
              </a:rPr>
              <a:pPr/>
              <a:t>43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B04A5FD7-6CC1-4AF5-B0DB-4BD67C82EFCD}" type="slidenum">
              <a:rPr lang="en-US" sz="1200">
                <a:latin typeface="Arial" pitchFamily="34" charset="0"/>
              </a:rPr>
              <a:pPr/>
              <a:t>44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79FA18B6-653F-495B-9169-50B7C61D32C1}" type="slidenum">
              <a:rPr lang="en-US" sz="1200">
                <a:latin typeface="Arial" pitchFamily="34" charset="0"/>
              </a:rPr>
              <a:pPr/>
              <a:t>45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F3140C73-77D6-4830-AF93-4B33299F4201}" type="slidenum">
              <a:rPr lang="en-US" sz="1200">
                <a:latin typeface="Arial" pitchFamily="34" charset="0"/>
              </a:rPr>
              <a:pPr/>
              <a:t>46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5AC6CD64-231F-4C59-8932-D8DAE32015C6}" type="slidenum">
              <a:rPr lang="en-US" sz="1200">
                <a:latin typeface="Arial" pitchFamily="34" charset="0"/>
              </a:rPr>
              <a:pPr/>
              <a:t>47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523E315C-A17C-4F37-B9F2-DEC1CEF061F8}" type="slidenum">
              <a:rPr lang="en-US" sz="1200">
                <a:latin typeface="Arial" pitchFamily="34" charset="0"/>
              </a:rPr>
              <a:pPr/>
              <a:t>48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8F9220E3-A6C4-40C0-ACC4-685E2C037F82}" type="slidenum">
              <a:rPr lang="en-US" sz="1200">
                <a:latin typeface="Arial" pitchFamily="34" charset="0"/>
              </a:rPr>
              <a:pPr/>
              <a:t>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9D96A392-42A1-4169-BB2E-0C6F33975F8E}" type="slidenum">
              <a:rPr lang="en-US" sz="1200">
                <a:latin typeface="Arial" pitchFamily="34" charset="0"/>
              </a:rPr>
              <a:pPr/>
              <a:t>49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82F58A72-05A7-4D9A-A515-7D4F08CF7C4E}" type="slidenum">
              <a:rPr lang="en-US" sz="1200">
                <a:latin typeface="Arial" pitchFamily="34" charset="0"/>
              </a:rPr>
              <a:pPr/>
              <a:t>50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26E58C96-3A7F-438D-9284-997E0D870746}" type="slidenum">
              <a:rPr lang="en-US" sz="1200">
                <a:latin typeface="Arial" pitchFamily="34" charset="0"/>
              </a:rPr>
              <a:pPr/>
              <a:t>51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A376280C-89A2-46A1-978F-A8865D02BEFA}" type="slidenum">
              <a:rPr lang="en-US" sz="1200">
                <a:latin typeface="Arial" pitchFamily="34" charset="0"/>
              </a:rPr>
              <a:pPr/>
              <a:t>52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011110F8-E7C0-4E31-A647-94ED3DF6F3FE}" type="slidenum">
              <a:rPr lang="en-US" sz="1200">
                <a:latin typeface="Arial" pitchFamily="34" charset="0"/>
              </a:rPr>
              <a:pPr/>
              <a:t>53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011110F8-E7C0-4E31-A647-94ED3DF6F3FE}" type="slidenum">
              <a:rPr lang="en-US" sz="1200">
                <a:latin typeface="Arial" pitchFamily="34" charset="0"/>
              </a:rPr>
              <a:pPr/>
              <a:t>54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6A980909-6785-48BC-8E10-1E779B2A00F4}" type="slidenum">
              <a:rPr lang="en-US" sz="1200">
                <a:latin typeface="Arial" pitchFamily="34" charset="0"/>
              </a:rPr>
              <a:pPr/>
              <a:t>55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4BA6F755-834E-47CC-8096-E830E822E24B}" type="slidenum">
              <a:rPr lang="en-US" sz="1200">
                <a:latin typeface="Arial" pitchFamily="34" charset="0"/>
              </a:rPr>
              <a:pPr/>
              <a:t>56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918779AC-434E-4670-8243-18058EA1EB6C}" type="slidenum">
              <a:rPr lang="en-US" sz="1200">
                <a:latin typeface="Arial" pitchFamily="34" charset="0"/>
              </a:rPr>
              <a:pPr/>
              <a:t>57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94D1194F-19CA-4C87-8460-C82A5C47FE9B}" type="slidenum">
              <a:rPr lang="en-US" sz="1200">
                <a:latin typeface="Arial" pitchFamily="34" charset="0"/>
              </a:rPr>
              <a:pPr/>
              <a:t>58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4CBD82ED-61BD-4A0F-BE50-55F354E4B9E1}" type="slidenum">
              <a:rPr lang="en-US" sz="1200">
                <a:latin typeface="Arial" pitchFamily="34" charset="0"/>
              </a:rPr>
              <a:pPr/>
              <a:t>6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94D1194F-19CA-4C87-8460-C82A5C47FE9B}" type="slidenum">
              <a:rPr lang="en-US" sz="1200">
                <a:latin typeface="Arial" pitchFamily="34" charset="0"/>
              </a:rPr>
              <a:pPr/>
              <a:t>59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7B9BAD58-B8DF-4D73-B56F-053FE191C72D}" type="slidenum">
              <a:rPr lang="en-US" sz="1200">
                <a:latin typeface="Arial" pitchFamily="34" charset="0"/>
              </a:rPr>
              <a:pPr/>
              <a:t>60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7B9BAD58-B8DF-4D73-B56F-053FE191C72D}" type="slidenum">
              <a:rPr lang="en-US" sz="1200">
                <a:latin typeface="Arial" pitchFamily="34" charset="0"/>
              </a:rPr>
              <a:pPr/>
              <a:t>61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C5F9FAAC-52B3-449E-B064-8AA811251FD3}" type="slidenum">
              <a:rPr lang="en-US" sz="1200">
                <a:latin typeface="Arial" pitchFamily="34" charset="0"/>
              </a:rPr>
              <a:pPr/>
              <a:t>62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CAA260C4-12CB-44BC-BB97-EB61DAC6C936}" type="slidenum">
              <a:rPr lang="en-US" sz="1200">
                <a:latin typeface="Arial" pitchFamily="34" charset="0"/>
              </a:rPr>
              <a:pPr/>
              <a:t>63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5C50E387-E75A-424F-BDD3-5FDA5923B9AE}" type="slidenum">
              <a:rPr lang="en-US" sz="1200">
                <a:latin typeface="Arial" pitchFamily="34" charset="0"/>
              </a:rPr>
              <a:pPr/>
              <a:t>64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AA7DFBA0-0042-4DD8-AF18-ECE382B93C71}" type="slidenum">
              <a:rPr lang="en-US" sz="1200">
                <a:latin typeface="Arial" pitchFamily="34" charset="0"/>
              </a:rPr>
              <a:pPr/>
              <a:t>65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321EB144-75D2-4D31-843C-BCB449189434}" type="slidenum">
              <a:rPr lang="en-US" sz="1200">
                <a:latin typeface="Arial" pitchFamily="34" charset="0"/>
              </a:rPr>
              <a:pPr/>
              <a:t>66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856950D5-395E-47E2-8284-CA47808705BF}" type="slidenum">
              <a:rPr lang="en-US" sz="1200">
                <a:latin typeface="Arial" pitchFamily="34" charset="0"/>
              </a:rPr>
              <a:pPr/>
              <a:t>67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6F8EDBD4-047E-46B8-8D9E-333C5075692E}" type="slidenum">
              <a:rPr lang="en-US" sz="1200">
                <a:latin typeface="Arial" pitchFamily="34" charset="0"/>
              </a:rPr>
              <a:pPr/>
              <a:t>7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A45E38AE-E67A-425E-BA2A-C9E5B8B78DF4}" type="slidenum">
              <a:rPr lang="en-US" sz="1200">
                <a:latin typeface="Arial" pitchFamily="34" charset="0"/>
              </a:rPr>
              <a:pPr/>
              <a:t>8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3B552712-FF52-47BF-AD57-7B238FDE1721}" type="slidenum">
              <a:rPr lang="en-US" sz="1200">
                <a:latin typeface="Arial" pitchFamily="34" charset="0"/>
              </a:rPr>
              <a:pPr/>
              <a:t>9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5AFD2349-87AD-4B12-A67C-E993E182447A}" type="slidenum">
              <a:rPr lang="en-US" sz="1200">
                <a:latin typeface="Arial" pitchFamily="34" charset="0"/>
              </a:rPr>
              <a:pPr/>
              <a:t>10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4290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itchFamily="34" charset="0"/>
              </a:rPr>
              <a:t>Design of Digital Circuits</a:t>
            </a:r>
            <a:r>
              <a:rPr lang="en-US" sz="2000" b="0" baseline="0" dirty="0">
                <a:latin typeface="Calibri" pitchFamily="34" charset="0"/>
              </a:rPr>
              <a:t> 2017</a:t>
            </a:r>
          </a:p>
          <a:p>
            <a:r>
              <a:rPr lang="en-US" sz="2000" b="0" baseline="0" dirty="0" err="1">
                <a:latin typeface="Calibri" pitchFamily="34" charset="0"/>
              </a:rPr>
              <a:t>Srdjan</a:t>
            </a:r>
            <a:r>
              <a:rPr lang="en-US" sz="2000" b="0" baseline="0" dirty="0">
                <a:latin typeface="Calibri" pitchFamily="34" charset="0"/>
              </a:rPr>
              <a:t> </a:t>
            </a:r>
            <a:r>
              <a:rPr lang="en-US" sz="2000" b="0" baseline="0" dirty="0" err="1">
                <a:latin typeface="Calibri" pitchFamily="34" charset="0"/>
              </a:rPr>
              <a:t>Capkun</a:t>
            </a:r>
            <a:endParaRPr lang="en-US" sz="2000" b="0" baseline="0" dirty="0">
              <a:latin typeface="Calibri" pitchFamily="34" charset="0"/>
            </a:endParaRPr>
          </a:p>
          <a:p>
            <a:r>
              <a:rPr lang="en-US" sz="2000" b="0" baseline="0" dirty="0" err="1">
                <a:latin typeface="Calibri" pitchFamily="34" charset="0"/>
              </a:rPr>
              <a:t>Onur</a:t>
            </a:r>
            <a:r>
              <a:rPr lang="en-US" sz="2000" b="0" baseline="0" dirty="0">
                <a:latin typeface="Calibri" pitchFamily="34" charset="0"/>
              </a:rPr>
              <a:t> </a:t>
            </a:r>
            <a:r>
              <a:rPr lang="en-US" sz="2000" b="0" baseline="0" dirty="0" err="1">
                <a:latin typeface="Calibri" pitchFamily="34" charset="0"/>
              </a:rPr>
              <a:t>Mutlu</a:t>
            </a:r>
            <a:endParaRPr lang="en-US" sz="2000" b="0" baseline="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678" y="6581001"/>
            <a:ext cx="777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Adapted</a:t>
            </a:r>
            <a:r>
              <a:rPr lang="en-US" sz="1200" b="0" i="1" baseline="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from Digital Design and Computer Architecture, David Money Harris &amp; Sarah L. Harris ©2007 Elsevier</a:t>
            </a:r>
            <a:endParaRPr lang="de-CH" sz="1200" b="0" i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919246"/>
            <a:ext cx="655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accent1">
                    <a:lumMod val="75000"/>
                    <a:lumOff val="25000"/>
                  </a:schemeClr>
                </a:solidFill>
                <a:latin typeface="Consolas" pitchFamily="49" charset="0"/>
                <a:cs typeface="Consolas" pitchFamily="49" charset="0"/>
              </a:rPr>
              <a:t>http://www.syssec.ethz.ch/education/Digitaltechnik_17</a:t>
            </a:r>
            <a:endParaRPr lang="de-CH" sz="1600" b="0" dirty="0">
              <a:solidFill>
                <a:schemeClr val="accent1">
                  <a:lumMod val="75000"/>
                  <a:lumOff val="2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701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Explanation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775" y="1362076"/>
            <a:ext cx="7896225" cy="2524124"/>
          </a:xfrm>
          <a:solidFill>
            <a:srgbClr val="F6F5BD"/>
          </a:solidFill>
          <a:ln>
            <a:solidFill>
              <a:schemeClr val="accent4">
                <a:lumMod val="25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latin typeface="Consolas" pitchFamily="49" charset="0"/>
                <a:cs typeface="Consolas" pitchFamily="49" charset="0"/>
              </a:defRPr>
            </a:lvl1pPr>
            <a:lvl2pPr marL="457200" indent="0">
              <a:buNone/>
              <a:defRPr>
                <a:latin typeface="Calibri" pitchFamily="34" charset="0"/>
              </a:defRPr>
            </a:lvl2pPr>
            <a:lvl3pPr marL="914400" indent="0">
              <a:buNone/>
              <a:defRPr>
                <a:latin typeface="Calibri" pitchFamily="34" charset="0"/>
              </a:defRPr>
            </a:lvl3pPr>
            <a:lvl4pPr marL="1371600" indent="0">
              <a:buNone/>
              <a:defRPr>
                <a:latin typeface="Calibri" pitchFamily="34" charset="0"/>
              </a:defRPr>
            </a:lvl4pPr>
            <a:lvl5pPr marL="1828800" indent="0">
              <a:buNone/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source code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83997" y="3952875"/>
            <a:ext cx="7896225" cy="24479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62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Horiz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24479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404565" y="3886201"/>
            <a:ext cx="7896225" cy="2452382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74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3870325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572000" y="1362075"/>
            <a:ext cx="3870325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5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3870325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572000" y="1362075"/>
            <a:ext cx="3870325" cy="23717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572000" y="3962400"/>
            <a:ext cx="3870325" cy="23717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09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9336" y="1362075"/>
            <a:ext cx="7896225" cy="4972050"/>
          </a:xfrm>
          <a:solidFill>
            <a:srgbClr val="F6F5BD"/>
          </a:solidFill>
          <a:ln>
            <a:solidFill>
              <a:schemeClr val="accent4">
                <a:lumMod val="25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latin typeface="Consolas" pitchFamily="49" charset="0"/>
                <a:cs typeface="Consolas" pitchFamily="49" charset="0"/>
              </a:defRPr>
            </a:lvl1pPr>
            <a:lvl2pPr marL="457200" indent="0">
              <a:buNone/>
              <a:defRPr>
                <a:latin typeface="Calibri" pitchFamily="34" charset="0"/>
              </a:defRPr>
            </a:lvl2pPr>
            <a:lvl3pPr marL="914400" indent="0">
              <a:buNone/>
              <a:defRPr>
                <a:latin typeface="Calibri" pitchFamily="34" charset="0"/>
              </a:defRPr>
            </a:lvl3pPr>
            <a:lvl4pPr marL="1371600" indent="0">
              <a:buNone/>
              <a:defRPr>
                <a:latin typeface="Calibri" pitchFamily="34" charset="0"/>
              </a:defRPr>
            </a:lvl4pPr>
            <a:lvl5pPr marL="1828800" indent="0">
              <a:buNone/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source code</a:t>
            </a:r>
          </a:p>
        </p:txBody>
      </p:sp>
    </p:spTree>
    <p:extLst>
      <p:ext uri="{BB962C8B-B14F-4D97-AF65-F5344CB8AC3E}">
        <p14:creationId xmlns:p14="http://schemas.microsoft.com/office/powerpoint/2010/main" val="3120967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ouble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085307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2511" y="1904999"/>
            <a:ext cx="3870325" cy="4429125"/>
          </a:xfrm>
          <a:solidFill>
            <a:srgbClr val="F6F5BD"/>
          </a:solidFill>
          <a:ln>
            <a:solidFill>
              <a:schemeClr val="accent4">
                <a:lumMod val="25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Consolas" pitchFamily="49" charset="0"/>
                <a:cs typeface="Consolas" pitchFamily="49" charset="0"/>
              </a:defRPr>
            </a:lvl1pPr>
            <a:lvl2pPr marL="457200" indent="0">
              <a:buNone/>
              <a:defRPr>
                <a:latin typeface="Calibri" pitchFamily="34" charset="0"/>
              </a:defRPr>
            </a:lvl2pPr>
            <a:lvl3pPr marL="914400" indent="0">
              <a:buNone/>
              <a:defRPr>
                <a:latin typeface="Calibri" pitchFamily="34" charset="0"/>
              </a:defRPr>
            </a:lvl3pPr>
            <a:lvl4pPr marL="1371600" indent="0">
              <a:buNone/>
              <a:defRPr>
                <a:latin typeface="Calibri" pitchFamily="34" charset="0"/>
              </a:defRPr>
            </a:lvl4pPr>
            <a:lvl5pPr marL="1828800" indent="0">
              <a:buNone/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source code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57636" y="1904999"/>
            <a:ext cx="3870325" cy="4429126"/>
          </a:xfrm>
          <a:solidFill>
            <a:schemeClr val="accent5"/>
          </a:solidFill>
          <a:ln>
            <a:solidFill>
              <a:schemeClr val="accent4">
                <a:lumMod val="25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latin typeface="Consolas" pitchFamily="49" charset="0"/>
                <a:cs typeface="Consolas" pitchFamily="49" charset="0"/>
              </a:defRPr>
            </a:lvl1pPr>
            <a:lvl2pPr marL="457200" indent="0">
              <a:buNone/>
              <a:defRPr>
                <a:latin typeface="Calibri" pitchFamily="34" charset="0"/>
              </a:defRPr>
            </a:lvl2pPr>
            <a:lvl3pPr marL="914400" indent="0">
              <a:buNone/>
              <a:defRPr>
                <a:latin typeface="Calibri" pitchFamily="34" charset="0"/>
              </a:defRPr>
            </a:lvl3pPr>
            <a:lvl4pPr marL="1371600" indent="0">
              <a:buNone/>
              <a:defRPr>
                <a:latin typeface="Calibri" pitchFamily="34" charset="0"/>
              </a:defRPr>
            </a:lvl4pPr>
            <a:lvl5pPr marL="1828800" indent="0">
              <a:buNone/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source code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3997" y="1447800"/>
            <a:ext cx="3870325" cy="4572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i="1"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  <a:endParaRPr lang="de-CH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52238" y="1447799"/>
            <a:ext cx="3870325" cy="4572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i="1"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3870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oubleCode_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085307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8950" y="1904999"/>
            <a:ext cx="3870325" cy="1905001"/>
          </a:xfrm>
          <a:solidFill>
            <a:srgbClr val="F6F5BD"/>
          </a:solidFill>
          <a:ln>
            <a:solidFill>
              <a:schemeClr val="accent4">
                <a:lumMod val="25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Consolas" pitchFamily="49" charset="0"/>
                <a:cs typeface="Consolas" pitchFamily="49" charset="0"/>
              </a:defRPr>
            </a:lvl1pPr>
            <a:lvl2pPr marL="457200" indent="0">
              <a:buNone/>
              <a:defRPr>
                <a:latin typeface="Calibri" pitchFamily="34" charset="0"/>
              </a:defRPr>
            </a:lvl2pPr>
            <a:lvl3pPr marL="914400" indent="0">
              <a:buNone/>
              <a:defRPr>
                <a:latin typeface="Calibri" pitchFamily="34" charset="0"/>
              </a:defRPr>
            </a:lvl3pPr>
            <a:lvl4pPr marL="1371600" indent="0">
              <a:buNone/>
              <a:defRPr>
                <a:latin typeface="Calibri" pitchFamily="34" charset="0"/>
              </a:defRPr>
            </a:lvl4pPr>
            <a:lvl5pPr marL="1828800" indent="0">
              <a:buNone/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source code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64075" y="1904999"/>
            <a:ext cx="3870325" cy="1905001"/>
          </a:xfrm>
          <a:solidFill>
            <a:schemeClr val="accent5"/>
          </a:solidFill>
          <a:ln>
            <a:solidFill>
              <a:schemeClr val="accent4">
                <a:lumMod val="25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latin typeface="Consolas" pitchFamily="49" charset="0"/>
                <a:cs typeface="Consolas" pitchFamily="49" charset="0"/>
              </a:defRPr>
            </a:lvl1pPr>
            <a:lvl2pPr marL="457200" indent="0">
              <a:buNone/>
              <a:defRPr>
                <a:latin typeface="Calibri" pitchFamily="34" charset="0"/>
              </a:defRPr>
            </a:lvl2pPr>
            <a:lvl3pPr marL="914400" indent="0">
              <a:buNone/>
              <a:defRPr>
                <a:latin typeface="Calibri" pitchFamily="34" charset="0"/>
              </a:defRPr>
            </a:lvl3pPr>
            <a:lvl4pPr marL="1371600" indent="0">
              <a:buNone/>
              <a:defRPr>
                <a:latin typeface="Calibri" pitchFamily="34" charset="0"/>
              </a:defRPr>
            </a:lvl4pPr>
            <a:lvl5pPr marL="1828800" indent="0">
              <a:buNone/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source code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0436" y="1447800"/>
            <a:ext cx="3870325" cy="4572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i="1"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  <a:endParaRPr lang="de-CH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53306" y="1447799"/>
            <a:ext cx="3870325" cy="4572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i="1"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  <a:endParaRPr lang="de-CH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96875" y="3952875"/>
            <a:ext cx="7896225" cy="24479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16322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ode_and_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775" y="3810001"/>
            <a:ext cx="7896225" cy="2524124"/>
          </a:xfrm>
          <a:solidFill>
            <a:srgbClr val="F6F5BD"/>
          </a:solidFill>
          <a:ln>
            <a:solidFill>
              <a:schemeClr val="accent4">
                <a:lumMod val="25000"/>
              </a:scheme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latin typeface="Consolas" pitchFamily="49" charset="0"/>
                <a:cs typeface="Consolas" pitchFamily="49" charset="0"/>
              </a:defRPr>
            </a:lvl1pPr>
            <a:lvl2pPr marL="457200" indent="0">
              <a:buNone/>
              <a:defRPr>
                <a:latin typeface="Calibri" pitchFamily="34" charset="0"/>
              </a:defRPr>
            </a:lvl2pPr>
            <a:lvl3pPr marL="914400" indent="0">
              <a:buNone/>
              <a:defRPr>
                <a:latin typeface="Calibri" pitchFamily="34" charset="0"/>
              </a:defRPr>
            </a:lvl3pPr>
            <a:lvl4pPr marL="1371600" indent="0">
              <a:buNone/>
              <a:defRPr>
                <a:latin typeface="Calibri" pitchFamily="34" charset="0"/>
              </a:defRPr>
            </a:lvl4pPr>
            <a:lvl5pPr marL="1828800" indent="0">
              <a:buNone/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source code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96875" y="1362075"/>
            <a:ext cx="7896225" cy="24479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06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29600" y="6400800"/>
            <a:ext cx="69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FBFC3F6-4243-4681-A1EC-FD951BC8E2BF}" type="slidenum">
              <a:rPr lang="de-CH" sz="1400" b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pPr algn="r"/>
              <a:t>‹#›</a:t>
            </a:fld>
            <a:endParaRPr lang="de-CH" sz="1400" b="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59" r:id="rId2"/>
    <p:sldLayoutId id="2147484360" r:id="rId3"/>
    <p:sldLayoutId id="2147484361" r:id="rId4"/>
    <p:sldLayoutId id="2147484362" r:id="rId5"/>
    <p:sldLayoutId id="2147484363" r:id="rId6"/>
    <p:sldLayoutId id="2147484364" r:id="rId7"/>
    <p:sldLayoutId id="2147484365" r:id="rId8"/>
    <p:sldLayoutId id="2147484366" r:id="rId9"/>
    <p:sldLayoutId id="2147484367" r:id="rId10"/>
    <p:sldLayoutId id="2147484368" r:id="rId11"/>
    <p:sldLayoutId id="2147484369" r:id="rId12"/>
  </p:sldLayoutIdLst>
  <p:hf sldNum="0"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lnSpc>
          <a:spcPct val="100000"/>
        </a:lnSpc>
        <a:spcBef>
          <a:spcPts val="2400"/>
        </a:spcBef>
        <a:spcAft>
          <a:spcPct val="0"/>
        </a:spcAft>
        <a:buClr>
          <a:schemeClr val="accent1">
            <a:lumMod val="75000"/>
            <a:lumOff val="25000"/>
          </a:schemeClr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ts val="600"/>
        </a:spcBef>
        <a:spcAft>
          <a:spcPct val="0"/>
        </a:spcAft>
        <a:buClr>
          <a:schemeClr val="accent1">
            <a:lumMod val="75000"/>
            <a:lumOff val="25000"/>
          </a:schemeClr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2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vmlDrawing" Target="../drawings/vmlDrawing4.v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10" Type="http://schemas.openxmlformats.org/officeDocument/2006/relationships/image" Target="../media/image5.wmf"/><Relationship Id="rId4" Type="http://schemas.openxmlformats.org/officeDocument/2006/relationships/tags" Target="../tags/tag28.xml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3" Type="http://schemas.openxmlformats.org/officeDocument/2006/relationships/tags" Target="../tags/tag7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vmlDrawing" Target="../drawings/vmlDrawing5.v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10" Type="http://schemas.openxmlformats.org/officeDocument/2006/relationships/image" Target="../media/image6.wmf"/><Relationship Id="rId4" Type="http://schemas.openxmlformats.org/officeDocument/2006/relationships/tags" Target="../tags/tag72.xml"/><Relationship Id="rId9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3" Type="http://schemas.openxmlformats.org/officeDocument/2006/relationships/tags" Target="../tags/tag7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vmlDrawing" Target="../drawings/vmlDrawing6.v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10" Type="http://schemas.openxmlformats.org/officeDocument/2006/relationships/image" Target="../media/image7.wmf"/><Relationship Id="rId4" Type="http://schemas.openxmlformats.org/officeDocument/2006/relationships/tags" Target="../tags/tag77.xml"/><Relationship Id="rId9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80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8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8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8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image" Target="../media/image10.wmf"/><Relationship Id="rId2" Type="http://schemas.openxmlformats.org/officeDocument/2006/relationships/tags" Target="../tags/tag8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8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8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3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tags" Target="../tags/tag89.xml"/><Relationship Id="rId7" Type="http://schemas.openxmlformats.org/officeDocument/2006/relationships/oleObject" Target="../embeddings/oleObject14.bin"/><Relationship Id="rId2" Type="http://schemas.openxmlformats.org/officeDocument/2006/relationships/tags" Target="../tags/tag88.xml"/><Relationship Id="rId1" Type="http://schemas.openxmlformats.org/officeDocument/2006/relationships/vmlDrawing" Target="../drawings/vmlDrawing14.v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tags" Target="../tags/tag92.xml"/><Relationship Id="rId7" Type="http://schemas.openxmlformats.org/officeDocument/2006/relationships/oleObject" Target="../embeddings/oleObject15.bin"/><Relationship Id="rId2" Type="http://schemas.openxmlformats.org/officeDocument/2006/relationships/tags" Target="../tags/tag91.xml"/><Relationship Id="rId1" Type="http://schemas.openxmlformats.org/officeDocument/2006/relationships/vmlDrawing" Target="../drawings/vmlDrawing15.v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94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95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7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3" Type="http://schemas.openxmlformats.org/officeDocument/2006/relationships/tags" Target="../tags/tag98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4" Type="http://schemas.openxmlformats.org/officeDocument/2006/relationships/notesSlide" Target="../notesSlides/notesSlide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4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9.xml"/><Relationship Id="rId3" Type="http://schemas.openxmlformats.org/officeDocument/2006/relationships/tags" Target="../tags/tag107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18.v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10" Type="http://schemas.openxmlformats.org/officeDocument/2006/relationships/image" Target="../media/image15.wmf"/><Relationship Id="rId4" Type="http://schemas.openxmlformats.org/officeDocument/2006/relationships/tags" Target="../tags/tag108.xml"/><Relationship Id="rId9" Type="http://schemas.openxmlformats.org/officeDocument/2006/relationships/oleObject" Target="../embeddings/oleObject18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0.xml"/><Relationship Id="rId3" Type="http://schemas.openxmlformats.org/officeDocument/2006/relationships/tags" Target="../tags/tag112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111.xml"/><Relationship Id="rId1" Type="http://schemas.openxmlformats.org/officeDocument/2006/relationships/vmlDrawing" Target="../drawings/vmlDrawing19.v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10" Type="http://schemas.openxmlformats.org/officeDocument/2006/relationships/image" Target="../media/image16.wmf"/><Relationship Id="rId4" Type="http://schemas.openxmlformats.org/officeDocument/2006/relationships/tags" Target="../tags/tag113.xml"/><Relationship Id="rId9" Type="http://schemas.openxmlformats.org/officeDocument/2006/relationships/oleObject" Target="../embeddings/oleObject1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notesSlide" Target="../notesSlides/notesSlide31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7" Type="http://schemas.openxmlformats.org/officeDocument/2006/relationships/image" Target="../media/image17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4" Type="http://schemas.openxmlformats.org/officeDocument/2006/relationships/notesSlide" Target="../notesSlides/notesSlid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7" Type="http://schemas.openxmlformats.org/officeDocument/2006/relationships/image" Target="../media/image19.jpeg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notesSlide" Target="../notesSlides/notesSlide3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4" Type="http://schemas.openxmlformats.org/officeDocument/2006/relationships/notesSlide" Target="../notesSlides/notesSlide3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20.vml"/><Relationship Id="rId6" Type="http://schemas.openxmlformats.org/officeDocument/2006/relationships/tags" Target="../tags/tag139.xml"/><Relationship Id="rId11" Type="http://schemas.openxmlformats.org/officeDocument/2006/relationships/image" Target="../media/image20.wmf"/><Relationship Id="rId5" Type="http://schemas.openxmlformats.org/officeDocument/2006/relationships/tags" Target="../tags/tag138.xml"/><Relationship Id="rId10" Type="http://schemas.openxmlformats.org/officeDocument/2006/relationships/oleObject" Target="../embeddings/oleObject20.bin"/><Relationship Id="rId4" Type="http://schemas.openxmlformats.org/officeDocument/2006/relationships/tags" Target="../tags/tag137.xml"/><Relationship Id="rId9" Type="http://schemas.openxmlformats.org/officeDocument/2006/relationships/notesSlide" Target="../notesSlides/notesSlide3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8.xml"/><Relationship Id="rId3" Type="http://schemas.openxmlformats.org/officeDocument/2006/relationships/tags" Target="../tags/tag14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1.xml"/><Relationship Id="rId1" Type="http://schemas.openxmlformats.org/officeDocument/2006/relationships/vmlDrawing" Target="../drawings/vmlDrawing21.v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10" Type="http://schemas.openxmlformats.org/officeDocument/2006/relationships/image" Target="../media/image21.wmf"/><Relationship Id="rId4" Type="http://schemas.openxmlformats.org/officeDocument/2006/relationships/tags" Target="../tags/tag143.xml"/><Relationship Id="rId9" Type="http://schemas.openxmlformats.org/officeDocument/2006/relationships/oleObject" Target="../embeddings/oleObject2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4" Type="http://schemas.openxmlformats.org/officeDocument/2006/relationships/notesSlide" Target="../notesSlides/notesSlide3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7" Type="http://schemas.openxmlformats.org/officeDocument/2006/relationships/notesSlide" Target="../notesSlides/notesSlide4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2.xml"/><Relationship Id="rId4" Type="http://schemas.openxmlformats.org/officeDocument/2006/relationships/tags" Target="../tags/tag15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7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9" Type="http://schemas.openxmlformats.org/officeDocument/2006/relationships/image" Target="../media/image1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7" Type="http://schemas.openxmlformats.org/officeDocument/2006/relationships/notesSlide" Target="../notesSlides/notesSlide41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7.xml"/><Relationship Id="rId4" Type="http://schemas.openxmlformats.org/officeDocument/2006/relationships/tags" Target="../tags/tag15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tags" Target="../tags/tag160.xml"/><Relationship Id="rId7" Type="http://schemas.openxmlformats.org/officeDocument/2006/relationships/notesSlide" Target="../notesSlides/notesSlide42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62.xml"/><Relationship Id="rId4" Type="http://schemas.openxmlformats.org/officeDocument/2006/relationships/tags" Target="../tags/tag16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7" Type="http://schemas.openxmlformats.org/officeDocument/2006/relationships/image" Target="../media/image23.jpeg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notesSlide" Target="../notesSlides/notesSlide4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7" Type="http://schemas.openxmlformats.org/officeDocument/2006/relationships/notesSlide" Target="../notesSlides/notesSlide44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1.xml"/><Relationship Id="rId4" Type="http://schemas.openxmlformats.org/officeDocument/2006/relationships/tags" Target="../tags/tag17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7" Type="http://schemas.openxmlformats.org/officeDocument/2006/relationships/notesSlide" Target="../notesSlides/notesSlide45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6.xml"/><Relationship Id="rId4" Type="http://schemas.openxmlformats.org/officeDocument/2006/relationships/tags" Target="../tags/tag175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6.xml"/><Relationship Id="rId3" Type="http://schemas.openxmlformats.org/officeDocument/2006/relationships/tags" Target="../tags/tag17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9" Type="http://schemas.openxmlformats.org/officeDocument/2006/relationships/image" Target="../media/image2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notesSlide" Target="../notesSlides/notesSlide4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6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8.xml"/><Relationship Id="rId3" Type="http://schemas.openxmlformats.org/officeDocument/2006/relationships/tags" Target="../tags/tag18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87.xml"/><Relationship Id="rId1" Type="http://schemas.openxmlformats.org/officeDocument/2006/relationships/vmlDrawing" Target="../drawings/vmlDrawing22.vml"/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10" Type="http://schemas.openxmlformats.org/officeDocument/2006/relationships/image" Target="../media/image25.wmf"/><Relationship Id="rId4" Type="http://schemas.openxmlformats.org/officeDocument/2006/relationships/tags" Target="../tags/tag189.xml"/><Relationship Id="rId9" Type="http://schemas.openxmlformats.org/officeDocument/2006/relationships/oleObject" Target="../embeddings/oleObject22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tags" Target="../tags/tag193.xml"/><Relationship Id="rId7" Type="http://schemas.openxmlformats.org/officeDocument/2006/relationships/notesSlide" Target="../notesSlides/notesSlide49.xml"/><Relationship Id="rId2" Type="http://schemas.openxmlformats.org/officeDocument/2006/relationships/tags" Target="../tags/tag192.xml"/><Relationship Id="rId1" Type="http://schemas.openxmlformats.org/officeDocument/2006/relationships/vmlDrawing" Target="../drawings/vmlDrawing23.v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9" Type="http://schemas.openxmlformats.org/officeDocument/2006/relationships/image" Target="../media/image26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tags" Target="../tags/tag197.xml"/><Relationship Id="rId7" Type="http://schemas.openxmlformats.org/officeDocument/2006/relationships/notesSlide" Target="../notesSlides/notesSlide50.xml"/><Relationship Id="rId2" Type="http://schemas.openxmlformats.org/officeDocument/2006/relationships/tags" Target="../tags/tag196.xml"/><Relationship Id="rId1" Type="http://schemas.openxmlformats.org/officeDocument/2006/relationships/vmlDrawing" Target="../drawings/vmlDrawing24.v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9" Type="http://schemas.openxmlformats.org/officeDocument/2006/relationships/image" Target="../media/image2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11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10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9" Type="http://schemas.openxmlformats.org/officeDocument/2006/relationships/image" Target="../media/image1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tags" Target="../tags/tag201.xml"/><Relationship Id="rId7" Type="http://schemas.openxmlformats.org/officeDocument/2006/relationships/notesSlide" Target="../notesSlides/notesSlide51.xml"/><Relationship Id="rId2" Type="http://schemas.openxmlformats.org/officeDocument/2006/relationships/tags" Target="../tags/tag200.xml"/><Relationship Id="rId1" Type="http://schemas.openxmlformats.org/officeDocument/2006/relationships/vmlDrawing" Target="../drawings/vmlDrawing25.v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03.xml"/><Relationship Id="rId4" Type="http://schemas.openxmlformats.org/officeDocument/2006/relationships/tags" Target="../tags/tag202.xml"/><Relationship Id="rId9" Type="http://schemas.openxmlformats.org/officeDocument/2006/relationships/image" Target="../media/image26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tags" Target="../tags/tag205.xml"/><Relationship Id="rId7" Type="http://schemas.openxmlformats.org/officeDocument/2006/relationships/notesSlide" Target="../notesSlides/notesSlide52.xml"/><Relationship Id="rId2" Type="http://schemas.openxmlformats.org/officeDocument/2006/relationships/tags" Target="../tags/tag204.xml"/><Relationship Id="rId1" Type="http://schemas.openxmlformats.org/officeDocument/2006/relationships/vmlDrawing" Target="../drawings/vmlDrawing26.v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9" Type="http://schemas.openxmlformats.org/officeDocument/2006/relationships/image" Target="../media/image28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7" Type="http://schemas.openxmlformats.org/officeDocument/2006/relationships/notesSlide" Target="../notesSlides/notesSlide53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2.xml"/><Relationship Id="rId4" Type="http://schemas.openxmlformats.org/officeDocument/2006/relationships/tags" Target="../tags/tag21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215.xml"/><Relationship Id="rId7" Type="http://schemas.openxmlformats.org/officeDocument/2006/relationships/notesSlide" Target="../notesSlides/notesSlide54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7.xml"/><Relationship Id="rId4" Type="http://schemas.openxmlformats.org/officeDocument/2006/relationships/tags" Target="../tags/tag21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220.xml"/><Relationship Id="rId7" Type="http://schemas.openxmlformats.org/officeDocument/2006/relationships/notesSlide" Target="../notesSlides/notesSlide55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2.xml"/><Relationship Id="rId4" Type="http://schemas.openxmlformats.org/officeDocument/2006/relationships/tags" Target="../tags/tag221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6.xml"/><Relationship Id="rId3" Type="http://schemas.openxmlformats.org/officeDocument/2006/relationships/tags" Target="../tags/tag22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23.xml"/><Relationship Id="rId1" Type="http://schemas.openxmlformats.org/officeDocument/2006/relationships/vmlDrawing" Target="../drawings/vmlDrawing27.vml"/><Relationship Id="rId6" Type="http://schemas.openxmlformats.org/officeDocument/2006/relationships/tags" Target="../tags/tag227.xml"/><Relationship Id="rId5" Type="http://schemas.openxmlformats.org/officeDocument/2006/relationships/tags" Target="../tags/tag226.xml"/><Relationship Id="rId10" Type="http://schemas.openxmlformats.org/officeDocument/2006/relationships/image" Target="../media/image29.wmf"/><Relationship Id="rId4" Type="http://schemas.openxmlformats.org/officeDocument/2006/relationships/tags" Target="../tags/tag225.xml"/><Relationship Id="rId9" Type="http://schemas.openxmlformats.org/officeDocument/2006/relationships/oleObject" Target="../embeddings/oleObject27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7" Type="http://schemas.openxmlformats.org/officeDocument/2006/relationships/notesSlide" Target="../notesSlides/notesSlide57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32.xml"/><Relationship Id="rId4" Type="http://schemas.openxmlformats.org/officeDocument/2006/relationships/tags" Target="../tags/tag23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235.xml"/><Relationship Id="rId7" Type="http://schemas.openxmlformats.org/officeDocument/2006/relationships/notesSlide" Target="../notesSlides/notesSlide58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37.xml"/><Relationship Id="rId4" Type="http://schemas.openxmlformats.org/officeDocument/2006/relationships/tags" Target="../tags/tag23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15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14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9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3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Cache Architectures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58402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Memory Hierarchy</a:t>
            </a:r>
            <a:endParaRPr lang="en-US" dirty="0">
              <a:latin typeface="Consolas" pitchFamily="49" charset="0"/>
            </a:endParaRPr>
          </a:p>
        </p:txBody>
      </p:sp>
      <p:graphicFrame>
        <p:nvGraphicFramePr>
          <p:cNvPr id="37893" name="Object 2"/>
          <p:cNvGraphicFramePr>
            <a:graphicFrameLocks noGrp="1" noChangeAspect="1"/>
          </p:cNvGraphicFramePr>
          <p:nvPr>
            <p:ph idx="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29452151"/>
              </p:ext>
            </p:extLst>
          </p:nvPr>
        </p:nvGraphicFramePr>
        <p:xfrm>
          <a:off x="364669" y="2057401"/>
          <a:ext cx="795905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2" name="VISIO" r:id="rId9" imgW="3633216" imgH="1635252" progId="Visio.Drawing.6">
                  <p:embed/>
                </p:oleObj>
              </mc:Choice>
              <mc:Fallback>
                <p:oleObj name="VISIO" r:id="rId9" imgW="3633216" imgH="1635252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69" y="2057401"/>
                        <a:ext cx="795905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1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1230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7892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Locality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39938" name="Rectangle 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4"/>
            <a:ext cx="8213725" cy="5267325"/>
          </a:xfrm>
        </p:spPr>
        <p:txBody>
          <a:bodyPr/>
          <a:lstStyle/>
          <a:p>
            <a:r>
              <a:rPr lang="en-US" sz="2400" dirty="0"/>
              <a:t>Exploit locality to make memory accesses fast</a:t>
            </a:r>
          </a:p>
          <a:p>
            <a:r>
              <a:rPr lang="en-US" sz="24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Temporal Locality:</a:t>
            </a:r>
            <a:r>
              <a:rPr lang="en-US" sz="24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1"/>
            <a:r>
              <a:rPr lang="en-US" sz="2000" dirty="0"/>
              <a:t>Locality in time (e.g., if looked at a Web page recently, likely to look at it again soon)</a:t>
            </a:r>
          </a:p>
          <a:p>
            <a:pPr lvl="1"/>
            <a:r>
              <a:rPr lang="en-US" sz="2000" dirty="0"/>
              <a:t>If data used recently, likely to use it again soon</a:t>
            </a:r>
          </a:p>
          <a:p>
            <a:pPr lvl="1"/>
            <a:r>
              <a:rPr lang="en-US" sz="2000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How to exploit:</a:t>
            </a:r>
            <a:r>
              <a:rPr lang="en-US" sz="2000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/>
              <a:t>keep recently accessed data in higher levels of memory hierarchy</a:t>
            </a:r>
          </a:p>
          <a:p>
            <a:r>
              <a:rPr lang="en-US" sz="24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Spatial Locality:</a:t>
            </a:r>
            <a:r>
              <a:rPr lang="en-US" sz="24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1"/>
            <a:r>
              <a:rPr lang="en-US" sz="2000" dirty="0"/>
              <a:t>Locality in space (e.g., if read one page of book recently, likely to read nearby pages soon)</a:t>
            </a:r>
          </a:p>
          <a:p>
            <a:pPr lvl="1"/>
            <a:r>
              <a:rPr lang="en-US" sz="2000" dirty="0"/>
              <a:t>If data used recently, likely to use nearby data soon</a:t>
            </a:r>
          </a:p>
          <a:p>
            <a:pPr lvl="1"/>
            <a:r>
              <a:rPr lang="en-US" sz="2000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How to exploit: </a:t>
            </a:r>
            <a:r>
              <a:rPr lang="en-US" sz="2000" dirty="0"/>
              <a:t>when accessing data, bring nearby data into higher levels of memory hierarchy too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Memory Performance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Hit:</a:t>
            </a:r>
            <a:r>
              <a:rPr lang="en-US" dirty="0"/>
              <a:t> is found in that level of memory hierarchy</a:t>
            </a:r>
          </a:p>
          <a:p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Miss:</a:t>
            </a:r>
            <a:r>
              <a:rPr lang="en-US" dirty="0"/>
              <a:t> is not found (must go to next level)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Hit Rate </a:t>
            </a:r>
            <a:r>
              <a:rPr lang="en-US" dirty="0"/>
              <a:t>	= # hits / # memory accesses</a:t>
            </a:r>
            <a:br>
              <a:rPr lang="en-US" dirty="0"/>
            </a:br>
            <a:r>
              <a:rPr lang="en-US" dirty="0"/>
              <a:t>			= 1 – Miss Rate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Miss Rate</a:t>
            </a:r>
            <a:r>
              <a:rPr lang="en-US" dirty="0"/>
              <a:t>	= # misses / # memory accesses					= 1 – Hit Rate</a:t>
            </a:r>
          </a:p>
          <a:p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Average memory access time</a:t>
            </a:r>
            <a:r>
              <a:rPr lang="en-US" dirty="0"/>
              <a:t> (AMAT): average time it takes for processor to access data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AMAT</a:t>
            </a:r>
            <a:r>
              <a:rPr lang="en-US" dirty="0"/>
              <a:t> = </a:t>
            </a:r>
            <a:r>
              <a:rPr lang="en-US" dirty="0" err="1"/>
              <a:t>t</a:t>
            </a:r>
            <a:r>
              <a:rPr lang="en-US" baseline="-25000" dirty="0" err="1"/>
              <a:t>cache</a:t>
            </a:r>
            <a:r>
              <a:rPr lang="en-US" dirty="0"/>
              <a:t> + </a:t>
            </a:r>
            <a:r>
              <a:rPr lang="en-US" dirty="0" err="1"/>
              <a:t>MR</a:t>
            </a:r>
            <a:r>
              <a:rPr lang="en-US" baseline="-25000" dirty="0" err="1"/>
              <a:t>cache</a:t>
            </a:r>
            <a:r>
              <a:rPr lang="en-US" dirty="0"/>
              <a:t>[</a:t>
            </a:r>
            <a:r>
              <a:rPr lang="en-US" dirty="0" err="1"/>
              <a:t>t</a:t>
            </a:r>
            <a:r>
              <a:rPr lang="en-US" baseline="-25000" dirty="0" err="1"/>
              <a:t>MM</a:t>
            </a:r>
            <a:r>
              <a:rPr lang="en-US" dirty="0"/>
              <a:t> + MR</a:t>
            </a:r>
            <a:r>
              <a:rPr lang="en-US" baseline="-25000" dirty="0"/>
              <a:t>MM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VM</a:t>
            </a:r>
            <a:r>
              <a:rPr lang="en-US" dirty="0"/>
              <a:t>)]</a:t>
            </a:r>
          </a:p>
        </p:txBody>
      </p:sp>
      <p:sp>
        <p:nvSpPr>
          <p:cNvPr id="41987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230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1988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Memory Performance Example 1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pPr marL="400050" lvl="1" indent="0">
              <a:buNone/>
            </a:pPr>
            <a:r>
              <a:rPr lang="en-US" b="0" i="1" dirty="0"/>
              <a:t>A program has 2,000 load and store instructions.  1,250 of these data values found in cache. The rest are supplied by other levels of memory hierarchy</a:t>
            </a:r>
            <a:endParaRPr lang="en-US" i="1" dirty="0"/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What are the hit and miss rates for the cache?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Hit Rate</a:t>
            </a:r>
            <a:r>
              <a:rPr lang="en-US" dirty="0"/>
              <a:t>	=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Miss Rate</a:t>
            </a:r>
            <a:r>
              <a:rPr lang="en-US" dirty="0"/>
              <a:t>	=</a:t>
            </a:r>
            <a:endParaRPr lang="de-CH" dirty="0"/>
          </a:p>
        </p:txBody>
      </p:sp>
      <p:sp>
        <p:nvSpPr>
          <p:cNvPr id="46083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230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6084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Memory Performance Example 1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pPr marL="400050" lvl="1" indent="0">
              <a:buNone/>
            </a:pPr>
            <a:r>
              <a:rPr lang="en-US" b="0" i="1" dirty="0"/>
              <a:t>A program has 2,000 load and store instructions.  1,250 of these data values found in cache. The rest are supplied by other levels of memory hierarchy</a:t>
            </a:r>
            <a:endParaRPr lang="en-US" i="1" dirty="0"/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What are the hit and miss rates for the cache?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Hit Rate</a:t>
            </a:r>
            <a:r>
              <a:rPr lang="en-US" dirty="0"/>
              <a:t>	= 1250/2000 	= 0.625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Miss Rate</a:t>
            </a:r>
            <a:r>
              <a:rPr lang="en-US" dirty="0"/>
              <a:t>	= 750/2000 	= 0.375 = 1 – Hit Rate</a:t>
            </a:r>
          </a:p>
          <a:p>
            <a:endParaRPr lang="de-CH" dirty="0"/>
          </a:p>
        </p:txBody>
      </p:sp>
      <p:sp>
        <p:nvSpPr>
          <p:cNvPr id="46083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230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6084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567134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Memory Performance Example 2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US" i="1" dirty="0"/>
              <a:t>Suppose a processor has 2 levels of hierarchy: cache and main memory: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cache</a:t>
            </a:r>
            <a:r>
              <a:rPr lang="en-US" dirty="0"/>
              <a:t> = 1 cycle, 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MM</a:t>
            </a:r>
            <a:r>
              <a:rPr lang="en-US" dirty="0"/>
              <a:t> = 100 cycles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What is the AMAT of the program from Example 1?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AMAT</a:t>
            </a:r>
            <a:r>
              <a:rPr lang="en-US" dirty="0"/>
              <a:t> 	=</a:t>
            </a:r>
            <a:endParaRPr lang="de-CH" dirty="0"/>
          </a:p>
        </p:txBody>
      </p:sp>
      <p:sp>
        <p:nvSpPr>
          <p:cNvPr id="50178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230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04951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Memory Performance Example 2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US" i="1" dirty="0"/>
              <a:t>Suppose a processor has 2 levels of hierarchy: cache and main memory: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cache</a:t>
            </a:r>
            <a:r>
              <a:rPr lang="en-US" dirty="0"/>
              <a:t> = 1 cycle, 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MM</a:t>
            </a:r>
            <a:r>
              <a:rPr lang="en-US" dirty="0"/>
              <a:t> = 100 cycles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What is the AMAT of the program from Example 1?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AMAT</a:t>
            </a:r>
            <a:r>
              <a:rPr lang="en-US" dirty="0"/>
              <a:t> 	= </a:t>
            </a:r>
            <a:r>
              <a:rPr lang="en-US" dirty="0" err="1"/>
              <a:t>t</a:t>
            </a:r>
            <a:r>
              <a:rPr lang="en-US" baseline="-25000" dirty="0" err="1"/>
              <a:t>cache</a:t>
            </a:r>
            <a:r>
              <a:rPr lang="en-US" dirty="0"/>
              <a:t> + </a:t>
            </a:r>
            <a:r>
              <a:rPr lang="en-US" dirty="0" err="1"/>
              <a:t>MR</a:t>
            </a:r>
            <a:r>
              <a:rPr lang="en-US" baseline="-25000" dirty="0" err="1"/>
              <a:t>cache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MM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	= [1 + 0.375(100)] cycles</a:t>
            </a:r>
          </a:p>
          <a:p>
            <a:pPr marL="0" indent="0">
              <a:buNone/>
            </a:pPr>
            <a:r>
              <a:rPr lang="en-US" dirty="0"/>
              <a:t>		= 38.5 cycles</a:t>
            </a:r>
          </a:p>
          <a:p>
            <a:endParaRPr lang="de-CH" dirty="0"/>
          </a:p>
        </p:txBody>
      </p:sp>
      <p:sp>
        <p:nvSpPr>
          <p:cNvPr id="50178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230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40555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Cache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52229" name="Rectangle 6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i="1" dirty="0">
                <a:solidFill>
                  <a:schemeClr val="accent2"/>
                </a:solidFill>
              </a:rPr>
              <a:t>		</a:t>
            </a:r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A safe place to hide things</a:t>
            </a:r>
            <a:endParaRPr lang="en-US" dirty="0"/>
          </a:p>
          <a:p>
            <a:r>
              <a:rPr lang="en-US" dirty="0"/>
              <a:t>Highest level in memory hierarchy</a:t>
            </a:r>
          </a:p>
          <a:p>
            <a:r>
              <a:rPr lang="en-US" dirty="0"/>
              <a:t>Fast (typically ~ 1 cycle access time)</a:t>
            </a:r>
          </a:p>
          <a:p>
            <a:r>
              <a:rPr lang="en-US" dirty="0"/>
              <a:t>Ideally supplies most of the data to the processor</a:t>
            </a:r>
          </a:p>
          <a:p>
            <a:r>
              <a:rPr lang="en-US" dirty="0"/>
              <a:t>Usually holds most recently accessed data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52227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230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2228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Cache Design Questions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54275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What data is held in the cache?</a:t>
            </a:r>
          </a:p>
          <a:p>
            <a:r>
              <a:rPr lang="en-US" dirty="0"/>
              <a:t>How is data found?</a:t>
            </a:r>
          </a:p>
          <a:p>
            <a:r>
              <a:rPr lang="en-US" dirty="0"/>
              <a:t>What data is replaced?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We’</a:t>
            </a:r>
            <a:r>
              <a:rPr lang="en-US" altLang="ja-JP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ll focus on data loads, but stores follow same principles</a:t>
            </a:r>
            <a:endParaRPr lang="en-US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27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230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What data is held in the cache?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56325" name="Rectangle 6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Ideally, cache anticipates data needed by processor and holds it in cache</a:t>
            </a:r>
          </a:p>
          <a:p>
            <a:r>
              <a:rPr lang="en-US" dirty="0"/>
              <a:t>But impossible to predict future</a:t>
            </a:r>
          </a:p>
          <a:p>
            <a:r>
              <a:rPr lang="en-US" dirty="0"/>
              <a:t>So, use past to predict future – temporal and spatial locality:</a:t>
            </a:r>
          </a:p>
          <a:p>
            <a:pPr lvl="1"/>
            <a:r>
              <a:rPr lang="en-US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Temporal locality:</a:t>
            </a:r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/>
              <a:t>copy newly accessed data into cache. Next time it</a:t>
            </a:r>
            <a:r>
              <a:rPr lang="ja-JP" altLang="en-US" dirty="0"/>
              <a:t>’</a:t>
            </a:r>
            <a:r>
              <a:rPr lang="en-US" altLang="ja-JP" dirty="0"/>
              <a:t>s accessed, it</a:t>
            </a:r>
            <a:r>
              <a:rPr lang="ja-JP" altLang="en-US" dirty="0"/>
              <a:t>’</a:t>
            </a:r>
            <a:r>
              <a:rPr lang="en-US" altLang="ja-JP" dirty="0"/>
              <a:t>s available in cache.</a:t>
            </a:r>
          </a:p>
          <a:p>
            <a:pPr lvl="1"/>
            <a:r>
              <a:rPr lang="en-US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Spatial locality:</a:t>
            </a:r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/>
              <a:t>copy neighboring data into cache too. Block size = number of bytes copied into cache at once.</a:t>
            </a:r>
          </a:p>
        </p:txBody>
      </p:sp>
      <p:sp>
        <p:nvSpPr>
          <p:cNvPr id="56323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230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6324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What Will We Learn ?</a:t>
            </a:r>
            <a:endParaRPr lang="en-GB" dirty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/>
              <a:t>Brief review of how data can be stored</a:t>
            </a:r>
          </a:p>
          <a:p>
            <a:r>
              <a:rPr lang="en-US" b="1" dirty="0"/>
              <a:t>Memory System Performance Analysis</a:t>
            </a:r>
          </a:p>
          <a:p>
            <a:r>
              <a:rPr lang="en-US" b="1" dirty="0"/>
              <a:t>Caches</a:t>
            </a:r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Cache Terminology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58371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Capacity (</a:t>
            </a:r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C</a:t>
            </a:r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): </a:t>
            </a:r>
          </a:p>
          <a:p>
            <a:pPr lvl="1"/>
            <a:r>
              <a:rPr lang="en-US" dirty="0"/>
              <a:t>the number of data bytes a cache stores</a:t>
            </a:r>
          </a:p>
          <a:p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Block size (</a:t>
            </a:r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b</a:t>
            </a:r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): </a:t>
            </a:r>
          </a:p>
          <a:p>
            <a:pPr lvl="1"/>
            <a:r>
              <a:rPr lang="en-US" dirty="0"/>
              <a:t>bytes of data brought into cache at once</a:t>
            </a:r>
          </a:p>
          <a:p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Number of blocks (</a:t>
            </a:r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B = C/b</a:t>
            </a:r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): </a:t>
            </a:r>
          </a:p>
          <a:p>
            <a:pPr lvl="1"/>
            <a:r>
              <a:rPr lang="en-US" dirty="0"/>
              <a:t>number of blocks in cache: </a:t>
            </a:r>
            <a:r>
              <a:rPr lang="en-US" i="1" dirty="0"/>
              <a:t>B</a:t>
            </a:r>
            <a:r>
              <a:rPr lang="en-US" dirty="0"/>
              <a:t> = </a:t>
            </a:r>
            <a:r>
              <a:rPr lang="en-US" i="1" dirty="0"/>
              <a:t>C</a:t>
            </a:r>
            <a:r>
              <a:rPr lang="en-US" dirty="0"/>
              <a:t>/</a:t>
            </a:r>
            <a:r>
              <a:rPr lang="en-US" i="1" dirty="0"/>
              <a:t>b</a:t>
            </a:r>
          </a:p>
          <a:p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Degree of associativity (</a:t>
            </a:r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N</a:t>
            </a:r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): </a:t>
            </a:r>
          </a:p>
          <a:p>
            <a:pPr lvl="1"/>
            <a:r>
              <a:rPr lang="en-US" dirty="0"/>
              <a:t>number of blocks in a set</a:t>
            </a:r>
          </a:p>
          <a:p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Number of sets (</a:t>
            </a:r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S = B/N</a:t>
            </a:r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): </a:t>
            </a:r>
          </a:p>
          <a:p>
            <a:pPr lvl="1"/>
            <a:r>
              <a:rPr lang="en-US" dirty="0"/>
              <a:t>each memory address maps to exactly one cache set </a:t>
            </a:r>
          </a:p>
        </p:txBody>
      </p:sp>
      <p:sp>
        <p:nvSpPr>
          <p:cNvPr id="58370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230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How is data found?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60421" name="Rectangle 6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Cache organized into </a:t>
            </a:r>
            <a:r>
              <a:rPr lang="en-US" i="1" dirty="0"/>
              <a:t>S</a:t>
            </a:r>
            <a:r>
              <a:rPr lang="en-US" dirty="0"/>
              <a:t> sets</a:t>
            </a:r>
          </a:p>
          <a:p>
            <a:r>
              <a:rPr lang="en-US" dirty="0"/>
              <a:t>Each memory address maps to exactly one set</a:t>
            </a:r>
          </a:p>
          <a:p>
            <a:r>
              <a:rPr lang="en-US" dirty="0"/>
              <a:t>Caches categorized by number of blocks in a set:</a:t>
            </a:r>
          </a:p>
          <a:p>
            <a:pPr lvl="1"/>
            <a:r>
              <a:rPr lang="en-US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Direct mapped:</a:t>
            </a:r>
            <a:r>
              <a:rPr lang="en-US" dirty="0"/>
              <a:t> 1 block per set</a:t>
            </a:r>
          </a:p>
          <a:p>
            <a:pPr lvl="1"/>
            <a:r>
              <a:rPr lang="en-US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N-way set associative:</a:t>
            </a:r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/>
              <a:t>N blocks per set</a:t>
            </a:r>
          </a:p>
          <a:p>
            <a:pPr lvl="1"/>
            <a:r>
              <a:rPr lang="en-US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Fully associative:</a:t>
            </a:r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/>
              <a:t>all cache blocks are in a single set</a:t>
            </a:r>
            <a:endParaRPr lang="en-US" sz="800" dirty="0"/>
          </a:p>
          <a:p>
            <a:r>
              <a:rPr lang="en-US" dirty="0"/>
              <a:t>Examine each organization for a cache with:</a:t>
            </a:r>
          </a:p>
          <a:p>
            <a:pPr lvl="1"/>
            <a:r>
              <a:rPr lang="en-US" dirty="0"/>
              <a:t>Capacity (</a:t>
            </a:r>
            <a:r>
              <a:rPr lang="en-US" i="1" dirty="0"/>
              <a:t>C</a:t>
            </a:r>
            <a:r>
              <a:rPr lang="en-US" dirty="0"/>
              <a:t> = 8 words)</a:t>
            </a:r>
          </a:p>
          <a:p>
            <a:pPr lvl="1"/>
            <a:r>
              <a:rPr lang="en-US" dirty="0"/>
              <a:t>Block size (</a:t>
            </a:r>
            <a:r>
              <a:rPr lang="en-US" i="1" dirty="0"/>
              <a:t>b</a:t>
            </a:r>
            <a:r>
              <a:rPr lang="en-US" dirty="0"/>
              <a:t> = 1 word)</a:t>
            </a:r>
          </a:p>
          <a:p>
            <a:pPr lvl="1"/>
            <a:r>
              <a:rPr lang="en-US" dirty="0"/>
              <a:t>So, number of blocks (</a:t>
            </a:r>
            <a:r>
              <a:rPr lang="en-US" i="1" dirty="0"/>
              <a:t>B</a:t>
            </a:r>
            <a:r>
              <a:rPr lang="en-US" dirty="0"/>
              <a:t> = 8)</a:t>
            </a:r>
          </a:p>
          <a:p>
            <a:pPr lvl="1"/>
            <a:endParaRPr lang="en-US" dirty="0"/>
          </a:p>
        </p:txBody>
      </p:sp>
      <p:sp>
        <p:nvSpPr>
          <p:cNvPr id="60419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230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0420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Direct Mapped Cache</a:t>
            </a:r>
            <a:endParaRPr lang="en-US" dirty="0">
              <a:latin typeface="Consolas" pitchFamily="49" charset="0"/>
            </a:endParaRPr>
          </a:p>
        </p:txBody>
      </p:sp>
      <p:graphicFrame>
        <p:nvGraphicFramePr>
          <p:cNvPr id="62469" name="Object 2"/>
          <p:cNvGraphicFramePr>
            <a:graphicFrameLocks noGrp="1" noChangeAspect="1"/>
          </p:cNvGraphicFramePr>
          <p:nvPr>
            <p:ph idx="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940780383"/>
              </p:ext>
            </p:extLst>
          </p:nvPr>
        </p:nvGraphicFramePr>
        <p:xfrm>
          <a:off x="488663" y="1141413"/>
          <a:ext cx="7711062" cy="541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7" name="VISIO" r:id="rId9" imgW="3747516" imgH="2630424" progId="Visio.Drawing.6">
                  <p:embed/>
                </p:oleObj>
              </mc:Choice>
              <mc:Fallback>
                <p:oleObj name="VISIO" r:id="rId9" imgW="3747516" imgH="2630424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63" y="1141413"/>
                        <a:ext cx="7711062" cy="541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7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1230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2468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Direct Mapped Cache Hardware</a:t>
            </a:r>
            <a:endParaRPr lang="en-US" dirty="0">
              <a:latin typeface="Consolas" pitchFamily="49" charset="0"/>
            </a:endParaRPr>
          </a:p>
        </p:txBody>
      </p:sp>
      <p:graphicFrame>
        <p:nvGraphicFramePr>
          <p:cNvPr id="64517" name="Object 2"/>
          <p:cNvGraphicFramePr>
            <a:graphicFrameLocks noGrp="1" noChangeAspect="1"/>
          </p:cNvGraphicFramePr>
          <p:nvPr>
            <p:ph idx="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133190522"/>
              </p:ext>
            </p:extLst>
          </p:nvPr>
        </p:nvGraphicFramePr>
        <p:xfrm>
          <a:off x="1865313" y="1219200"/>
          <a:ext cx="5853112" cy="466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7" name="VISIO" r:id="rId9" imgW="3003804" imgH="2392680" progId="Visio.Drawing.6">
                  <p:embed/>
                </p:oleObj>
              </mc:Choice>
              <mc:Fallback>
                <p:oleObj name="VISIO" r:id="rId9" imgW="3003804" imgH="239268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313" y="1219200"/>
                        <a:ext cx="5853112" cy="466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5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1230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4516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Mapped Cache Performance</a:t>
            </a:r>
            <a:endParaRPr lang="de-CH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8950" y="4267199"/>
            <a:ext cx="3870325" cy="2362201"/>
          </a:xfrm>
        </p:spPr>
        <p:txBody>
          <a:bodyPr/>
          <a:lstStyle/>
          <a:p>
            <a:r>
              <a:rPr lang="de-CH" dirty="0">
                <a:solidFill>
                  <a:schemeClr val="accent3"/>
                </a:solidFill>
              </a:rPr>
              <a:t># MIPS </a:t>
            </a:r>
            <a:r>
              <a:rPr lang="de-CH" dirty="0" err="1">
                <a:solidFill>
                  <a:schemeClr val="accent3"/>
                </a:solidFill>
              </a:rPr>
              <a:t>assembly</a:t>
            </a:r>
            <a:r>
              <a:rPr lang="de-CH" dirty="0">
                <a:solidFill>
                  <a:schemeClr val="accent3"/>
                </a:solidFill>
              </a:rPr>
              <a:t> </a:t>
            </a:r>
            <a:r>
              <a:rPr lang="de-CH" dirty="0" err="1">
                <a:solidFill>
                  <a:schemeClr val="accent3"/>
                </a:solidFill>
              </a:rPr>
              <a:t>code</a:t>
            </a:r>
            <a:endParaRPr lang="de-CH" dirty="0">
              <a:solidFill>
                <a:schemeClr val="accent3"/>
              </a:solidFill>
            </a:endParaRPr>
          </a:p>
          <a:p>
            <a:r>
              <a:rPr lang="de-CH" dirty="0"/>
              <a:t> 	</a:t>
            </a:r>
            <a:r>
              <a:rPr lang="de-CH" b="1" dirty="0" err="1"/>
              <a:t>addi</a:t>
            </a:r>
            <a:r>
              <a:rPr lang="de-CH" dirty="0"/>
              <a:t> $t0, $0, 5</a:t>
            </a:r>
          </a:p>
          <a:p>
            <a:r>
              <a:rPr lang="de-CH" dirty="0" err="1">
                <a:solidFill>
                  <a:srgbClr val="0070C0"/>
                </a:solidFill>
              </a:rPr>
              <a:t>loop</a:t>
            </a:r>
            <a:r>
              <a:rPr lang="de-CH" dirty="0"/>
              <a:t>: 	</a:t>
            </a:r>
            <a:r>
              <a:rPr lang="de-CH" b="1" dirty="0" err="1"/>
              <a:t>beq</a:t>
            </a:r>
            <a:r>
              <a:rPr lang="de-CH" dirty="0"/>
              <a:t>  $t0, $0, </a:t>
            </a:r>
            <a:r>
              <a:rPr lang="de-CH" dirty="0" err="1">
                <a:solidFill>
                  <a:srgbClr val="0070C0"/>
                </a:solidFill>
              </a:rPr>
              <a:t>done</a:t>
            </a:r>
            <a:endParaRPr lang="de-CH" dirty="0">
              <a:solidFill>
                <a:srgbClr val="0070C0"/>
              </a:solidFill>
            </a:endParaRPr>
          </a:p>
          <a:p>
            <a:r>
              <a:rPr lang="de-CH" dirty="0"/>
              <a:t>     	</a:t>
            </a:r>
            <a:r>
              <a:rPr lang="de-CH" b="1" dirty="0" err="1"/>
              <a:t>lw</a:t>
            </a:r>
            <a:r>
              <a:rPr lang="de-CH" dirty="0"/>
              <a:t>   $t1, 0x4($0)</a:t>
            </a:r>
          </a:p>
          <a:p>
            <a:r>
              <a:rPr lang="de-CH" dirty="0"/>
              <a:t>     	</a:t>
            </a:r>
            <a:r>
              <a:rPr lang="de-CH" b="1" dirty="0" err="1"/>
              <a:t>lw</a:t>
            </a:r>
            <a:r>
              <a:rPr lang="de-CH" dirty="0"/>
              <a:t>   $t2, 0xC($0)</a:t>
            </a:r>
          </a:p>
          <a:p>
            <a:r>
              <a:rPr lang="de-CH" dirty="0"/>
              <a:t>     	</a:t>
            </a:r>
            <a:r>
              <a:rPr lang="de-CH" b="1" dirty="0" err="1"/>
              <a:t>lw</a:t>
            </a:r>
            <a:r>
              <a:rPr lang="de-CH" dirty="0"/>
              <a:t>   $t3, 0x8($0)</a:t>
            </a:r>
          </a:p>
          <a:p>
            <a:r>
              <a:rPr lang="de-CH" dirty="0"/>
              <a:t>     	</a:t>
            </a:r>
            <a:r>
              <a:rPr lang="de-CH" b="1" dirty="0" err="1"/>
              <a:t>addi</a:t>
            </a:r>
            <a:r>
              <a:rPr lang="de-CH" dirty="0"/>
              <a:t> $t0, $t0, -1</a:t>
            </a:r>
          </a:p>
          <a:p>
            <a:r>
              <a:rPr lang="de-CH" dirty="0"/>
              <a:t>     	</a:t>
            </a:r>
            <a:r>
              <a:rPr lang="de-CH" b="1" dirty="0"/>
              <a:t>j</a:t>
            </a:r>
            <a:r>
              <a:rPr lang="de-CH" dirty="0"/>
              <a:t>    </a:t>
            </a:r>
            <a:r>
              <a:rPr lang="de-CH" dirty="0" err="1">
                <a:solidFill>
                  <a:srgbClr val="0070C0"/>
                </a:solidFill>
              </a:rPr>
              <a:t>loop</a:t>
            </a:r>
            <a:endParaRPr lang="de-CH" dirty="0">
              <a:solidFill>
                <a:srgbClr val="0070C0"/>
              </a:solidFill>
            </a:endParaRPr>
          </a:p>
          <a:p>
            <a:r>
              <a:rPr lang="de-CH" dirty="0" err="1">
                <a:solidFill>
                  <a:srgbClr val="0070C0"/>
                </a:solidFill>
              </a:rPr>
              <a:t>done</a:t>
            </a:r>
            <a:r>
              <a:rPr lang="de-CH" dirty="0"/>
              <a:t>:</a:t>
            </a:r>
          </a:p>
          <a:p>
            <a:endParaRPr lang="de-CH" dirty="0"/>
          </a:p>
          <a:p>
            <a:endParaRPr lang="de-CH" dirty="0"/>
          </a:p>
        </p:txBody>
      </p:sp>
      <p:graphicFrame>
        <p:nvGraphicFramePr>
          <p:cNvPr id="11" name="Content Placeholder 10"/>
          <p:cNvGraphicFramePr>
            <a:graphicFrameLocks noGrp="1" noChangeAspect="1"/>
          </p:cNvGraphicFramePr>
          <p:nvPr>
            <p:ph idx="10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8828953"/>
              </p:ext>
            </p:extLst>
          </p:nvPr>
        </p:nvGraphicFramePr>
        <p:xfrm>
          <a:off x="1865313" y="1219200"/>
          <a:ext cx="5602287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7" name="VISIO" r:id="rId4" imgW="2874264" imgH="1498092" progId="Visio.Drawing.6">
                  <p:embed/>
                </p:oleObj>
              </mc:Choice>
              <mc:Fallback>
                <p:oleObj name="VISIO" r:id="rId4" imgW="2874264" imgH="1498092" progId="Visio.Drawing.6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313" y="1219200"/>
                        <a:ext cx="5602287" cy="292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53306" y="4267197"/>
            <a:ext cx="3870325" cy="2362201"/>
          </a:xfrm>
        </p:spPr>
        <p:txBody>
          <a:bodyPr/>
          <a:lstStyle/>
          <a:p>
            <a:r>
              <a:rPr lang="de-CH" dirty="0"/>
              <a:t>Miss Rate 	=</a:t>
            </a:r>
            <a:endParaRPr lang="de-CH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19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Mapped Cache Performance</a:t>
            </a:r>
            <a:endParaRPr lang="de-CH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8950" y="4267199"/>
            <a:ext cx="3870325" cy="2362201"/>
          </a:xfrm>
        </p:spPr>
        <p:txBody>
          <a:bodyPr/>
          <a:lstStyle/>
          <a:p>
            <a:r>
              <a:rPr lang="de-CH" dirty="0">
                <a:solidFill>
                  <a:schemeClr val="accent3"/>
                </a:solidFill>
              </a:rPr>
              <a:t># MIPS </a:t>
            </a:r>
            <a:r>
              <a:rPr lang="de-CH" dirty="0" err="1">
                <a:solidFill>
                  <a:schemeClr val="accent3"/>
                </a:solidFill>
              </a:rPr>
              <a:t>assembly</a:t>
            </a:r>
            <a:r>
              <a:rPr lang="de-CH" dirty="0">
                <a:solidFill>
                  <a:schemeClr val="accent3"/>
                </a:solidFill>
              </a:rPr>
              <a:t> </a:t>
            </a:r>
            <a:r>
              <a:rPr lang="de-CH" dirty="0" err="1">
                <a:solidFill>
                  <a:schemeClr val="accent3"/>
                </a:solidFill>
              </a:rPr>
              <a:t>code</a:t>
            </a:r>
            <a:endParaRPr lang="de-CH" dirty="0">
              <a:solidFill>
                <a:schemeClr val="accent3"/>
              </a:solidFill>
            </a:endParaRPr>
          </a:p>
          <a:p>
            <a:r>
              <a:rPr lang="de-CH" dirty="0"/>
              <a:t> 	</a:t>
            </a:r>
            <a:r>
              <a:rPr lang="de-CH" b="1" dirty="0" err="1"/>
              <a:t>addi</a:t>
            </a:r>
            <a:r>
              <a:rPr lang="de-CH" dirty="0"/>
              <a:t> $t0, $0, 5</a:t>
            </a:r>
          </a:p>
          <a:p>
            <a:r>
              <a:rPr lang="de-CH" dirty="0" err="1">
                <a:solidFill>
                  <a:srgbClr val="0070C0"/>
                </a:solidFill>
              </a:rPr>
              <a:t>loop</a:t>
            </a:r>
            <a:r>
              <a:rPr lang="de-CH" dirty="0"/>
              <a:t>: 	</a:t>
            </a:r>
            <a:r>
              <a:rPr lang="de-CH" b="1" dirty="0" err="1"/>
              <a:t>beq</a:t>
            </a:r>
            <a:r>
              <a:rPr lang="de-CH" dirty="0"/>
              <a:t>  $t0, $0, </a:t>
            </a:r>
            <a:r>
              <a:rPr lang="de-CH" dirty="0" err="1">
                <a:solidFill>
                  <a:srgbClr val="0070C0"/>
                </a:solidFill>
              </a:rPr>
              <a:t>done</a:t>
            </a:r>
            <a:endParaRPr lang="de-CH" dirty="0">
              <a:solidFill>
                <a:srgbClr val="0070C0"/>
              </a:solidFill>
            </a:endParaRPr>
          </a:p>
          <a:p>
            <a:r>
              <a:rPr lang="de-CH" dirty="0"/>
              <a:t>     	</a:t>
            </a:r>
            <a:r>
              <a:rPr lang="de-CH" b="1" dirty="0" err="1"/>
              <a:t>lw</a:t>
            </a:r>
            <a:r>
              <a:rPr lang="de-CH" dirty="0"/>
              <a:t>   $t1, 0x4($0)</a:t>
            </a:r>
          </a:p>
          <a:p>
            <a:r>
              <a:rPr lang="de-CH" dirty="0"/>
              <a:t>     	</a:t>
            </a:r>
            <a:r>
              <a:rPr lang="de-CH" b="1" dirty="0" err="1"/>
              <a:t>lw</a:t>
            </a:r>
            <a:r>
              <a:rPr lang="de-CH" dirty="0"/>
              <a:t>   $t2, 0xC($0)</a:t>
            </a:r>
          </a:p>
          <a:p>
            <a:r>
              <a:rPr lang="de-CH" dirty="0"/>
              <a:t>     	</a:t>
            </a:r>
            <a:r>
              <a:rPr lang="de-CH" b="1" dirty="0" err="1"/>
              <a:t>lw</a:t>
            </a:r>
            <a:r>
              <a:rPr lang="de-CH" dirty="0"/>
              <a:t>   $t3, 0x8($0)</a:t>
            </a:r>
          </a:p>
          <a:p>
            <a:r>
              <a:rPr lang="de-CH" dirty="0"/>
              <a:t>     	</a:t>
            </a:r>
            <a:r>
              <a:rPr lang="de-CH" b="1" dirty="0" err="1"/>
              <a:t>addi</a:t>
            </a:r>
            <a:r>
              <a:rPr lang="de-CH" dirty="0"/>
              <a:t> $t0, $t0, -1</a:t>
            </a:r>
          </a:p>
          <a:p>
            <a:r>
              <a:rPr lang="de-CH" dirty="0"/>
              <a:t>     	</a:t>
            </a:r>
            <a:r>
              <a:rPr lang="de-CH" b="1" dirty="0"/>
              <a:t>j</a:t>
            </a:r>
            <a:r>
              <a:rPr lang="de-CH" dirty="0"/>
              <a:t>    </a:t>
            </a:r>
            <a:r>
              <a:rPr lang="de-CH" dirty="0" err="1">
                <a:solidFill>
                  <a:srgbClr val="0070C0"/>
                </a:solidFill>
              </a:rPr>
              <a:t>loop</a:t>
            </a:r>
            <a:endParaRPr lang="de-CH" dirty="0">
              <a:solidFill>
                <a:srgbClr val="0070C0"/>
              </a:solidFill>
            </a:endParaRPr>
          </a:p>
          <a:p>
            <a:r>
              <a:rPr lang="de-CH" dirty="0" err="1">
                <a:solidFill>
                  <a:srgbClr val="0070C0"/>
                </a:solidFill>
              </a:rPr>
              <a:t>done</a:t>
            </a:r>
            <a:r>
              <a:rPr lang="de-CH" dirty="0"/>
              <a:t>:</a:t>
            </a:r>
          </a:p>
          <a:p>
            <a:endParaRPr lang="de-CH" dirty="0"/>
          </a:p>
          <a:p>
            <a:endParaRPr lang="de-CH" dirty="0"/>
          </a:p>
        </p:txBody>
      </p:sp>
      <p:graphicFrame>
        <p:nvGraphicFramePr>
          <p:cNvPr id="11" name="Content Placeholder 10"/>
          <p:cNvGraphicFramePr>
            <a:graphicFrameLocks noGrp="1" noChangeAspect="1"/>
          </p:cNvGraphicFramePr>
          <p:nvPr>
            <p:ph idx="10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1152865"/>
              </p:ext>
            </p:extLst>
          </p:nvPr>
        </p:nvGraphicFramePr>
        <p:xfrm>
          <a:off x="1865313" y="1219200"/>
          <a:ext cx="5602287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03" name="VISIO" r:id="rId4" imgW="2874264" imgH="1498092" progId="Visio.Drawing.6">
                  <p:embed/>
                </p:oleObj>
              </mc:Choice>
              <mc:Fallback>
                <p:oleObj name="VISIO" r:id="rId4" imgW="2874264" imgH="1498092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313" y="1219200"/>
                        <a:ext cx="5602287" cy="292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53306" y="4267197"/>
            <a:ext cx="3870325" cy="2362201"/>
          </a:xfrm>
        </p:spPr>
        <p:txBody>
          <a:bodyPr/>
          <a:lstStyle/>
          <a:p>
            <a:r>
              <a:rPr lang="de-CH" dirty="0"/>
              <a:t>Miss Rate 	= 3/15		      		= 20%</a:t>
            </a:r>
          </a:p>
          <a:p>
            <a:r>
              <a:rPr lang="de-CH" i="0" dirty="0">
                <a:solidFill>
                  <a:schemeClr val="tx1"/>
                </a:solidFill>
              </a:rPr>
              <a:t>Temporal </a:t>
            </a:r>
            <a:r>
              <a:rPr lang="de-CH" i="0" dirty="0" err="1">
                <a:solidFill>
                  <a:schemeClr val="tx1"/>
                </a:solidFill>
              </a:rPr>
              <a:t>Locality</a:t>
            </a:r>
            <a:br>
              <a:rPr lang="de-CH" i="0" dirty="0">
                <a:solidFill>
                  <a:schemeClr val="tx1"/>
                </a:solidFill>
              </a:rPr>
            </a:br>
            <a:r>
              <a:rPr lang="de-CH" i="0" dirty="0" err="1">
                <a:solidFill>
                  <a:schemeClr val="tx1"/>
                </a:solidFill>
              </a:rPr>
              <a:t>Compulsory</a:t>
            </a:r>
            <a:r>
              <a:rPr lang="de-CH" i="0" dirty="0">
                <a:solidFill>
                  <a:schemeClr val="tx1"/>
                </a:solidFill>
              </a:rPr>
              <a:t> Misses</a:t>
            </a:r>
          </a:p>
        </p:txBody>
      </p:sp>
    </p:spTree>
    <p:extLst>
      <p:ext uri="{BB962C8B-B14F-4D97-AF65-F5344CB8AC3E}">
        <p14:creationId xmlns:p14="http://schemas.microsoft.com/office/powerpoint/2010/main" val="298070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Mapped Cache: Conflict</a:t>
            </a:r>
            <a:endParaRPr lang="de-CH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8950" y="4267199"/>
            <a:ext cx="3870325" cy="2362201"/>
          </a:xfrm>
        </p:spPr>
        <p:txBody>
          <a:bodyPr/>
          <a:lstStyle/>
          <a:p>
            <a:r>
              <a:rPr lang="de-CH" dirty="0">
                <a:solidFill>
                  <a:schemeClr val="accent3"/>
                </a:solidFill>
              </a:rPr>
              <a:t># MIPS </a:t>
            </a:r>
            <a:r>
              <a:rPr lang="de-CH" dirty="0" err="1">
                <a:solidFill>
                  <a:schemeClr val="accent3"/>
                </a:solidFill>
              </a:rPr>
              <a:t>assembly</a:t>
            </a:r>
            <a:r>
              <a:rPr lang="de-CH" dirty="0">
                <a:solidFill>
                  <a:schemeClr val="accent3"/>
                </a:solidFill>
              </a:rPr>
              <a:t> </a:t>
            </a:r>
            <a:r>
              <a:rPr lang="de-CH" dirty="0" err="1">
                <a:solidFill>
                  <a:schemeClr val="accent3"/>
                </a:solidFill>
              </a:rPr>
              <a:t>code</a:t>
            </a:r>
            <a:endParaRPr lang="de-CH" dirty="0">
              <a:solidFill>
                <a:schemeClr val="accent3"/>
              </a:solidFill>
            </a:endParaRPr>
          </a:p>
          <a:p>
            <a:r>
              <a:rPr lang="de-CH" dirty="0"/>
              <a:t>     	</a:t>
            </a:r>
            <a:r>
              <a:rPr lang="de-CH" b="1" dirty="0" err="1"/>
              <a:t>addi</a:t>
            </a:r>
            <a:r>
              <a:rPr lang="de-CH" dirty="0"/>
              <a:t> $t0, $0, 5</a:t>
            </a:r>
          </a:p>
          <a:p>
            <a:r>
              <a:rPr lang="de-CH" dirty="0" err="1">
                <a:solidFill>
                  <a:srgbClr val="0070C0"/>
                </a:solidFill>
              </a:rPr>
              <a:t>loop</a:t>
            </a:r>
            <a:r>
              <a:rPr lang="de-CH" dirty="0"/>
              <a:t>: 	</a:t>
            </a:r>
            <a:r>
              <a:rPr lang="de-CH" b="1" dirty="0" err="1"/>
              <a:t>beq</a:t>
            </a:r>
            <a:r>
              <a:rPr lang="de-CH" dirty="0"/>
              <a:t>  $t0, $0, </a:t>
            </a:r>
            <a:r>
              <a:rPr lang="de-CH" dirty="0" err="1">
                <a:solidFill>
                  <a:srgbClr val="0070C0"/>
                </a:solidFill>
              </a:rPr>
              <a:t>done</a:t>
            </a:r>
            <a:endParaRPr lang="de-CH" dirty="0">
              <a:solidFill>
                <a:srgbClr val="0070C0"/>
              </a:solidFill>
            </a:endParaRPr>
          </a:p>
          <a:p>
            <a:r>
              <a:rPr lang="de-CH" dirty="0"/>
              <a:t>      	</a:t>
            </a:r>
            <a:r>
              <a:rPr lang="de-CH" b="1" dirty="0" err="1"/>
              <a:t>lw</a:t>
            </a:r>
            <a:r>
              <a:rPr lang="de-CH" dirty="0"/>
              <a:t>   $t1, 0x4($0)</a:t>
            </a:r>
          </a:p>
          <a:p>
            <a:r>
              <a:rPr lang="de-CH" dirty="0"/>
              <a:t>      	</a:t>
            </a:r>
            <a:r>
              <a:rPr lang="de-CH" b="1" dirty="0" err="1"/>
              <a:t>lw</a:t>
            </a:r>
            <a:r>
              <a:rPr lang="de-CH" dirty="0"/>
              <a:t>   $t2, 0x24($0)</a:t>
            </a:r>
          </a:p>
          <a:p>
            <a:r>
              <a:rPr lang="de-CH" dirty="0"/>
              <a:t>      	</a:t>
            </a:r>
            <a:r>
              <a:rPr lang="de-CH" b="1" dirty="0" err="1"/>
              <a:t>addi</a:t>
            </a:r>
            <a:r>
              <a:rPr lang="de-CH" dirty="0"/>
              <a:t> $t0, $t0, -1</a:t>
            </a:r>
          </a:p>
          <a:p>
            <a:r>
              <a:rPr lang="de-CH" dirty="0"/>
              <a:t>      	</a:t>
            </a:r>
            <a:r>
              <a:rPr lang="de-CH" b="1" dirty="0"/>
              <a:t>j</a:t>
            </a:r>
            <a:r>
              <a:rPr lang="de-CH" dirty="0"/>
              <a:t>    </a:t>
            </a:r>
            <a:r>
              <a:rPr lang="de-CH" dirty="0" err="1">
                <a:solidFill>
                  <a:srgbClr val="0070C0"/>
                </a:solidFill>
              </a:rPr>
              <a:t>loop</a:t>
            </a:r>
            <a:endParaRPr lang="de-CH" dirty="0">
              <a:solidFill>
                <a:srgbClr val="0070C0"/>
              </a:solidFill>
            </a:endParaRPr>
          </a:p>
          <a:p>
            <a:r>
              <a:rPr lang="de-CH" dirty="0" err="1">
                <a:solidFill>
                  <a:srgbClr val="0070C0"/>
                </a:solidFill>
              </a:rPr>
              <a:t>done</a:t>
            </a:r>
            <a:r>
              <a:rPr lang="de-CH" dirty="0"/>
              <a:t>:</a:t>
            </a:r>
          </a:p>
        </p:txBody>
      </p:sp>
      <p:graphicFrame>
        <p:nvGraphicFramePr>
          <p:cNvPr id="3" name="Content Placeholder 2"/>
          <p:cNvGraphicFramePr>
            <a:graphicFrameLocks noGrp="1" noChangeAspect="1"/>
          </p:cNvGraphicFramePr>
          <p:nvPr>
            <p:ph idx="10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4929017"/>
              </p:ext>
            </p:extLst>
          </p:nvPr>
        </p:nvGraphicFramePr>
        <p:xfrm>
          <a:off x="1874838" y="1252538"/>
          <a:ext cx="5592762" cy="292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7" name="VISIO" r:id="rId4" imgW="2869482" imgH="1500164" progId="Visio.Drawing.6">
                  <p:embed/>
                </p:oleObj>
              </mc:Choice>
              <mc:Fallback>
                <p:oleObj name="VISIO" r:id="rId4" imgW="2869482" imgH="1500164" progId="Visio.Drawing.6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838" y="1252538"/>
                        <a:ext cx="5592762" cy="292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53306" y="4267197"/>
            <a:ext cx="3870325" cy="2362201"/>
          </a:xfrm>
        </p:spPr>
        <p:txBody>
          <a:bodyPr/>
          <a:lstStyle/>
          <a:p>
            <a:r>
              <a:rPr lang="de-CH" dirty="0"/>
              <a:t>Miss Rate 	=</a:t>
            </a:r>
            <a:endParaRPr lang="de-CH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15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Mapped Cache: Conflict</a:t>
            </a:r>
            <a:endParaRPr lang="de-CH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8950" y="4267199"/>
            <a:ext cx="3870325" cy="2362201"/>
          </a:xfrm>
        </p:spPr>
        <p:txBody>
          <a:bodyPr/>
          <a:lstStyle/>
          <a:p>
            <a:r>
              <a:rPr lang="de-CH" dirty="0">
                <a:solidFill>
                  <a:schemeClr val="accent3"/>
                </a:solidFill>
              </a:rPr>
              <a:t># MIPS </a:t>
            </a:r>
            <a:r>
              <a:rPr lang="de-CH" dirty="0" err="1">
                <a:solidFill>
                  <a:schemeClr val="accent3"/>
                </a:solidFill>
              </a:rPr>
              <a:t>assembly</a:t>
            </a:r>
            <a:r>
              <a:rPr lang="de-CH" dirty="0">
                <a:solidFill>
                  <a:schemeClr val="accent3"/>
                </a:solidFill>
              </a:rPr>
              <a:t> </a:t>
            </a:r>
            <a:r>
              <a:rPr lang="de-CH" dirty="0" err="1">
                <a:solidFill>
                  <a:schemeClr val="accent3"/>
                </a:solidFill>
              </a:rPr>
              <a:t>code</a:t>
            </a:r>
            <a:endParaRPr lang="de-CH" dirty="0">
              <a:solidFill>
                <a:schemeClr val="accent3"/>
              </a:solidFill>
            </a:endParaRPr>
          </a:p>
          <a:p>
            <a:r>
              <a:rPr lang="de-CH" dirty="0"/>
              <a:t>     	</a:t>
            </a:r>
            <a:r>
              <a:rPr lang="de-CH" b="1" dirty="0" err="1"/>
              <a:t>addi</a:t>
            </a:r>
            <a:r>
              <a:rPr lang="de-CH" dirty="0"/>
              <a:t> $t0, $0, 5</a:t>
            </a:r>
          </a:p>
          <a:p>
            <a:r>
              <a:rPr lang="de-CH" dirty="0" err="1">
                <a:solidFill>
                  <a:srgbClr val="0070C0"/>
                </a:solidFill>
              </a:rPr>
              <a:t>loop</a:t>
            </a:r>
            <a:r>
              <a:rPr lang="de-CH" dirty="0"/>
              <a:t>: 	</a:t>
            </a:r>
            <a:r>
              <a:rPr lang="de-CH" b="1" dirty="0" err="1"/>
              <a:t>beq</a:t>
            </a:r>
            <a:r>
              <a:rPr lang="de-CH" dirty="0"/>
              <a:t>  $t0, $0, </a:t>
            </a:r>
            <a:r>
              <a:rPr lang="de-CH" dirty="0" err="1">
                <a:solidFill>
                  <a:srgbClr val="0070C0"/>
                </a:solidFill>
              </a:rPr>
              <a:t>done</a:t>
            </a:r>
            <a:endParaRPr lang="de-CH" dirty="0">
              <a:solidFill>
                <a:srgbClr val="0070C0"/>
              </a:solidFill>
            </a:endParaRPr>
          </a:p>
          <a:p>
            <a:r>
              <a:rPr lang="de-CH" dirty="0"/>
              <a:t>      	</a:t>
            </a:r>
            <a:r>
              <a:rPr lang="de-CH" b="1" dirty="0" err="1"/>
              <a:t>lw</a:t>
            </a:r>
            <a:r>
              <a:rPr lang="de-CH" dirty="0"/>
              <a:t>   $t1, 0x4($0)</a:t>
            </a:r>
          </a:p>
          <a:p>
            <a:r>
              <a:rPr lang="de-CH" dirty="0"/>
              <a:t>      	</a:t>
            </a:r>
            <a:r>
              <a:rPr lang="de-CH" b="1" dirty="0" err="1"/>
              <a:t>lw</a:t>
            </a:r>
            <a:r>
              <a:rPr lang="de-CH" dirty="0"/>
              <a:t>   $t2, 0x24($0)</a:t>
            </a:r>
          </a:p>
          <a:p>
            <a:r>
              <a:rPr lang="de-CH" dirty="0"/>
              <a:t>      	</a:t>
            </a:r>
            <a:r>
              <a:rPr lang="de-CH" b="1" dirty="0" err="1"/>
              <a:t>addi</a:t>
            </a:r>
            <a:r>
              <a:rPr lang="de-CH" dirty="0"/>
              <a:t> $t0, $t0, -1</a:t>
            </a:r>
          </a:p>
          <a:p>
            <a:r>
              <a:rPr lang="de-CH" dirty="0"/>
              <a:t>      	</a:t>
            </a:r>
            <a:r>
              <a:rPr lang="de-CH" b="1" dirty="0"/>
              <a:t>j</a:t>
            </a:r>
            <a:r>
              <a:rPr lang="de-CH" dirty="0"/>
              <a:t>    </a:t>
            </a:r>
            <a:r>
              <a:rPr lang="de-CH" dirty="0" err="1">
                <a:solidFill>
                  <a:srgbClr val="0070C0"/>
                </a:solidFill>
              </a:rPr>
              <a:t>loop</a:t>
            </a:r>
            <a:endParaRPr lang="de-CH" dirty="0">
              <a:solidFill>
                <a:srgbClr val="0070C0"/>
              </a:solidFill>
            </a:endParaRPr>
          </a:p>
          <a:p>
            <a:r>
              <a:rPr lang="de-CH" dirty="0" err="1">
                <a:solidFill>
                  <a:srgbClr val="0070C0"/>
                </a:solidFill>
              </a:rPr>
              <a:t>done</a:t>
            </a:r>
            <a:r>
              <a:rPr lang="de-CH" dirty="0"/>
              <a:t>:</a:t>
            </a:r>
          </a:p>
        </p:txBody>
      </p:sp>
      <p:graphicFrame>
        <p:nvGraphicFramePr>
          <p:cNvPr id="3" name="Content Placeholder 2"/>
          <p:cNvGraphicFramePr>
            <a:graphicFrameLocks noGrp="1" noChangeAspect="1"/>
          </p:cNvGraphicFramePr>
          <p:nvPr>
            <p:ph idx="10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62845540"/>
              </p:ext>
            </p:extLst>
          </p:nvPr>
        </p:nvGraphicFramePr>
        <p:xfrm>
          <a:off x="1874838" y="1252538"/>
          <a:ext cx="5592762" cy="292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4" name="VISIO" r:id="rId4" imgW="2869482" imgH="1500164" progId="Visio.Drawing.6">
                  <p:embed/>
                </p:oleObj>
              </mc:Choice>
              <mc:Fallback>
                <p:oleObj name="VISIO" r:id="rId4" imgW="2869482" imgH="1500164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838" y="1252538"/>
                        <a:ext cx="5592762" cy="292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53306" y="4267197"/>
            <a:ext cx="3870325" cy="2362201"/>
          </a:xfrm>
        </p:spPr>
        <p:txBody>
          <a:bodyPr/>
          <a:lstStyle/>
          <a:p>
            <a:r>
              <a:rPr lang="de-CH" dirty="0"/>
              <a:t>Miss Rate 	= 10/10		= 100%</a:t>
            </a:r>
          </a:p>
          <a:p>
            <a:r>
              <a:rPr lang="de-CH" i="0" dirty="0" err="1">
                <a:solidFill>
                  <a:schemeClr val="tx1"/>
                </a:solidFill>
              </a:rPr>
              <a:t>Conflict</a:t>
            </a:r>
            <a:r>
              <a:rPr lang="de-CH" i="0" dirty="0">
                <a:solidFill>
                  <a:schemeClr val="tx1"/>
                </a:solidFill>
              </a:rPr>
              <a:t> Misses</a:t>
            </a:r>
          </a:p>
        </p:txBody>
      </p:sp>
    </p:spTree>
    <p:extLst>
      <p:ext uri="{BB962C8B-B14F-4D97-AF65-F5344CB8AC3E}">
        <p14:creationId xmlns:p14="http://schemas.microsoft.com/office/powerpoint/2010/main" val="3592202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N-Way Set Associative Cache</a:t>
            </a:r>
            <a:endParaRPr lang="en-US" dirty="0">
              <a:latin typeface="Consolas" pitchFamily="49" charset="0"/>
            </a:endParaRPr>
          </a:p>
        </p:txBody>
      </p:sp>
      <p:graphicFrame>
        <p:nvGraphicFramePr>
          <p:cNvPr id="74754" name="Object 2"/>
          <p:cNvGraphicFramePr>
            <a:graphicFrameLocks noGrp="1" noChangeAspect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63965609"/>
              </p:ext>
            </p:extLst>
          </p:nvPr>
        </p:nvGraphicFramePr>
        <p:xfrm>
          <a:off x="423131" y="1217613"/>
          <a:ext cx="7843714" cy="525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3" name="VISIO" r:id="rId6" imgW="3704844" imgH="2484120" progId="Visio.Drawing.6">
                  <p:embed/>
                </p:oleObj>
              </mc:Choice>
              <mc:Fallback>
                <p:oleObj name="VISIO" r:id="rId6" imgW="3704844" imgH="248412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131" y="1217613"/>
                        <a:ext cx="7843714" cy="525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N-way Set Associative Performance</a:t>
            </a:r>
            <a:endParaRPr lang="de-CH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8950" y="1447801"/>
            <a:ext cx="3870325" cy="2362200"/>
          </a:xfrm>
        </p:spPr>
        <p:txBody>
          <a:bodyPr/>
          <a:lstStyle/>
          <a:p>
            <a:r>
              <a:rPr lang="de-CH" dirty="0">
                <a:solidFill>
                  <a:schemeClr val="accent3"/>
                </a:solidFill>
              </a:rPr>
              <a:t># MIPS </a:t>
            </a:r>
            <a:r>
              <a:rPr lang="de-CH" dirty="0" err="1">
                <a:solidFill>
                  <a:schemeClr val="accent3"/>
                </a:solidFill>
              </a:rPr>
              <a:t>assembly</a:t>
            </a:r>
            <a:r>
              <a:rPr lang="de-CH" dirty="0">
                <a:solidFill>
                  <a:schemeClr val="accent3"/>
                </a:solidFill>
              </a:rPr>
              <a:t> </a:t>
            </a:r>
            <a:r>
              <a:rPr lang="de-CH" dirty="0" err="1">
                <a:solidFill>
                  <a:schemeClr val="accent3"/>
                </a:solidFill>
              </a:rPr>
              <a:t>code</a:t>
            </a:r>
            <a:endParaRPr lang="de-CH" dirty="0">
              <a:solidFill>
                <a:schemeClr val="accent3"/>
              </a:solidFill>
            </a:endParaRPr>
          </a:p>
          <a:p>
            <a:endParaRPr lang="de-CH" dirty="0"/>
          </a:p>
          <a:p>
            <a:r>
              <a:rPr lang="de-CH" dirty="0"/>
              <a:t>     	</a:t>
            </a:r>
            <a:r>
              <a:rPr lang="de-CH" b="1" dirty="0" err="1"/>
              <a:t>addi</a:t>
            </a:r>
            <a:r>
              <a:rPr lang="de-CH" dirty="0"/>
              <a:t> $t0, $0, 5</a:t>
            </a:r>
          </a:p>
          <a:p>
            <a:r>
              <a:rPr lang="de-CH" dirty="0" err="1">
                <a:solidFill>
                  <a:srgbClr val="0070C0"/>
                </a:solidFill>
              </a:rPr>
              <a:t>loop</a:t>
            </a:r>
            <a:r>
              <a:rPr lang="de-CH" dirty="0"/>
              <a:t>: 	</a:t>
            </a:r>
            <a:r>
              <a:rPr lang="de-CH" b="1" dirty="0" err="1"/>
              <a:t>beq</a:t>
            </a:r>
            <a:r>
              <a:rPr lang="de-CH" dirty="0"/>
              <a:t>  $t0, $0, </a:t>
            </a:r>
            <a:r>
              <a:rPr lang="de-CH" dirty="0" err="1">
                <a:solidFill>
                  <a:srgbClr val="0070C0"/>
                </a:solidFill>
              </a:rPr>
              <a:t>done</a:t>
            </a:r>
            <a:endParaRPr lang="de-CH" dirty="0">
              <a:solidFill>
                <a:srgbClr val="0070C0"/>
              </a:solidFill>
            </a:endParaRPr>
          </a:p>
          <a:p>
            <a:r>
              <a:rPr lang="de-CH" dirty="0"/>
              <a:t>      	</a:t>
            </a:r>
            <a:r>
              <a:rPr lang="de-CH" b="1" dirty="0" err="1"/>
              <a:t>lw</a:t>
            </a:r>
            <a:r>
              <a:rPr lang="de-CH" dirty="0"/>
              <a:t>   $t1, 0x4($0)</a:t>
            </a:r>
          </a:p>
          <a:p>
            <a:r>
              <a:rPr lang="de-CH" dirty="0"/>
              <a:t>      	</a:t>
            </a:r>
            <a:r>
              <a:rPr lang="de-CH" b="1" dirty="0" err="1"/>
              <a:t>lw</a:t>
            </a:r>
            <a:r>
              <a:rPr lang="de-CH" dirty="0"/>
              <a:t>   $t2, 0x24($0)</a:t>
            </a:r>
          </a:p>
          <a:p>
            <a:r>
              <a:rPr lang="de-CH" dirty="0"/>
              <a:t>      	</a:t>
            </a:r>
            <a:r>
              <a:rPr lang="de-CH" b="1" dirty="0" err="1"/>
              <a:t>addi</a:t>
            </a:r>
            <a:r>
              <a:rPr lang="de-CH" dirty="0"/>
              <a:t> $t0, $t0, -1</a:t>
            </a:r>
          </a:p>
          <a:p>
            <a:r>
              <a:rPr lang="de-CH" dirty="0"/>
              <a:t>      	</a:t>
            </a:r>
            <a:r>
              <a:rPr lang="de-CH" b="1" dirty="0"/>
              <a:t>j</a:t>
            </a:r>
            <a:r>
              <a:rPr lang="de-CH" dirty="0"/>
              <a:t>    </a:t>
            </a:r>
            <a:r>
              <a:rPr lang="de-CH" dirty="0" err="1">
                <a:solidFill>
                  <a:srgbClr val="0070C0"/>
                </a:solidFill>
              </a:rPr>
              <a:t>loop</a:t>
            </a:r>
            <a:endParaRPr lang="de-CH" dirty="0">
              <a:solidFill>
                <a:srgbClr val="0070C0"/>
              </a:solidFill>
            </a:endParaRPr>
          </a:p>
          <a:p>
            <a:r>
              <a:rPr lang="de-CH" dirty="0" err="1">
                <a:solidFill>
                  <a:srgbClr val="0070C0"/>
                </a:solidFill>
              </a:rPr>
              <a:t>done</a:t>
            </a:r>
            <a:r>
              <a:rPr lang="de-CH" dirty="0"/>
              <a:t>:</a:t>
            </a:r>
          </a:p>
          <a:p>
            <a:endParaRPr lang="de-CH" dirty="0"/>
          </a:p>
          <a:p>
            <a:endParaRPr lang="de-CH" dirty="0"/>
          </a:p>
        </p:txBody>
      </p:sp>
      <p:graphicFrame>
        <p:nvGraphicFramePr>
          <p:cNvPr id="3" name="Content Placeholder 2"/>
          <p:cNvGraphicFramePr>
            <a:graphicFrameLocks noGrp="1" noChangeAspect="1"/>
          </p:cNvGraphicFramePr>
          <p:nvPr>
            <p:ph idx="10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5543471"/>
              </p:ext>
            </p:extLst>
          </p:nvPr>
        </p:nvGraphicFramePr>
        <p:xfrm>
          <a:off x="457200" y="3962400"/>
          <a:ext cx="7684978" cy="2488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51" name="VISIO" r:id="rId4" imgW="2574036" imgH="833628" progId="Visio.Drawing.6">
                  <p:embed/>
                </p:oleObj>
              </mc:Choice>
              <mc:Fallback>
                <p:oleObj name="VISIO" r:id="rId4" imgW="2574036" imgH="833628" progId="Visio.Drawing.6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962400"/>
                        <a:ext cx="7684978" cy="2488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53306" y="1447798"/>
            <a:ext cx="3870325" cy="2362201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cs typeface="Arial" pitchFamily="34" charset="0"/>
              </a:rPr>
              <a:t>Miss Rate =</a:t>
            </a:r>
            <a:endParaRPr lang="en-US" dirty="0">
              <a:solidFill>
                <a:schemeClr val="accent2"/>
              </a:solidFill>
              <a:cs typeface="Arial" pitchFamily="34" charset="0"/>
            </a:endParaRP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94461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7948782" cy="762000"/>
          </a:xfrm>
        </p:spPr>
        <p:txBody>
          <a:bodyPr/>
          <a:lstStyle/>
          <a:p>
            <a:r>
              <a:rPr lang="en-US" dirty="0"/>
              <a:t>Review: What were Memory Elements ?</a:t>
            </a:r>
            <a:endParaRPr lang="en-GB" dirty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Memories are large blocks</a:t>
            </a:r>
          </a:p>
          <a:p>
            <a:pPr lvl="1"/>
            <a:r>
              <a:rPr lang="en-US" dirty="0"/>
              <a:t>A significant portion of a modern circuit is  memory.</a:t>
            </a:r>
          </a:p>
          <a:p>
            <a:r>
              <a:rPr lang="en-US" dirty="0"/>
              <a:t>Memories are practical tools for system design</a:t>
            </a:r>
          </a:p>
          <a:p>
            <a:pPr lvl="1"/>
            <a:r>
              <a:rPr lang="en-US" dirty="0"/>
              <a:t>Programmability, </a:t>
            </a:r>
            <a:r>
              <a:rPr lang="en-US" dirty="0" err="1"/>
              <a:t>reconfigurability</a:t>
            </a:r>
            <a:r>
              <a:rPr lang="en-US" dirty="0"/>
              <a:t> all require memory</a:t>
            </a:r>
          </a:p>
          <a:p>
            <a:r>
              <a:rPr lang="en-US" dirty="0"/>
              <a:t>Allows you to store data and work on stored data</a:t>
            </a:r>
          </a:p>
          <a:p>
            <a:pPr lvl="1"/>
            <a:r>
              <a:rPr lang="en-US" dirty="0"/>
              <a:t>Not all algorithms are designed to process data as it comes, some require data to be stored.</a:t>
            </a:r>
          </a:p>
          <a:p>
            <a:pPr lvl="1"/>
            <a:r>
              <a:rPr lang="en-US" dirty="0"/>
              <a:t>Data type determines required storage</a:t>
            </a:r>
          </a:p>
          <a:p>
            <a:pPr lvl="2"/>
            <a:r>
              <a:rPr lang="en-US" dirty="0"/>
              <a:t>SMS: 160 bytes</a:t>
            </a:r>
          </a:p>
          <a:p>
            <a:pPr lvl="2"/>
            <a:r>
              <a:rPr lang="en-US" dirty="0"/>
              <a:t>1 second normal audio: 64 </a:t>
            </a:r>
            <a:r>
              <a:rPr lang="en-US" dirty="0" err="1"/>
              <a:t>kbytes</a:t>
            </a:r>
            <a:endParaRPr lang="en-US" dirty="0"/>
          </a:p>
          <a:p>
            <a:pPr lvl="2"/>
            <a:r>
              <a:rPr lang="en-US" dirty="0"/>
              <a:t>1 HD picture: 7.32 Mbytes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N-way Set Associative Performance</a:t>
            </a:r>
            <a:endParaRPr lang="de-CH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8950" y="1447801"/>
            <a:ext cx="3870325" cy="2362200"/>
          </a:xfrm>
        </p:spPr>
        <p:txBody>
          <a:bodyPr/>
          <a:lstStyle/>
          <a:p>
            <a:r>
              <a:rPr lang="de-CH" dirty="0">
                <a:solidFill>
                  <a:schemeClr val="accent3"/>
                </a:solidFill>
              </a:rPr>
              <a:t># MIPS </a:t>
            </a:r>
            <a:r>
              <a:rPr lang="de-CH" dirty="0" err="1">
                <a:solidFill>
                  <a:schemeClr val="accent3"/>
                </a:solidFill>
              </a:rPr>
              <a:t>assembly</a:t>
            </a:r>
            <a:r>
              <a:rPr lang="de-CH" dirty="0">
                <a:solidFill>
                  <a:schemeClr val="accent3"/>
                </a:solidFill>
              </a:rPr>
              <a:t> </a:t>
            </a:r>
            <a:r>
              <a:rPr lang="de-CH" dirty="0" err="1">
                <a:solidFill>
                  <a:schemeClr val="accent3"/>
                </a:solidFill>
              </a:rPr>
              <a:t>code</a:t>
            </a:r>
            <a:endParaRPr lang="de-CH" dirty="0">
              <a:solidFill>
                <a:schemeClr val="accent3"/>
              </a:solidFill>
            </a:endParaRPr>
          </a:p>
          <a:p>
            <a:endParaRPr lang="de-CH" dirty="0"/>
          </a:p>
          <a:p>
            <a:r>
              <a:rPr lang="de-CH" dirty="0"/>
              <a:t>     	</a:t>
            </a:r>
            <a:r>
              <a:rPr lang="de-CH" b="1" dirty="0" err="1"/>
              <a:t>addi</a:t>
            </a:r>
            <a:r>
              <a:rPr lang="de-CH" dirty="0"/>
              <a:t> $t0, $0, 5</a:t>
            </a:r>
          </a:p>
          <a:p>
            <a:r>
              <a:rPr lang="de-CH" dirty="0" err="1">
                <a:solidFill>
                  <a:srgbClr val="0070C0"/>
                </a:solidFill>
              </a:rPr>
              <a:t>loop</a:t>
            </a:r>
            <a:r>
              <a:rPr lang="de-CH" dirty="0"/>
              <a:t>: 	</a:t>
            </a:r>
            <a:r>
              <a:rPr lang="de-CH" b="1" dirty="0" err="1"/>
              <a:t>beq</a:t>
            </a:r>
            <a:r>
              <a:rPr lang="de-CH" dirty="0"/>
              <a:t>  $t0, $0, </a:t>
            </a:r>
            <a:r>
              <a:rPr lang="de-CH" dirty="0" err="1">
                <a:solidFill>
                  <a:srgbClr val="0070C0"/>
                </a:solidFill>
              </a:rPr>
              <a:t>done</a:t>
            </a:r>
            <a:endParaRPr lang="de-CH" dirty="0">
              <a:solidFill>
                <a:srgbClr val="0070C0"/>
              </a:solidFill>
            </a:endParaRPr>
          </a:p>
          <a:p>
            <a:r>
              <a:rPr lang="de-CH" dirty="0"/>
              <a:t>      	</a:t>
            </a:r>
            <a:r>
              <a:rPr lang="de-CH" b="1" dirty="0" err="1"/>
              <a:t>lw</a:t>
            </a:r>
            <a:r>
              <a:rPr lang="de-CH" dirty="0"/>
              <a:t>   $t1, 0x4($0)</a:t>
            </a:r>
          </a:p>
          <a:p>
            <a:r>
              <a:rPr lang="de-CH" dirty="0"/>
              <a:t>      	</a:t>
            </a:r>
            <a:r>
              <a:rPr lang="de-CH" b="1" dirty="0" err="1"/>
              <a:t>lw</a:t>
            </a:r>
            <a:r>
              <a:rPr lang="de-CH" dirty="0"/>
              <a:t>   $t2, 0x24($0)</a:t>
            </a:r>
          </a:p>
          <a:p>
            <a:r>
              <a:rPr lang="de-CH" dirty="0"/>
              <a:t>      	</a:t>
            </a:r>
            <a:r>
              <a:rPr lang="de-CH" b="1" dirty="0" err="1"/>
              <a:t>addi</a:t>
            </a:r>
            <a:r>
              <a:rPr lang="de-CH" dirty="0"/>
              <a:t> $t0, $t0, -1</a:t>
            </a:r>
          </a:p>
          <a:p>
            <a:r>
              <a:rPr lang="de-CH" dirty="0"/>
              <a:t>      	</a:t>
            </a:r>
            <a:r>
              <a:rPr lang="de-CH" b="1" dirty="0"/>
              <a:t>j</a:t>
            </a:r>
            <a:r>
              <a:rPr lang="de-CH" dirty="0"/>
              <a:t>    </a:t>
            </a:r>
            <a:r>
              <a:rPr lang="de-CH" dirty="0" err="1">
                <a:solidFill>
                  <a:srgbClr val="0070C0"/>
                </a:solidFill>
              </a:rPr>
              <a:t>loop</a:t>
            </a:r>
            <a:endParaRPr lang="de-CH" dirty="0">
              <a:solidFill>
                <a:srgbClr val="0070C0"/>
              </a:solidFill>
            </a:endParaRPr>
          </a:p>
          <a:p>
            <a:r>
              <a:rPr lang="de-CH" dirty="0" err="1">
                <a:solidFill>
                  <a:srgbClr val="0070C0"/>
                </a:solidFill>
              </a:rPr>
              <a:t>done</a:t>
            </a:r>
            <a:r>
              <a:rPr lang="de-CH" dirty="0"/>
              <a:t>: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53306" y="1447798"/>
            <a:ext cx="3870325" cy="2362201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cs typeface="Arial" pitchFamily="34" charset="0"/>
              </a:rPr>
              <a:t>Miss Rate = 2/10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cs typeface="Arial" pitchFamily="34" charset="0"/>
              </a:rPr>
              <a:t>		      = 20%</a:t>
            </a:r>
          </a:p>
          <a:p>
            <a:pPr>
              <a:spcBef>
                <a:spcPct val="20000"/>
              </a:spcBef>
            </a:pPr>
            <a:r>
              <a:rPr lang="en-US" i="0" dirty="0">
                <a:solidFill>
                  <a:schemeClr val="tx1"/>
                </a:solidFill>
                <a:cs typeface="Arial" pitchFamily="34" charset="0"/>
              </a:rPr>
              <a:t>Associativity reduces conflict misses</a:t>
            </a:r>
          </a:p>
          <a:p>
            <a:pPr marL="342900" indent="-342900">
              <a:spcBef>
                <a:spcPct val="20000"/>
              </a:spcBef>
            </a:pPr>
            <a:endParaRPr lang="en-US" dirty="0">
              <a:solidFill>
                <a:schemeClr val="accent2"/>
              </a:solidFill>
              <a:cs typeface="Arial" pitchFamily="34" charset="0"/>
            </a:endParaRPr>
          </a:p>
          <a:p>
            <a:endParaRPr lang="de-CH" dirty="0"/>
          </a:p>
        </p:txBody>
      </p:sp>
      <p:graphicFrame>
        <p:nvGraphicFramePr>
          <p:cNvPr id="7" name="Content Placeholder 2"/>
          <p:cNvGraphicFramePr>
            <a:graphicFrameLocks noGrp="1" noChangeAspect="1"/>
          </p:cNvGraphicFramePr>
          <p:nvPr>
            <p:ph idx="10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3150687"/>
              </p:ext>
            </p:extLst>
          </p:nvPr>
        </p:nvGraphicFramePr>
        <p:xfrm>
          <a:off x="457200" y="3962400"/>
          <a:ext cx="7684978" cy="2488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8" name="VISIO" r:id="rId4" imgW="2574036" imgH="833628" progId="Visio.Drawing.6">
                  <p:embed/>
                </p:oleObj>
              </mc:Choice>
              <mc:Fallback>
                <p:oleObj name="VISIO" r:id="rId4" imgW="2574036" imgH="833628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962400"/>
                        <a:ext cx="7684978" cy="2488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36915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Fully Associative Cache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conflict misses</a:t>
            </a:r>
          </a:p>
          <a:p>
            <a:r>
              <a:rPr lang="en-US" dirty="0"/>
              <a:t>Expensive to build</a:t>
            </a:r>
          </a:p>
          <a:p>
            <a:endParaRPr lang="de-CH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9537145"/>
              </p:ext>
            </p:extLst>
          </p:nvPr>
        </p:nvGraphicFramePr>
        <p:xfrm>
          <a:off x="381000" y="2867025"/>
          <a:ext cx="83121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0" name="VISIO" r:id="rId7" imgW="5160264" imgH="301752" progId="Visio.Drawing.6">
                  <p:embed/>
                </p:oleObj>
              </mc:Choice>
              <mc:Fallback>
                <p:oleObj name="VISIO" r:id="rId7" imgW="5160264" imgH="301752" progId="Visio.Drawing.6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67025"/>
                        <a:ext cx="83121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899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3657600"/>
            <a:ext cx="3657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rgbClr val="FF3300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Spatial Locality?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82946" name="Rectangle 5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400"/>
              <a:t>Increase block size:</a:t>
            </a:r>
          </a:p>
          <a:p>
            <a:pPr lvl="1"/>
            <a:r>
              <a:rPr lang="en-US" sz="2000"/>
              <a:t>Block size, </a:t>
            </a:r>
            <a:r>
              <a:rPr lang="en-US" sz="2000" b="1" i="1">
                <a:solidFill>
                  <a:schemeClr val="accent2"/>
                </a:solidFill>
              </a:rPr>
              <a:t>b</a:t>
            </a:r>
            <a:r>
              <a:rPr lang="en-US" sz="2000" b="1">
                <a:solidFill>
                  <a:schemeClr val="accent2"/>
                </a:solidFill>
              </a:rPr>
              <a:t> = 4</a:t>
            </a:r>
            <a:r>
              <a:rPr lang="en-US" sz="2000"/>
              <a:t> words</a:t>
            </a:r>
          </a:p>
          <a:p>
            <a:pPr lvl="1"/>
            <a:r>
              <a:rPr lang="en-US" sz="2000" i="1"/>
              <a:t>C</a:t>
            </a:r>
            <a:r>
              <a:rPr lang="en-US" sz="2000"/>
              <a:t> = 8 words</a:t>
            </a:r>
          </a:p>
          <a:p>
            <a:pPr lvl="1"/>
            <a:r>
              <a:rPr lang="en-US" sz="2000"/>
              <a:t>Direct mapped (1 block per set)</a:t>
            </a:r>
          </a:p>
          <a:p>
            <a:pPr lvl="1"/>
            <a:r>
              <a:rPr lang="en-US" sz="2000"/>
              <a:t>Number of blocks, </a:t>
            </a:r>
            <a:r>
              <a:rPr lang="en-US" sz="2000" i="1"/>
              <a:t>B</a:t>
            </a:r>
            <a:r>
              <a:rPr lang="en-US" sz="2000"/>
              <a:t> = </a:t>
            </a:r>
            <a:r>
              <a:rPr lang="en-US" sz="2000" i="1"/>
              <a:t>C</a:t>
            </a:r>
            <a:r>
              <a:rPr lang="en-US" sz="2000"/>
              <a:t>/</a:t>
            </a:r>
            <a:r>
              <a:rPr lang="en-US" sz="2000" i="1"/>
              <a:t>b</a:t>
            </a:r>
            <a:r>
              <a:rPr lang="en-US" sz="2000"/>
              <a:t> = 8/4 = 2</a:t>
            </a:r>
          </a:p>
        </p:txBody>
      </p:sp>
      <p:graphicFrame>
        <p:nvGraphicFramePr>
          <p:cNvPr id="3" name="Content Placeholder 2"/>
          <p:cNvGraphicFramePr>
            <a:graphicFrameLocks noGrp="1" noChangeAspect="1"/>
          </p:cNvGraphicFramePr>
          <p:nvPr>
            <p:ph idx="1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733668386"/>
              </p:ext>
            </p:extLst>
          </p:nvPr>
        </p:nvGraphicFramePr>
        <p:xfrm>
          <a:off x="369468" y="3429000"/>
          <a:ext cx="7966916" cy="3368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8" name="VISIO" r:id="rId7" imgW="4504944" imgH="1905000" progId="Visio.Drawing.6">
                  <p:embed/>
                </p:oleObj>
              </mc:Choice>
              <mc:Fallback>
                <p:oleObj name="VISIO" r:id="rId7" imgW="4504944" imgH="1905000" progId="Visio.Drawing.6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68" y="3429000"/>
                        <a:ext cx="7966916" cy="3368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Mapped Cache Performance</a:t>
            </a:r>
            <a:endParaRPr lang="de-CH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8950" y="1447801"/>
            <a:ext cx="3870325" cy="2362200"/>
          </a:xfrm>
        </p:spPr>
        <p:txBody>
          <a:bodyPr/>
          <a:lstStyle/>
          <a:p>
            <a:r>
              <a:rPr lang="de-CH" dirty="0"/>
              <a:t>	</a:t>
            </a:r>
            <a:r>
              <a:rPr lang="de-CH" b="1" dirty="0" err="1"/>
              <a:t>addi</a:t>
            </a:r>
            <a:r>
              <a:rPr lang="de-CH" dirty="0"/>
              <a:t> $t0, $0, 5</a:t>
            </a:r>
          </a:p>
          <a:p>
            <a:r>
              <a:rPr lang="de-CH" dirty="0" err="1">
                <a:solidFill>
                  <a:srgbClr val="0070C0"/>
                </a:solidFill>
              </a:rPr>
              <a:t>loop</a:t>
            </a:r>
            <a:r>
              <a:rPr lang="de-CH" dirty="0"/>
              <a:t>:	</a:t>
            </a:r>
            <a:r>
              <a:rPr lang="de-CH" b="1" dirty="0" err="1"/>
              <a:t>beq</a:t>
            </a:r>
            <a:r>
              <a:rPr lang="de-CH" dirty="0"/>
              <a:t>  $t0, $0, </a:t>
            </a:r>
            <a:r>
              <a:rPr lang="de-CH" dirty="0" err="1">
                <a:solidFill>
                  <a:srgbClr val="0070C0"/>
                </a:solidFill>
              </a:rPr>
              <a:t>done</a:t>
            </a:r>
            <a:endParaRPr lang="de-CH" dirty="0">
              <a:solidFill>
                <a:srgbClr val="0070C0"/>
              </a:solidFill>
            </a:endParaRPr>
          </a:p>
          <a:p>
            <a:r>
              <a:rPr lang="de-CH" dirty="0"/>
              <a:t>     	</a:t>
            </a:r>
            <a:r>
              <a:rPr lang="de-CH" b="1" dirty="0" err="1"/>
              <a:t>lw</a:t>
            </a:r>
            <a:r>
              <a:rPr lang="de-CH" dirty="0"/>
              <a:t>   $t1, 0x4($0)</a:t>
            </a:r>
          </a:p>
          <a:p>
            <a:r>
              <a:rPr lang="de-CH" dirty="0"/>
              <a:t>     	</a:t>
            </a:r>
            <a:r>
              <a:rPr lang="de-CH" b="1" dirty="0" err="1"/>
              <a:t>lw</a:t>
            </a:r>
            <a:r>
              <a:rPr lang="de-CH" dirty="0"/>
              <a:t>   $t2, 0xC($0)</a:t>
            </a:r>
          </a:p>
          <a:p>
            <a:r>
              <a:rPr lang="de-CH" dirty="0"/>
              <a:t>     	</a:t>
            </a:r>
            <a:r>
              <a:rPr lang="de-CH" b="1" dirty="0" err="1"/>
              <a:t>lw</a:t>
            </a:r>
            <a:r>
              <a:rPr lang="de-CH" dirty="0"/>
              <a:t>   $t3, 0x8($0)</a:t>
            </a:r>
          </a:p>
          <a:p>
            <a:r>
              <a:rPr lang="de-CH" dirty="0"/>
              <a:t>     	</a:t>
            </a:r>
            <a:r>
              <a:rPr lang="de-CH" b="1" dirty="0" err="1"/>
              <a:t>addi</a:t>
            </a:r>
            <a:r>
              <a:rPr lang="de-CH" dirty="0"/>
              <a:t> $t0, $t0, -1</a:t>
            </a:r>
          </a:p>
          <a:p>
            <a:r>
              <a:rPr lang="de-CH" dirty="0"/>
              <a:t>     	</a:t>
            </a:r>
            <a:r>
              <a:rPr lang="de-CH" b="1" dirty="0"/>
              <a:t>j</a:t>
            </a:r>
            <a:r>
              <a:rPr lang="de-CH" dirty="0"/>
              <a:t>    </a:t>
            </a:r>
            <a:r>
              <a:rPr lang="de-CH" dirty="0" err="1">
                <a:solidFill>
                  <a:srgbClr val="0070C0"/>
                </a:solidFill>
              </a:rPr>
              <a:t>loop</a:t>
            </a:r>
            <a:endParaRPr lang="de-CH" dirty="0">
              <a:solidFill>
                <a:srgbClr val="0070C0"/>
              </a:solidFill>
            </a:endParaRPr>
          </a:p>
          <a:p>
            <a:r>
              <a:rPr lang="de-CH" dirty="0" err="1">
                <a:solidFill>
                  <a:srgbClr val="0070C0"/>
                </a:solidFill>
              </a:rPr>
              <a:t>done</a:t>
            </a:r>
            <a:r>
              <a:rPr lang="de-CH" dirty="0"/>
              <a:t>:</a:t>
            </a:r>
          </a:p>
          <a:p>
            <a:endParaRPr lang="de-CH" dirty="0"/>
          </a:p>
          <a:p>
            <a:endParaRPr lang="de-CH" dirty="0"/>
          </a:p>
        </p:txBody>
      </p:sp>
      <p:graphicFrame>
        <p:nvGraphicFramePr>
          <p:cNvPr id="11" name="Content Placeholder 10"/>
          <p:cNvGraphicFramePr>
            <a:graphicFrameLocks noGrp="1" noChangeAspect="1"/>
          </p:cNvGraphicFramePr>
          <p:nvPr>
            <p:ph idx="10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6196836"/>
              </p:ext>
            </p:extLst>
          </p:nvPr>
        </p:nvGraphicFramePr>
        <p:xfrm>
          <a:off x="1219200" y="3886200"/>
          <a:ext cx="6711384" cy="2803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32" name="VISIO" r:id="rId4" imgW="4561332" imgH="1905000" progId="Visio.Drawing.6">
                  <p:embed/>
                </p:oleObj>
              </mc:Choice>
              <mc:Fallback>
                <p:oleObj name="VISIO" r:id="rId4" imgW="4561332" imgH="1905000" progId="Visio.Drawing.6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886200"/>
                        <a:ext cx="6711384" cy="28035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53306" y="1447798"/>
            <a:ext cx="3870325" cy="2362201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cs typeface="Arial" pitchFamily="34" charset="0"/>
              </a:rPr>
              <a:t>Miss Rate =</a:t>
            </a:r>
            <a:endParaRPr lang="en-US" dirty="0">
              <a:solidFill>
                <a:schemeClr val="accent2"/>
              </a:solidFill>
              <a:cs typeface="Arial" pitchFamily="34" charset="0"/>
            </a:endParaRP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86676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Mapped Cache Performance</a:t>
            </a:r>
            <a:endParaRPr lang="de-CH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8950" y="1447801"/>
            <a:ext cx="3870325" cy="2362200"/>
          </a:xfrm>
        </p:spPr>
        <p:txBody>
          <a:bodyPr/>
          <a:lstStyle/>
          <a:p>
            <a:r>
              <a:rPr lang="de-CH" dirty="0"/>
              <a:t>	</a:t>
            </a:r>
            <a:r>
              <a:rPr lang="de-CH" b="1" dirty="0" err="1"/>
              <a:t>addi</a:t>
            </a:r>
            <a:r>
              <a:rPr lang="de-CH" dirty="0"/>
              <a:t> $t0, $0, 5</a:t>
            </a:r>
          </a:p>
          <a:p>
            <a:r>
              <a:rPr lang="de-CH" dirty="0" err="1">
                <a:solidFill>
                  <a:srgbClr val="0070C0"/>
                </a:solidFill>
              </a:rPr>
              <a:t>loop</a:t>
            </a:r>
            <a:r>
              <a:rPr lang="de-CH" dirty="0"/>
              <a:t>:	</a:t>
            </a:r>
            <a:r>
              <a:rPr lang="de-CH" b="1" dirty="0" err="1"/>
              <a:t>beq</a:t>
            </a:r>
            <a:r>
              <a:rPr lang="de-CH" dirty="0"/>
              <a:t>  $t0, $0, </a:t>
            </a:r>
            <a:r>
              <a:rPr lang="de-CH" dirty="0" err="1">
                <a:solidFill>
                  <a:srgbClr val="0070C0"/>
                </a:solidFill>
              </a:rPr>
              <a:t>done</a:t>
            </a:r>
            <a:endParaRPr lang="de-CH" dirty="0">
              <a:solidFill>
                <a:srgbClr val="0070C0"/>
              </a:solidFill>
            </a:endParaRPr>
          </a:p>
          <a:p>
            <a:r>
              <a:rPr lang="de-CH" dirty="0"/>
              <a:t>     	</a:t>
            </a:r>
            <a:r>
              <a:rPr lang="de-CH" b="1" dirty="0" err="1"/>
              <a:t>lw</a:t>
            </a:r>
            <a:r>
              <a:rPr lang="de-CH" dirty="0"/>
              <a:t>   $t1, 0x4($0)</a:t>
            </a:r>
          </a:p>
          <a:p>
            <a:r>
              <a:rPr lang="de-CH" dirty="0"/>
              <a:t>     	</a:t>
            </a:r>
            <a:r>
              <a:rPr lang="de-CH" b="1" dirty="0" err="1"/>
              <a:t>lw</a:t>
            </a:r>
            <a:r>
              <a:rPr lang="de-CH" dirty="0"/>
              <a:t>   $t2, 0xC($0)</a:t>
            </a:r>
          </a:p>
          <a:p>
            <a:r>
              <a:rPr lang="de-CH" dirty="0"/>
              <a:t>     	</a:t>
            </a:r>
            <a:r>
              <a:rPr lang="de-CH" b="1" dirty="0" err="1"/>
              <a:t>lw</a:t>
            </a:r>
            <a:r>
              <a:rPr lang="de-CH" dirty="0"/>
              <a:t>   $t3, 0x8($0)</a:t>
            </a:r>
          </a:p>
          <a:p>
            <a:r>
              <a:rPr lang="de-CH" dirty="0"/>
              <a:t>     	</a:t>
            </a:r>
            <a:r>
              <a:rPr lang="de-CH" b="1" dirty="0" err="1"/>
              <a:t>addi</a:t>
            </a:r>
            <a:r>
              <a:rPr lang="de-CH" dirty="0"/>
              <a:t> $t0, $t0, -1</a:t>
            </a:r>
          </a:p>
          <a:p>
            <a:r>
              <a:rPr lang="de-CH" dirty="0"/>
              <a:t>     	</a:t>
            </a:r>
            <a:r>
              <a:rPr lang="de-CH" b="1" dirty="0"/>
              <a:t>j</a:t>
            </a:r>
            <a:r>
              <a:rPr lang="de-CH" dirty="0"/>
              <a:t>    </a:t>
            </a:r>
            <a:r>
              <a:rPr lang="de-CH" dirty="0" err="1">
                <a:solidFill>
                  <a:srgbClr val="0070C0"/>
                </a:solidFill>
              </a:rPr>
              <a:t>loop</a:t>
            </a:r>
            <a:endParaRPr lang="de-CH" dirty="0">
              <a:solidFill>
                <a:srgbClr val="0070C0"/>
              </a:solidFill>
            </a:endParaRPr>
          </a:p>
          <a:p>
            <a:r>
              <a:rPr lang="de-CH" dirty="0" err="1">
                <a:solidFill>
                  <a:srgbClr val="0070C0"/>
                </a:solidFill>
              </a:rPr>
              <a:t>done</a:t>
            </a:r>
            <a:r>
              <a:rPr lang="de-CH" dirty="0"/>
              <a:t>: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53306" y="1447798"/>
            <a:ext cx="3870325" cy="2362201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cs typeface="Arial" pitchFamily="34" charset="0"/>
              </a:rPr>
              <a:t>Miss Rate = 1/15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cs typeface="Arial" pitchFamily="34" charset="0"/>
              </a:rPr>
              <a:t>		      = 6.67%</a:t>
            </a:r>
          </a:p>
          <a:p>
            <a:pPr>
              <a:spcBef>
                <a:spcPct val="20000"/>
              </a:spcBef>
            </a:pPr>
            <a:r>
              <a:rPr lang="en-US" i="0" dirty="0">
                <a:solidFill>
                  <a:schemeClr val="tx1"/>
                </a:solidFill>
                <a:cs typeface="Arial" pitchFamily="34" charset="0"/>
              </a:rPr>
              <a:t>Larger blocks reduce compulsory misses through spatial locality</a:t>
            </a:r>
          </a:p>
          <a:p>
            <a:pPr marL="342900" indent="-342900">
              <a:spcBef>
                <a:spcPct val="20000"/>
              </a:spcBef>
            </a:pPr>
            <a:endParaRPr lang="en-US" dirty="0">
              <a:solidFill>
                <a:schemeClr val="accent2"/>
              </a:solidFill>
              <a:cs typeface="Arial" pitchFamily="34" charset="0"/>
            </a:endParaRPr>
          </a:p>
          <a:p>
            <a:endParaRPr lang="de-CH" dirty="0"/>
          </a:p>
        </p:txBody>
      </p:sp>
      <p:graphicFrame>
        <p:nvGraphicFramePr>
          <p:cNvPr id="7" name="Content Placeholder 10"/>
          <p:cNvGraphicFramePr>
            <a:graphicFrameLocks noGrp="1" noChangeAspect="1"/>
          </p:cNvGraphicFramePr>
          <p:nvPr>
            <p:ph idx="10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42580"/>
              </p:ext>
            </p:extLst>
          </p:nvPr>
        </p:nvGraphicFramePr>
        <p:xfrm>
          <a:off x="1219200" y="3886200"/>
          <a:ext cx="6711384" cy="2803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9" name="VISIO" r:id="rId4" imgW="4561332" imgH="1905000" progId="Visio.Drawing.6">
                  <p:embed/>
                </p:oleObj>
              </mc:Choice>
              <mc:Fallback>
                <p:oleObj name="VISIO" r:id="rId4" imgW="4561332" imgH="1905000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886200"/>
                        <a:ext cx="6711384" cy="28035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19682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Cache Organization Recap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91139" name="Rectangle 6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400" dirty="0"/>
              <a:t>Main Parameters</a:t>
            </a:r>
          </a:p>
          <a:p>
            <a:pPr lvl="1"/>
            <a:r>
              <a:rPr lang="en-US" sz="2000" dirty="0"/>
              <a:t>Capacity: </a:t>
            </a:r>
            <a:r>
              <a:rPr lang="en-US" sz="2000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C</a:t>
            </a:r>
            <a:r>
              <a:rPr lang="en-US" sz="2000" i="1" dirty="0"/>
              <a:t> </a:t>
            </a:r>
          </a:p>
          <a:p>
            <a:pPr lvl="1"/>
            <a:r>
              <a:rPr lang="en-US" sz="2000" dirty="0"/>
              <a:t>Block size: </a:t>
            </a:r>
            <a:r>
              <a:rPr lang="en-US" sz="2000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b</a:t>
            </a:r>
            <a:endParaRPr lang="en-US" sz="2000" b="1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sz="2000" dirty="0"/>
              <a:t>Number of blocks in cache: </a:t>
            </a:r>
            <a:r>
              <a:rPr lang="en-US" sz="2000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B</a:t>
            </a:r>
            <a:r>
              <a:rPr lang="en-US" sz="2000" dirty="0"/>
              <a:t> = </a:t>
            </a:r>
            <a:r>
              <a:rPr lang="en-US" sz="2000" i="1" dirty="0"/>
              <a:t>C</a:t>
            </a:r>
            <a:r>
              <a:rPr lang="en-US" sz="2000" dirty="0"/>
              <a:t>/</a:t>
            </a:r>
            <a:r>
              <a:rPr lang="en-US" sz="2000" i="1" dirty="0"/>
              <a:t>b</a:t>
            </a:r>
          </a:p>
          <a:p>
            <a:pPr lvl="1"/>
            <a:r>
              <a:rPr lang="en-US" sz="2000" dirty="0"/>
              <a:t>Number of blocks in a set: </a:t>
            </a:r>
            <a:r>
              <a:rPr lang="en-US" sz="2000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N</a:t>
            </a:r>
          </a:p>
          <a:p>
            <a:pPr lvl="1"/>
            <a:r>
              <a:rPr lang="en-US" sz="2000" dirty="0"/>
              <a:t>Number of Sets: </a:t>
            </a:r>
            <a:r>
              <a:rPr lang="en-US" sz="2000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/</a:t>
            </a:r>
            <a:r>
              <a:rPr lang="en-US" sz="2000" i="1" dirty="0"/>
              <a:t>N</a:t>
            </a:r>
          </a:p>
        </p:txBody>
      </p:sp>
      <p:graphicFrame>
        <p:nvGraphicFramePr>
          <p:cNvPr id="1375279" name="Group 47"/>
          <p:cNvGraphicFramePr>
            <a:graphicFrameLocks noGrp="1"/>
          </p:cNvGraphicFramePr>
          <p:nvPr>
            <p:ph idx="1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069828585"/>
              </p:ext>
            </p:extLst>
          </p:nvPr>
        </p:nvGraphicFramePr>
        <p:xfrm>
          <a:off x="404813" y="3886200"/>
          <a:ext cx="7896225" cy="253683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112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5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7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Organization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Arial" charset="0"/>
                        <a:cs typeface="Arial" charset="0"/>
                      </a:endParaRPr>
                    </a:p>
                  </a:txBody>
                  <a:tcPr marL="91110" marR="91110" marT="45705" marB="4570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Number of Ways (N)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Arial" charset="0"/>
                        <a:cs typeface="Arial" charset="0"/>
                      </a:endParaRPr>
                    </a:p>
                  </a:txBody>
                  <a:tcPr marL="91110" marR="91110" marT="45705" marB="4570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Number of Sets (S = B/N)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Arial" charset="0"/>
                        <a:cs typeface="Arial" charset="0"/>
                      </a:endParaRPr>
                    </a:p>
                  </a:txBody>
                  <a:tcPr marL="91110" marR="91110" marT="45705" marB="45705" anchor="b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Direct Mapped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" charset="0"/>
                        <a:cs typeface="Arial" charset="0"/>
                      </a:endParaRPr>
                    </a:p>
                  </a:txBody>
                  <a:tcPr marL="91110" marR="91110"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" charset="0"/>
                        <a:cs typeface="Arial" charset="0"/>
                      </a:endParaRPr>
                    </a:p>
                  </a:txBody>
                  <a:tcPr marL="91110" marR="91110"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</a:t>
                      </a: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" charset="0"/>
                        <a:cs typeface="Arial" charset="0"/>
                      </a:endParaRPr>
                    </a:p>
                  </a:txBody>
                  <a:tcPr marL="91110" marR="91110" marT="45705" marB="4570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N-Way Set Associative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" charset="0"/>
                        <a:cs typeface="Arial" charset="0"/>
                      </a:endParaRPr>
                    </a:p>
                  </a:txBody>
                  <a:tcPr marL="91110" marR="91110"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 &lt; N &lt; B</a:t>
                      </a: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" charset="0"/>
                        <a:cs typeface="Arial" charset="0"/>
                      </a:endParaRPr>
                    </a:p>
                  </a:txBody>
                  <a:tcPr marL="91110" marR="91110"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 / N</a:t>
                      </a: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" charset="0"/>
                        <a:cs typeface="Arial" charset="0"/>
                      </a:endParaRPr>
                    </a:p>
                  </a:txBody>
                  <a:tcPr marL="91110" marR="91110" marT="45705" marB="4570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Fully Associative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" charset="0"/>
                        <a:cs typeface="Arial" charset="0"/>
                      </a:endParaRPr>
                    </a:p>
                  </a:txBody>
                  <a:tcPr marL="91110" marR="91110"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</a:t>
                      </a: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" charset="0"/>
                        <a:cs typeface="Arial" charset="0"/>
                      </a:endParaRPr>
                    </a:p>
                  </a:txBody>
                  <a:tcPr marL="91110" marR="91110"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" charset="0"/>
                        <a:cs typeface="Arial" charset="0"/>
                      </a:endParaRPr>
                    </a:p>
                  </a:txBody>
                  <a:tcPr marL="91110" marR="91110" marT="45705" marB="4570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1140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1230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91141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Capacity Misses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Cache is too small to hold all data of interest at one time</a:t>
            </a:r>
          </a:p>
          <a:p>
            <a:pPr lvl="1"/>
            <a:r>
              <a:rPr lang="en-US" dirty="0"/>
              <a:t>If the cache is full and program tries to access data X that is not in cache, cache must evict data Y to make room for X</a:t>
            </a:r>
          </a:p>
          <a:p>
            <a:pPr lvl="1"/>
            <a:r>
              <a:rPr lang="en-US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Capacity miss </a:t>
            </a:r>
            <a:r>
              <a:rPr lang="en-US" dirty="0"/>
              <a:t>occurs if program then tries to access Y again</a:t>
            </a:r>
          </a:p>
          <a:p>
            <a:pPr lvl="1"/>
            <a:r>
              <a:rPr lang="en-US" dirty="0"/>
              <a:t>X will be placed in a particular set based on its address</a:t>
            </a:r>
          </a:p>
          <a:p>
            <a:r>
              <a:rPr lang="en-US" dirty="0"/>
              <a:t>In a </a:t>
            </a:r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direct mapped </a:t>
            </a:r>
            <a:r>
              <a:rPr lang="en-US" dirty="0"/>
              <a:t>cache, there is only one place to put X</a:t>
            </a:r>
          </a:p>
          <a:p>
            <a:r>
              <a:rPr lang="en-US" dirty="0"/>
              <a:t>In an </a:t>
            </a:r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associative cache</a:t>
            </a:r>
            <a:r>
              <a:rPr lang="en-US" dirty="0"/>
              <a:t>, there are multiple ways where X could go in the set.</a:t>
            </a:r>
          </a:p>
          <a:p>
            <a:r>
              <a:rPr lang="en-US" dirty="0"/>
              <a:t>How to choose Y to minimize chance of needing it again? </a:t>
            </a:r>
          </a:p>
          <a:p>
            <a:pPr lvl="1"/>
            <a:r>
              <a:rPr lang="en-US" dirty="0"/>
              <a:t>Least recently used (LRU) replacement: the least recently used block in a set is evicted when the cache is full.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Types of Misses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Compulsory:</a:t>
            </a:r>
            <a:r>
              <a:rPr lang="en-US" dirty="0"/>
              <a:t> first time data is accessed</a:t>
            </a:r>
          </a:p>
          <a:p>
            <a:r>
              <a:rPr lang="en-US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Capacity:</a:t>
            </a:r>
            <a:r>
              <a:rPr lang="en-US" dirty="0"/>
              <a:t> cache too small to hold all data of interest</a:t>
            </a:r>
          </a:p>
          <a:p>
            <a:r>
              <a:rPr lang="en-US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Conflict:</a:t>
            </a:r>
            <a:r>
              <a:rPr lang="en-US" dirty="0"/>
              <a:t> data of interest maps to same location in cache</a:t>
            </a:r>
          </a:p>
          <a:p>
            <a:r>
              <a:rPr lang="en-US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Miss penalty:</a:t>
            </a:r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/>
              <a:t>time it takes to retrieve a block from lower level of hierarchy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LRU Replacement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775" y="1362076"/>
            <a:ext cx="7896225" cy="1381124"/>
          </a:xfrm>
        </p:spPr>
        <p:txBody>
          <a:bodyPr/>
          <a:lstStyle/>
          <a:p>
            <a:r>
              <a:rPr lang="fr-FR" dirty="0">
                <a:solidFill>
                  <a:schemeClr val="accent3"/>
                </a:solidFill>
              </a:rPr>
              <a:t># MIPS </a:t>
            </a:r>
            <a:r>
              <a:rPr lang="fr-FR" dirty="0" err="1">
                <a:solidFill>
                  <a:schemeClr val="accent3"/>
                </a:solidFill>
              </a:rPr>
              <a:t>assembly</a:t>
            </a:r>
            <a:endParaRPr lang="fr-FR" dirty="0">
              <a:solidFill>
                <a:schemeClr val="accent3"/>
              </a:solidFill>
            </a:endParaRPr>
          </a:p>
          <a:p>
            <a:endParaRPr lang="fr-FR" dirty="0"/>
          </a:p>
          <a:p>
            <a:r>
              <a:rPr lang="fr-FR" b="1" dirty="0" err="1"/>
              <a:t>lw</a:t>
            </a:r>
            <a:r>
              <a:rPr lang="fr-FR" dirty="0"/>
              <a:t> $t0, 0x04($0)</a:t>
            </a:r>
          </a:p>
          <a:p>
            <a:r>
              <a:rPr lang="fr-FR" b="1" dirty="0" err="1"/>
              <a:t>lw</a:t>
            </a:r>
            <a:r>
              <a:rPr lang="fr-FR" dirty="0"/>
              <a:t> $t1, 0x24($0)</a:t>
            </a:r>
          </a:p>
          <a:p>
            <a:r>
              <a:rPr lang="fr-FR" b="1" dirty="0" err="1"/>
              <a:t>lw</a:t>
            </a:r>
            <a:r>
              <a:rPr lang="fr-FR" dirty="0"/>
              <a:t> $t2, 0x54($0)</a:t>
            </a:r>
          </a:p>
          <a:p>
            <a:endParaRPr lang="de-CH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0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930679217"/>
              </p:ext>
            </p:extLst>
          </p:nvPr>
        </p:nvGraphicFramePr>
        <p:xfrm>
          <a:off x="1133475" y="3333750"/>
          <a:ext cx="6554788" cy="281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8" name="VISIO" r:id="rId9" imgW="3363468" imgH="1446276" progId="Visio.Drawing.6">
                  <p:embed/>
                </p:oleObj>
              </mc:Choice>
              <mc:Fallback>
                <p:oleObj name="VISIO" r:id="rId9" imgW="3363468" imgH="1446276" progId="Visio.Drawing.6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3333750"/>
                        <a:ext cx="6554788" cy="281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1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1230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99332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LRU Replacement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775" y="1362076"/>
            <a:ext cx="7896225" cy="1381124"/>
          </a:xfrm>
        </p:spPr>
        <p:txBody>
          <a:bodyPr/>
          <a:lstStyle/>
          <a:p>
            <a:r>
              <a:rPr lang="fr-FR" dirty="0">
                <a:solidFill>
                  <a:schemeClr val="accent3"/>
                </a:solidFill>
              </a:rPr>
              <a:t># MIPS </a:t>
            </a:r>
            <a:r>
              <a:rPr lang="fr-FR" dirty="0" err="1">
                <a:solidFill>
                  <a:schemeClr val="accent3"/>
                </a:solidFill>
              </a:rPr>
              <a:t>assembly</a:t>
            </a:r>
            <a:endParaRPr lang="fr-FR" dirty="0">
              <a:solidFill>
                <a:schemeClr val="accent3"/>
              </a:solidFill>
            </a:endParaRPr>
          </a:p>
          <a:p>
            <a:endParaRPr lang="fr-FR" dirty="0"/>
          </a:p>
          <a:p>
            <a:r>
              <a:rPr lang="fr-FR" b="1" dirty="0" err="1"/>
              <a:t>lw</a:t>
            </a:r>
            <a:r>
              <a:rPr lang="fr-FR" dirty="0"/>
              <a:t> $t0, 0x04($0)</a:t>
            </a:r>
          </a:p>
          <a:p>
            <a:r>
              <a:rPr lang="fr-FR" b="1" dirty="0" err="1"/>
              <a:t>lw</a:t>
            </a:r>
            <a:r>
              <a:rPr lang="fr-FR" dirty="0"/>
              <a:t> $t1, 0x24($0)</a:t>
            </a:r>
          </a:p>
          <a:p>
            <a:r>
              <a:rPr lang="fr-FR" b="1" dirty="0" err="1"/>
              <a:t>lw</a:t>
            </a:r>
            <a:r>
              <a:rPr lang="fr-FR" dirty="0"/>
              <a:t> $t2, 0x54($0)</a:t>
            </a:r>
          </a:p>
          <a:p>
            <a:endParaRPr lang="de-CH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0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80561805"/>
              </p:ext>
            </p:extLst>
          </p:nvPr>
        </p:nvGraphicFramePr>
        <p:xfrm>
          <a:off x="1201738" y="2881313"/>
          <a:ext cx="6261100" cy="390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11" name="VISIO" r:id="rId9" imgW="3212592" imgH="2002536" progId="Visio.Drawing.6">
                  <p:embed/>
                </p:oleObj>
              </mc:Choice>
              <mc:Fallback>
                <p:oleObj name="VISIO" r:id="rId9" imgW="3212592" imgH="2002536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2881313"/>
                        <a:ext cx="6261100" cy="3900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1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1230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99332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072423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How Can We Store Data</a:t>
            </a:r>
            <a:endParaRPr lang="en-GB" dirty="0"/>
          </a:p>
        </p:txBody>
      </p:sp>
      <p:sp>
        <p:nvSpPr>
          <p:cNvPr id="25605" name="Content Placeholder 17"/>
          <p:cNvSpPr>
            <a:spLocks noGrp="1"/>
          </p:cNvSpPr>
          <p:nvPr>
            <p:ph idx="1"/>
          </p:nvPr>
        </p:nvSpPr>
        <p:spPr>
          <a:xfrm>
            <a:off x="-123600" y="1362075"/>
            <a:ext cx="7896225" cy="4972050"/>
          </a:xfrm>
        </p:spPr>
        <p:txBody>
          <a:bodyPr/>
          <a:lstStyle/>
          <a:p>
            <a:pPr lvl="1"/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Flip-Flops (or Latches)</a:t>
            </a:r>
          </a:p>
          <a:p>
            <a:pPr lvl="2"/>
            <a:r>
              <a:rPr lang="en-US" dirty="0"/>
              <a:t>Very fast, parallel access</a:t>
            </a:r>
          </a:p>
          <a:p>
            <a:pPr lvl="2"/>
            <a:r>
              <a:rPr lang="en-US" dirty="0"/>
              <a:t>Expensive (one bit costs 20+ transistors)</a:t>
            </a:r>
          </a:p>
          <a:p>
            <a:pPr lvl="1"/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Static RAM </a:t>
            </a:r>
          </a:p>
          <a:p>
            <a:pPr lvl="2"/>
            <a:r>
              <a:rPr lang="en-US" dirty="0"/>
              <a:t>Relatively fast, only one data word at a time</a:t>
            </a:r>
          </a:p>
          <a:p>
            <a:pPr lvl="2"/>
            <a:r>
              <a:rPr lang="en-US" dirty="0"/>
              <a:t>Less expensive (one bit costs 6 transistors)</a:t>
            </a:r>
          </a:p>
          <a:p>
            <a:pPr lvl="1"/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Dynamic RAM</a:t>
            </a:r>
          </a:p>
          <a:p>
            <a:pPr lvl="2"/>
            <a:r>
              <a:rPr lang="en-US" dirty="0"/>
              <a:t>Slower, reading destroys content (refresh), one data word at a time, needs special process</a:t>
            </a:r>
          </a:p>
          <a:p>
            <a:pPr lvl="2"/>
            <a:r>
              <a:rPr lang="en-US" dirty="0"/>
              <a:t>Cheaper (one bit is only a transistor)</a:t>
            </a:r>
          </a:p>
          <a:p>
            <a:pPr lvl="1"/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Other storage technology (hard disk, flash)</a:t>
            </a:r>
          </a:p>
          <a:p>
            <a:pPr lvl="2"/>
            <a:r>
              <a:rPr lang="en-US" dirty="0"/>
              <a:t>Much slower, access takes a long time, non-volatile</a:t>
            </a:r>
          </a:p>
          <a:p>
            <a:pPr lvl="2"/>
            <a:r>
              <a:rPr lang="en-US" dirty="0"/>
              <a:t>Per bit cost is lower (no transistors directly involved)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Caching Summary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101381" name="Rectangle 7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What data is held in the cache?</a:t>
            </a:r>
          </a:p>
          <a:p>
            <a:pPr lvl="1"/>
            <a:r>
              <a:rPr lang="en-US" sz="2000" dirty="0"/>
              <a:t>Recently used data (temporal locality)</a:t>
            </a:r>
          </a:p>
          <a:p>
            <a:pPr lvl="1"/>
            <a:r>
              <a:rPr lang="en-US" sz="2000" dirty="0"/>
              <a:t>Nearby data (spatial locality, with larger block sizes)</a:t>
            </a:r>
          </a:p>
          <a:p>
            <a:r>
              <a:rPr lang="en-US" sz="24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How is data found?</a:t>
            </a:r>
          </a:p>
          <a:p>
            <a:pPr lvl="1"/>
            <a:r>
              <a:rPr lang="en-US" sz="2000" dirty="0"/>
              <a:t>Set is determined by address of data</a:t>
            </a:r>
          </a:p>
          <a:p>
            <a:pPr lvl="1"/>
            <a:r>
              <a:rPr lang="en-US" sz="2000" dirty="0"/>
              <a:t>Word within block also determined by address of data</a:t>
            </a:r>
          </a:p>
          <a:p>
            <a:pPr lvl="1"/>
            <a:r>
              <a:rPr lang="en-US" sz="2000" dirty="0"/>
              <a:t>In associative caches, data could be in one of several ways</a:t>
            </a:r>
          </a:p>
          <a:p>
            <a:r>
              <a:rPr lang="en-US" sz="24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What data is replaced?</a:t>
            </a:r>
          </a:p>
          <a:p>
            <a:pPr lvl="1"/>
            <a:r>
              <a:rPr lang="en-US" sz="2000" dirty="0"/>
              <a:t>Least-recently</a:t>
            </a:r>
            <a:r>
              <a:rPr lang="en-US" dirty="0"/>
              <a:t> </a:t>
            </a:r>
            <a:r>
              <a:rPr lang="en-US" sz="2000" dirty="0"/>
              <a:t>used way in the set</a:t>
            </a:r>
          </a:p>
        </p:txBody>
      </p:sp>
      <p:sp>
        <p:nvSpPr>
          <p:cNvPr id="101379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230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1380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Miss Rate Data</a:t>
            </a:r>
          </a:p>
        </p:txBody>
      </p:sp>
      <p:pic>
        <p:nvPicPr>
          <p:cNvPr id="103426" name="Picture 4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0" y="1502157"/>
            <a:ext cx="5876740" cy="4691886"/>
          </a:xfrm>
          <a:noFill/>
        </p:spPr>
      </p:pic>
      <p:sp>
        <p:nvSpPr>
          <p:cNvPr id="10342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67000" y="1371600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>
              <a:spcBef>
                <a:spcPct val="20000"/>
              </a:spcBef>
            </a:pPr>
            <a:r>
              <a:rPr lang="en-US" sz="2400" b="1" dirty="0">
                <a:latin typeface="Calibri" pitchFamily="34" charset="0"/>
                <a:cs typeface="Arial" pitchFamily="34" charset="0"/>
              </a:rPr>
              <a:t>Bigger caches </a:t>
            </a:r>
            <a:r>
              <a:rPr lang="en-US" sz="2400" b="1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reduce</a:t>
            </a:r>
            <a:r>
              <a:rPr lang="en-US" sz="2400" b="1" dirty="0">
                <a:latin typeface="Calibri" pitchFamily="34" charset="0"/>
                <a:cs typeface="Arial" pitchFamily="34" charset="0"/>
              </a:rPr>
              <a:t>  capacity misses</a:t>
            </a:r>
          </a:p>
          <a:p>
            <a:pPr marL="342900">
              <a:spcBef>
                <a:spcPct val="20000"/>
              </a:spcBef>
            </a:pPr>
            <a:r>
              <a:rPr lang="en-US" sz="2400" b="1" dirty="0">
                <a:latin typeface="Calibri" pitchFamily="34" charset="0"/>
                <a:cs typeface="Arial" pitchFamily="34" charset="0"/>
              </a:rPr>
              <a:t>Greater associativity </a:t>
            </a:r>
            <a:r>
              <a:rPr lang="en-US" sz="2400" b="1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reduces</a:t>
            </a:r>
            <a:r>
              <a:rPr lang="en-US" sz="2400" b="1" dirty="0">
                <a:latin typeface="Calibri" pitchFamily="34" charset="0"/>
                <a:cs typeface="Arial" pitchFamily="34" charset="0"/>
              </a:rPr>
              <a:t> conflict misses</a:t>
            </a:r>
          </a:p>
        </p:txBody>
      </p:sp>
      <p:sp>
        <p:nvSpPr>
          <p:cNvPr id="10342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8878" y="6248400"/>
            <a:ext cx="617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Adapted from Patterson &amp; Hennessy, </a:t>
            </a:r>
            <a:r>
              <a:rPr lang="en-US" sz="1200" b="1" i="1" dirty="0">
                <a:latin typeface="Calibri" pitchFamily="34" charset="0"/>
                <a:cs typeface="Arial" pitchFamily="34" charset="0"/>
              </a:rPr>
              <a:t>Computer Architecture: A Quantitative Approach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Miss Rate Data</a:t>
            </a:r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95400"/>
            <a:ext cx="6763788" cy="3971926"/>
          </a:xfrm>
          <a:noFill/>
        </p:spPr>
      </p:pic>
      <p:sp>
        <p:nvSpPr>
          <p:cNvPr id="4" name="Content Placeholder 3"/>
          <p:cNvSpPr>
            <a:spLocks noGrp="1"/>
          </p:cNvSpPr>
          <p:nvPr>
            <p:ph idx="11"/>
          </p:nvPr>
        </p:nvSpPr>
        <p:spPr>
          <a:xfrm>
            <a:off x="404565" y="5320017"/>
            <a:ext cx="7896225" cy="1309383"/>
          </a:xfrm>
        </p:spPr>
        <p:txBody>
          <a:bodyPr/>
          <a:lstStyle/>
          <a:p>
            <a:r>
              <a:rPr lang="en-US" dirty="0"/>
              <a:t>Bigger block size </a:t>
            </a:r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reduces</a:t>
            </a:r>
            <a:r>
              <a:rPr lang="en-US" dirty="0"/>
              <a:t> compulsory misses</a:t>
            </a:r>
          </a:p>
          <a:p>
            <a:r>
              <a:rPr lang="en-US" dirty="0"/>
              <a:t>Bigger block size </a:t>
            </a:r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increases</a:t>
            </a:r>
            <a:r>
              <a:rPr lang="en-US" dirty="0"/>
              <a:t> conflict misses</a:t>
            </a:r>
          </a:p>
          <a:p>
            <a:endParaRPr lang="de-CH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Multilevel Caches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Larger caches have lower miss rates, longer access times</a:t>
            </a:r>
          </a:p>
          <a:p>
            <a:r>
              <a:rPr lang="en-US" dirty="0"/>
              <a:t>Expand the memory hierarchy to multiple levels of caches</a:t>
            </a:r>
          </a:p>
          <a:p>
            <a:pPr lvl="1"/>
            <a:r>
              <a:rPr lang="en-US" dirty="0"/>
              <a:t>Level 1: small and fast (e.g. 16 KB, 1 cycle)</a:t>
            </a:r>
          </a:p>
          <a:p>
            <a:pPr lvl="1"/>
            <a:r>
              <a:rPr lang="en-US" dirty="0"/>
              <a:t>Level 2: larger and slower (e.g. 256 KB, 2-6 cycles)</a:t>
            </a:r>
          </a:p>
          <a:p>
            <a:r>
              <a:rPr lang="en-US" dirty="0"/>
              <a:t>Even more levels are possible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Intel Pentium III Die</a:t>
            </a:r>
            <a:endParaRPr lang="en-US" dirty="0">
              <a:latin typeface="Consolas" pitchFamily="49" charset="0"/>
            </a:endParaRPr>
          </a:p>
        </p:txBody>
      </p:sp>
      <p:pic>
        <p:nvPicPr>
          <p:cNvPr id="11" name="Picture 1" descr="die_013.jpg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374" y="1367504"/>
            <a:ext cx="7769226" cy="496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230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9572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Virtual Memory</a:t>
            </a:r>
          </a:p>
        </p:txBody>
      </p:sp>
      <p:sp>
        <p:nvSpPr>
          <p:cNvPr id="11161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Gives the illusion of a bigger memory without the high cost of DRAM</a:t>
            </a:r>
          </a:p>
          <a:p>
            <a:r>
              <a:rPr lang="en-US"/>
              <a:t>Main memory (DRAM) acts as cache for the hard disk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13666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The Memory Hierarchy</a:t>
            </a:r>
            <a:endParaRPr lang="en-US" dirty="0">
              <a:latin typeface="Consolas" pitchFamily="49" charset="0"/>
            </a:endParaRPr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idx="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028437849"/>
              </p:ext>
            </p:extLst>
          </p:nvPr>
        </p:nvGraphicFramePr>
        <p:xfrm>
          <a:off x="438755" y="1057274"/>
          <a:ext cx="7810878" cy="3514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2" name="VISIO" r:id="rId10" imgW="3633216" imgH="1635252" progId="Visio.Drawing.6">
                  <p:embed/>
                </p:oleObj>
              </mc:Choice>
              <mc:Fallback>
                <p:oleObj name="VISIO" r:id="rId10" imgW="3633216" imgH="1635252" progId="Visio.Drawing.6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55" y="1057274"/>
                        <a:ext cx="7810878" cy="35147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1"/>
          </p:nvPr>
        </p:nvSpPr>
        <p:spPr>
          <a:xfrm>
            <a:off x="404565" y="4572001"/>
            <a:ext cx="7896225" cy="1766582"/>
          </a:xfrm>
        </p:spPr>
        <p:txBody>
          <a:bodyPr/>
          <a:lstStyle/>
          <a:p>
            <a:r>
              <a:rPr lang="en-US" dirty="0"/>
              <a:t>Physical Memory: DRAM (Main Memory)</a:t>
            </a:r>
          </a:p>
          <a:p>
            <a:pPr lvl="1"/>
            <a:r>
              <a:rPr lang="en-US" dirty="0"/>
              <a:t>Faster, Not so large, Expensive</a:t>
            </a:r>
          </a:p>
          <a:p>
            <a:r>
              <a:rPr lang="en-US" dirty="0"/>
              <a:t>Virtual Memory: Hard disk</a:t>
            </a:r>
          </a:p>
          <a:p>
            <a:pPr lvl="1"/>
            <a:r>
              <a:rPr lang="en-US" dirty="0"/>
              <a:t>Slow, Large, Cheap</a:t>
            </a:r>
          </a:p>
          <a:p>
            <a:endParaRPr lang="de-CH" dirty="0"/>
          </a:p>
        </p:txBody>
      </p:sp>
      <p:sp>
        <p:nvSpPr>
          <p:cNvPr id="113667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1230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13668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13670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4876800"/>
            <a:ext cx="6400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15714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The Hard Disk</a:t>
            </a:r>
            <a:endParaRPr lang="en-US" dirty="0">
              <a:latin typeface="Consolas" pitchFamily="49" charset="0"/>
            </a:endParaRPr>
          </a:p>
        </p:txBody>
      </p:sp>
      <p:graphicFrame>
        <p:nvGraphicFramePr>
          <p:cNvPr id="115718" name="Object 2"/>
          <p:cNvGraphicFramePr>
            <a:graphicFrameLocks noGrp="1" noChangeAspect="1"/>
          </p:cNvGraphicFramePr>
          <p:nvPr>
            <p:ph idx="1"/>
            <p:custDataLst>
              <p:tags r:id="rId4"/>
            </p:custDataLst>
          </p:nvPr>
        </p:nvGraphicFramePr>
        <p:xfrm>
          <a:off x="1069975" y="1617663"/>
          <a:ext cx="6550025" cy="445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8" name="VISIO" r:id="rId9" imgW="6550152" imgH="4459224" progId="Visio.Drawing.6">
                  <p:embed/>
                </p:oleObj>
              </mc:Choice>
              <mc:Fallback>
                <p:oleObj name="VISIO" r:id="rId9" imgW="6550152" imgH="4459224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1617663"/>
                        <a:ext cx="6550025" cy="445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5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1230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15716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Virtual Memory</a:t>
            </a:r>
          </a:p>
        </p:txBody>
      </p:sp>
      <p:sp>
        <p:nvSpPr>
          <p:cNvPr id="11776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/>
              <a:t>Each program uses </a:t>
            </a:r>
            <a:r>
              <a:rPr lang="en-US" sz="2400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virtual addresses</a:t>
            </a:r>
          </a:p>
          <a:p>
            <a:pPr lvl="1"/>
            <a:r>
              <a:rPr lang="en-US" sz="2000" dirty="0"/>
              <a:t>Entire virtual address space stored on a hard disk.</a:t>
            </a:r>
          </a:p>
          <a:p>
            <a:pPr lvl="1"/>
            <a:r>
              <a:rPr lang="en-US" sz="2000" dirty="0"/>
              <a:t>Subset of virtual address data in DRAM</a:t>
            </a:r>
          </a:p>
          <a:p>
            <a:pPr lvl="1"/>
            <a:r>
              <a:rPr lang="en-US" sz="2000" dirty="0"/>
              <a:t>CPU translates virtual addresses into </a:t>
            </a:r>
            <a:r>
              <a:rPr lang="en-US" sz="2000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physical addresses</a:t>
            </a:r>
            <a:endParaRPr lang="en-US" sz="2000" b="1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sz="2000" dirty="0"/>
              <a:t>Data not in DRAM is fetched from the hard disk</a:t>
            </a:r>
          </a:p>
          <a:p>
            <a:r>
              <a:rPr lang="en-US" sz="2400" dirty="0"/>
              <a:t>Each program has its own virtual to physical mapping</a:t>
            </a:r>
          </a:p>
          <a:p>
            <a:pPr lvl="1"/>
            <a:r>
              <a:rPr lang="en-US" sz="2000" dirty="0"/>
              <a:t>Two programs can use the same virtual address for different data</a:t>
            </a:r>
          </a:p>
          <a:p>
            <a:pPr lvl="1"/>
            <a:r>
              <a:rPr lang="en-US" sz="2000" dirty="0"/>
              <a:t>Programs don</a:t>
            </a:r>
            <a:r>
              <a:rPr lang="ja-JP" altLang="en-US" sz="2000" dirty="0"/>
              <a:t>’</a:t>
            </a:r>
            <a:r>
              <a:rPr lang="en-US" altLang="ja-JP" sz="2000" dirty="0"/>
              <a:t>t need to be aware that others are running</a:t>
            </a:r>
          </a:p>
          <a:p>
            <a:pPr lvl="1"/>
            <a:r>
              <a:rPr lang="en-US" sz="2000" dirty="0"/>
              <a:t>One program (or virus) can</a:t>
            </a:r>
            <a:r>
              <a:rPr lang="ja-JP" altLang="en-US" sz="2000" dirty="0"/>
              <a:t>’</a:t>
            </a:r>
            <a:r>
              <a:rPr lang="en-US" altLang="ja-JP" sz="2000" dirty="0"/>
              <a:t>t corrupt the memory used by another </a:t>
            </a:r>
          </a:p>
          <a:p>
            <a:pPr lvl="1"/>
            <a:r>
              <a:rPr lang="en-US" sz="2000" dirty="0"/>
              <a:t>This is called </a:t>
            </a:r>
            <a:r>
              <a:rPr lang="en-US" sz="2000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memory protection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19810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Cache/Virtual Memory Analogues</a:t>
            </a:r>
            <a:endParaRPr lang="en-US" dirty="0">
              <a:latin typeface="Consolas" pitchFamily="49" charset="0"/>
            </a:endParaRPr>
          </a:p>
        </p:txBody>
      </p:sp>
      <p:graphicFrame>
        <p:nvGraphicFramePr>
          <p:cNvPr id="1448966" name="Group 6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32305241"/>
              </p:ext>
            </p:extLst>
          </p:nvPr>
        </p:nvGraphicFramePr>
        <p:xfrm>
          <a:off x="396875" y="1362075"/>
          <a:ext cx="7896226" cy="34290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948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8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Cache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Arial" charset="0"/>
                        <a:cs typeface="Arial" charset="0"/>
                      </a:endParaRPr>
                    </a:p>
                  </a:txBody>
                  <a:tcPr marL="112803" marR="1128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Virtual Memory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Arial" charset="0"/>
                        <a:cs typeface="Arial" charset="0"/>
                      </a:endParaRPr>
                    </a:p>
                  </a:txBody>
                  <a:tcPr marL="112803" marR="11280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Block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" charset="0"/>
                        <a:cs typeface="Arial" charset="0"/>
                      </a:endParaRPr>
                    </a:p>
                  </a:txBody>
                  <a:tcPr marL="112803" marR="1128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Page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" charset="0"/>
                        <a:cs typeface="Arial" charset="0"/>
                      </a:endParaRPr>
                    </a:p>
                  </a:txBody>
                  <a:tcPr marL="112803" marR="11280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Block Size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" charset="0"/>
                        <a:cs typeface="Arial" charset="0"/>
                      </a:endParaRPr>
                    </a:p>
                  </a:txBody>
                  <a:tcPr marL="112803" marR="1128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Page Size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" charset="0"/>
                        <a:cs typeface="Arial" charset="0"/>
                      </a:endParaRPr>
                    </a:p>
                  </a:txBody>
                  <a:tcPr marL="112803" marR="112803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Block Offset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" charset="0"/>
                        <a:cs typeface="Arial" charset="0"/>
                      </a:endParaRPr>
                    </a:p>
                  </a:txBody>
                  <a:tcPr marL="112803" marR="1128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Page Offset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" charset="0"/>
                        <a:cs typeface="Arial" charset="0"/>
                      </a:endParaRPr>
                    </a:p>
                  </a:txBody>
                  <a:tcPr marL="112803" marR="112803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Miss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" charset="0"/>
                        <a:cs typeface="Arial" charset="0"/>
                      </a:endParaRPr>
                    </a:p>
                  </a:txBody>
                  <a:tcPr marL="112803" marR="1128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Page Fault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" charset="0"/>
                        <a:cs typeface="Arial" charset="0"/>
                      </a:endParaRPr>
                    </a:p>
                  </a:txBody>
                  <a:tcPr marL="112803" marR="112803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Tag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" charset="0"/>
                        <a:cs typeface="Arial" charset="0"/>
                      </a:endParaRPr>
                    </a:p>
                  </a:txBody>
                  <a:tcPr marL="112803" marR="11280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Virtual Page Number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" charset="0"/>
                        <a:cs typeface="Arial" charset="0"/>
                      </a:endParaRPr>
                    </a:p>
                  </a:txBody>
                  <a:tcPr marL="112803" marR="112803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9811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230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19812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 dirty="0">
              <a:latin typeface="Calibri" pitchFamily="34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 dirty="0">
              <a:latin typeface="Calibri" pitchFamily="34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 dirty="0">
              <a:latin typeface="Calibri" pitchFamily="34" charset="0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Array Organization of Memories</a:t>
            </a:r>
          </a:p>
        </p:txBody>
      </p:sp>
      <p:graphicFrame>
        <p:nvGraphicFramePr>
          <p:cNvPr id="3" name="Content Placeholder 2"/>
          <p:cNvGraphicFramePr>
            <a:graphicFrameLocks noGrp="1" noChangeAspect="1"/>
          </p:cNvGraphicFramePr>
          <p:nvPr>
            <p:ph idx="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558177994"/>
              </p:ext>
            </p:extLst>
          </p:nvPr>
        </p:nvGraphicFramePr>
        <p:xfrm>
          <a:off x="457200" y="2438400"/>
          <a:ext cx="3497263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4" name="VISIO" r:id="rId8" imgW="1391412" imgH="1060704" progId="Visio.Drawing.6">
                  <p:embed/>
                </p:oleObj>
              </mc:Choice>
              <mc:Fallback>
                <p:oleObj name="VISIO" r:id="rId8" imgW="1391412" imgH="1060704" progId="Visio.Drawing.6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438400"/>
                        <a:ext cx="3497263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6" name="Content Placeholder 45"/>
          <p:cNvSpPr>
            <a:spLocks noGrp="1"/>
          </p:cNvSpPr>
          <p:nvPr>
            <p:ph idx="10"/>
          </p:nvPr>
        </p:nvSpPr>
        <p:spPr>
          <a:xfrm>
            <a:off x="3810000" y="1362075"/>
            <a:ext cx="4724400" cy="4972050"/>
          </a:xfrm>
        </p:spPr>
        <p:txBody>
          <a:bodyPr/>
          <a:lstStyle/>
          <a:p>
            <a:r>
              <a:rPr lang="en-US" dirty="0"/>
              <a:t>Efficiently store large amounts of data</a:t>
            </a:r>
          </a:p>
          <a:p>
            <a:pPr lvl="1"/>
            <a:r>
              <a:rPr lang="en-US" dirty="0"/>
              <a:t>Consists of a memory </a:t>
            </a:r>
            <a:r>
              <a:rPr lang="en-US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array to store data</a:t>
            </a:r>
          </a:p>
          <a:p>
            <a:pPr lvl="1"/>
            <a:r>
              <a:rPr lang="en-US" dirty="0"/>
              <a:t>The </a:t>
            </a:r>
            <a:r>
              <a:rPr lang="en-US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address selects one row</a:t>
            </a:r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/>
              <a:t>of the array</a:t>
            </a:r>
          </a:p>
          <a:p>
            <a:pPr lvl="1"/>
            <a:r>
              <a:rPr lang="en-US" dirty="0"/>
              <a:t>The data in the row is read out</a:t>
            </a:r>
          </a:p>
          <a:p>
            <a:r>
              <a:rPr lang="en-US" dirty="0"/>
              <a:t>An M-bit value can be read or written at each unique N-bit address</a:t>
            </a:r>
          </a:p>
          <a:p>
            <a:pPr lvl="1"/>
            <a:r>
              <a:rPr lang="en-US" dirty="0"/>
              <a:t>All values in array can be accessed</a:t>
            </a:r>
          </a:p>
          <a:p>
            <a:pPr lvl="1"/>
            <a:r>
              <a:rPr lang="en-US" dirty="0"/>
              <a:t>… but only M-bits at a time</a:t>
            </a:r>
          </a:p>
          <a:p>
            <a:endParaRPr lang="en-US" dirty="0"/>
          </a:p>
        </p:txBody>
      </p:sp>
      <p:sp>
        <p:nvSpPr>
          <p:cNvPr id="27655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</a:pPr>
            <a:endParaRPr lang="de-DE" sz="32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21858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Virtual Memory Definitions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121861" name="Rectangle 6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Page size:</a:t>
            </a:r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/>
              <a:t>amount of memory transferred from hard disk to DRAM at once</a:t>
            </a:r>
          </a:p>
          <a:p>
            <a:r>
              <a:rPr lang="en-US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Address translation:</a:t>
            </a:r>
            <a:r>
              <a:rPr lang="en-US" dirty="0"/>
              <a:t> determining the physical address from the virtual address</a:t>
            </a:r>
          </a:p>
          <a:p>
            <a:r>
              <a:rPr lang="en-US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Page table:</a:t>
            </a:r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/>
              <a:t>lookup table used to translate virtual addresses to physical addresses</a:t>
            </a:r>
          </a:p>
        </p:txBody>
      </p:sp>
      <p:sp>
        <p:nvSpPr>
          <p:cNvPr id="121859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230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21860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23906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Virtual and Physical Addresses</a:t>
            </a:r>
            <a:endParaRPr lang="en-US" dirty="0">
              <a:latin typeface="Consolas" pitchFamily="49" charset="0"/>
            </a:endParaRPr>
          </a:p>
        </p:txBody>
      </p:sp>
      <p:pic>
        <p:nvPicPr>
          <p:cNvPr id="14" name="Picture 6" descr="Fig8_20"/>
          <p:cNvPicPr>
            <a:picLocks noGrp="1" noChangeAspect="1" noChangeArrowheads="1"/>
          </p:cNvPicPr>
          <p:nvPr>
            <p:ph idx="1"/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4" y="1438274"/>
            <a:ext cx="8046496" cy="3514726"/>
          </a:xfrm>
          <a:noFill/>
        </p:spPr>
      </p:pic>
      <p:sp>
        <p:nvSpPr>
          <p:cNvPr id="4" name="Content Placeholder 3"/>
          <p:cNvSpPr>
            <a:spLocks noGrp="1"/>
          </p:cNvSpPr>
          <p:nvPr>
            <p:ph idx="11"/>
          </p:nvPr>
        </p:nvSpPr>
        <p:spPr>
          <a:xfrm>
            <a:off x="404565" y="5091417"/>
            <a:ext cx="7896225" cy="1385583"/>
          </a:xfrm>
        </p:spPr>
        <p:txBody>
          <a:bodyPr/>
          <a:lstStyle/>
          <a:p>
            <a:r>
              <a:rPr lang="en-US" dirty="0"/>
              <a:t>Most accesses hit in physical memory</a:t>
            </a:r>
          </a:p>
          <a:p>
            <a:r>
              <a:rPr lang="en-US" dirty="0"/>
              <a:t>But programs have the large capacity of virtual memory</a:t>
            </a:r>
          </a:p>
          <a:p>
            <a:endParaRPr lang="de-CH" dirty="0"/>
          </a:p>
        </p:txBody>
      </p:sp>
      <p:sp>
        <p:nvSpPr>
          <p:cNvPr id="123907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230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23908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Address Translation</a:t>
            </a:r>
            <a:endParaRPr lang="en-US" dirty="0">
              <a:latin typeface="Consolas" pitchFamily="49" charset="0"/>
            </a:endParaRPr>
          </a:p>
        </p:txBody>
      </p:sp>
      <p:pic>
        <p:nvPicPr>
          <p:cNvPr id="125956" name="Picture 5" descr="Fig8_22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34" y="1362075"/>
            <a:ext cx="7029307" cy="4972050"/>
          </a:xfrm>
          <a:noFill/>
        </p:spPr>
      </p:pic>
      <p:sp>
        <p:nvSpPr>
          <p:cNvPr id="125954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230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2595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30050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Virtual Memory Example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130053" name="Rectangle 6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609600" y="1295400"/>
            <a:ext cx="7772400" cy="4724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System:</a:t>
            </a:r>
          </a:p>
          <a:p>
            <a:pPr lvl="1"/>
            <a:r>
              <a:rPr lang="en-US" dirty="0"/>
              <a:t>Virtual memory size: 2 GB = 2</a:t>
            </a:r>
            <a:r>
              <a:rPr lang="en-US" b="1" baseline="30000" dirty="0">
                <a:solidFill>
                  <a:schemeClr val="accent2"/>
                </a:solidFill>
              </a:rPr>
              <a:t>31</a:t>
            </a:r>
            <a:r>
              <a:rPr lang="en-US" dirty="0"/>
              <a:t> bytes</a:t>
            </a:r>
          </a:p>
          <a:p>
            <a:pPr lvl="1"/>
            <a:r>
              <a:rPr lang="en-US" dirty="0"/>
              <a:t>Physical memory size: 128 MB = 2</a:t>
            </a:r>
            <a:r>
              <a:rPr lang="en-US" b="1" baseline="30000" dirty="0">
                <a:solidFill>
                  <a:srgbClr val="FF3300"/>
                </a:solidFill>
              </a:rPr>
              <a:t>27</a:t>
            </a:r>
            <a:r>
              <a:rPr lang="en-US" dirty="0"/>
              <a:t> bytes</a:t>
            </a:r>
          </a:p>
          <a:p>
            <a:pPr lvl="1"/>
            <a:r>
              <a:rPr lang="en-US" dirty="0"/>
              <a:t>Page size: 4 KB = 2</a:t>
            </a:r>
            <a:r>
              <a:rPr lang="en-US" b="1" baseline="30000" dirty="0">
                <a:solidFill>
                  <a:srgbClr val="9900CC"/>
                </a:solidFill>
              </a:rPr>
              <a:t>12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bytes</a:t>
            </a:r>
          </a:p>
        </p:txBody>
      </p:sp>
      <p:sp>
        <p:nvSpPr>
          <p:cNvPr id="130051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230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30052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30050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Virtual Memory Example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130053" name="Rectangle 6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609600" y="1295400"/>
            <a:ext cx="7772400" cy="4724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System:</a:t>
            </a:r>
          </a:p>
          <a:p>
            <a:pPr lvl="1"/>
            <a:r>
              <a:rPr lang="en-US" dirty="0"/>
              <a:t>Virtual memory size: 2 GB = 2</a:t>
            </a:r>
            <a:r>
              <a:rPr lang="en-US" b="1" baseline="30000" dirty="0">
                <a:solidFill>
                  <a:schemeClr val="accent2"/>
                </a:solidFill>
              </a:rPr>
              <a:t>31</a:t>
            </a:r>
            <a:r>
              <a:rPr lang="en-US" dirty="0"/>
              <a:t> bytes</a:t>
            </a:r>
          </a:p>
          <a:p>
            <a:pPr lvl="1"/>
            <a:r>
              <a:rPr lang="en-US" dirty="0"/>
              <a:t>Physical memory size: 128 MB = 2</a:t>
            </a:r>
            <a:r>
              <a:rPr lang="en-US" b="1" baseline="30000" dirty="0">
                <a:solidFill>
                  <a:srgbClr val="FF3300"/>
                </a:solidFill>
              </a:rPr>
              <a:t>27</a:t>
            </a:r>
            <a:r>
              <a:rPr lang="en-US" dirty="0"/>
              <a:t> bytes</a:t>
            </a:r>
          </a:p>
          <a:p>
            <a:pPr lvl="1"/>
            <a:r>
              <a:rPr lang="en-US" dirty="0"/>
              <a:t>Page size: 4 KB = 2</a:t>
            </a:r>
            <a:r>
              <a:rPr lang="en-US" b="1" baseline="30000" dirty="0">
                <a:solidFill>
                  <a:srgbClr val="9900CC"/>
                </a:solidFill>
              </a:rPr>
              <a:t>12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bytes</a:t>
            </a:r>
          </a:p>
          <a:p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Organization:</a:t>
            </a:r>
          </a:p>
          <a:p>
            <a:pPr lvl="1"/>
            <a:r>
              <a:rPr lang="en-US" dirty="0"/>
              <a:t>Virtual address: </a:t>
            </a:r>
            <a:r>
              <a:rPr lang="en-US" b="1" dirty="0">
                <a:solidFill>
                  <a:schemeClr val="accent2"/>
                </a:solidFill>
              </a:rPr>
              <a:t>31</a:t>
            </a:r>
            <a:r>
              <a:rPr lang="en-US" dirty="0"/>
              <a:t> bits</a:t>
            </a:r>
          </a:p>
          <a:p>
            <a:pPr lvl="1"/>
            <a:r>
              <a:rPr lang="en-US" dirty="0"/>
              <a:t>Physical address: </a:t>
            </a:r>
            <a:r>
              <a:rPr lang="en-US" b="1" dirty="0">
                <a:solidFill>
                  <a:srgbClr val="FF3300"/>
                </a:solidFill>
              </a:rPr>
              <a:t>27</a:t>
            </a:r>
            <a:r>
              <a:rPr lang="en-US" dirty="0"/>
              <a:t> bits</a:t>
            </a:r>
          </a:p>
          <a:p>
            <a:pPr lvl="1"/>
            <a:r>
              <a:rPr lang="en-US" dirty="0"/>
              <a:t>Page offset: </a:t>
            </a:r>
            <a:r>
              <a:rPr lang="en-US" b="1" dirty="0">
                <a:solidFill>
                  <a:srgbClr val="9900CC"/>
                </a:solidFill>
              </a:rPr>
              <a:t>12</a:t>
            </a:r>
            <a:r>
              <a:rPr lang="en-US" dirty="0"/>
              <a:t> bits</a:t>
            </a:r>
          </a:p>
          <a:p>
            <a:pPr lvl="1"/>
            <a:r>
              <a:rPr lang="en-US" dirty="0"/>
              <a:t># Virtual pages = 2</a:t>
            </a:r>
            <a:r>
              <a:rPr lang="en-US" baseline="30000" dirty="0"/>
              <a:t>31</a:t>
            </a:r>
            <a:r>
              <a:rPr lang="en-US" dirty="0"/>
              <a:t>/2</a:t>
            </a:r>
            <a:r>
              <a:rPr lang="en-US" baseline="30000" dirty="0"/>
              <a:t>12</a:t>
            </a:r>
            <a:r>
              <a:rPr lang="en-US" dirty="0"/>
              <a:t> = </a:t>
            </a:r>
            <a:r>
              <a:rPr lang="en-US" b="1" dirty="0"/>
              <a:t>2</a:t>
            </a:r>
            <a:r>
              <a:rPr lang="en-US" b="1" baseline="30000" dirty="0"/>
              <a:t>19</a:t>
            </a:r>
            <a:r>
              <a:rPr lang="en-US" dirty="0"/>
              <a:t>  (VPN = 19 bits)</a:t>
            </a:r>
          </a:p>
          <a:p>
            <a:pPr lvl="1"/>
            <a:r>
              <a:rPr lang="en-US" dirty="0"/>
              <a:t># Physical pages = 2</a:t>
            </a:r>
            <a:r>
              <a:rPr lang="en-US" baseline="30000" dirty="0"/>
              <a:t>27</a:t>
            </a:r>
            <a:r>
              <a:rPr lang="en-US" dirty="0"/>
              <a:t>/2</a:t>
            </a:r>
            <a:r>
              <a:rPr lang="en-US" baseline="30000" dirty="0"/>
              <a:t>12</a:t>
            </a:r>
            <a:r>
              <a:rPr lang="en-US" dirty="0"/>
              <a:t> = </a:t>
            </a:r>
            <a:r>
              <a:rPr lang="en-US" b="1" dirty="0"/>
              <a:t>2</a:t>
            </a:r>
            <a:r>
              <a:rPr lang="en-US" b="1" baseline="30000" dirty="0"/>
              <a:t>15</a:t>
            </a:r>
            <a:r>
              <a:rPr lang="en-US" dirty="0"/>
              <a:t> (PPN = 15 bits)</a:t>
            </a:r>
          </a:p>
        </p:txBody>
      </p:sp>
      <p:sp>
        <p:nvSpPr>
          <p:cNvPr id="130051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230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30052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261205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36194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Virtual Memory Example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136198" name="Rectangle 7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800"/>
              <a:t>	</a:t>
            </a:r>
            <a:r>
              <a:rPr lang="en-US" sz="2400"/>
              <a:t>What is the physical address of virtual address</a:t>
            </a:r>
            <a:r>
              <a:rPr lang="en-US" sz="2400" b="1"/>
              <a:t> 0x247C?</a:t>
            </a:r>
          </a:p>
          <a:p>
            <a:pPr lvl="1"/>
            <a:r>
              <a:rPr lang="en-US" sz="1600">
                <a:solidFill>
                  <a:schemeClr val="accent2"/>
                </a:solidFill>
              </a:rPr>
              <a:t>VPN =</a:t>
            </a:r>
            <a:r>
              <a:rPr lang="en-US" sz="1600" b="1"/>
              <a:t> </a:t>
            </a:r>
            <a:r>
              <a:rPr lang="en-US" sz="1600" b="1">
                <a:solidFill>
                  <a:schemeClr val="accent2"/>
                </a:solidFill>
              </a:rPr>
              <a:t>0x2</a:t>
            </a:r>
          </a:p>
          <a:p>
            <a:pPr lvl="1"/>
            <a:r>
              <a:rPr lang="en-US" sz="1600">
                <a:solidFill>
                  <a:schemeClr val="accent2"/>
                </a:solidFill>
              </a:rPr>
              <a:t>VPN 0x2 maps to PPN </a:t>
            </a:r>
            <a:r>
              <a:rPr lang="en-US" sz="1600" b="1">
                <a:solidFill>
                  <a:srgbClr val="FF3300"/>
                </a:solidFill>
              </a:rPr>
              <a:t>0x7FFF</a:t>
            </a:r>
          </a:p>
          <a:p>
            <a:pPr lvl="1"/>
            <a:r>
              <a:rPr lang="en-US" sz="1600">
                <a:solidFill>
                  <a:schemeClr val="accent2"/>
                </a:solidFill>
              </a:rPr>
              <a:t>The lower 12 bits (page offset) is the same for virtual and physical addresses (</a:t>
            </a:r>
            <a:r>
              <a:rPr lang="en-US" sz="1600" b="1">
                <a:solidFill>
                  <a:srgbClr val="9900CC"/>
                </a:solidFill>
              </a:rPr>
              <a:t>0x47C</a:t>
            </a:r>
            <a:r>
              <a:rPr lang="en-US" sz="1600">
                <a:solidFill>
                  <a:schemeClr val="accent2"/>
                </a:solidFill>
              </a:rPr>
              <a:t>)</a:t>
            </a:r>
          </a:p>
          <a:p>
            <a:pPr lvl="1"/>
            <a:r>
              <a:rPr lang="en-US" sz="1600">
                <a:solidFill>
                  <a:schemeClr val="accent2"/>
                </a:solidFill>
              </a:rPr>
              <a:t>Physical address = </a:t>
            </a:r>
            <a:r>
              <a:rPr lang="en-US" sz="1600" b="1">
                <a:solidFill>
                  <a:srgbClr val="FF3300"/>
                </a:solidFill>
              </a:rPr>
              <a:t>0x7FFF</a:t>
            </a:r>
            <a:r>
              <a:rPr lang="en-US" sz="1600" b="1">
                <a:solidFill>
                  <a:srgbClr val="9900CC"/>
                </a:solidFill>
              </a:rPr>
              <a:t>47C</a:t>
            </a:r>
          </a:p>
        </p:txBody>
      </p:sp>
      <p:sp>
        <p:nvSpPr>
          <p:cNvPr id="13619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230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36196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136197" name="Picture 6" descr="Fig8_2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219200"/>
            <a:ext cx="777716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How do we translate addresses?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138244" name="Rectangle 5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/>
              <a:t>Page table</a:t>
            </a:r>
          </a:p>
          <a:p>
            <a:pPr lvl="1"/>
            <a:r>
              <a:rPr lang="en-US" dirty="0"/>
              <a:t>Has entry for each virtual page</a:t>
            </a:r>
          </a:p>
          <a:p>
            <a:pPr lvl="1"/>
            <a:r>
              <a:rPr lang="en-US" dirty="0"/>
              <a:t>Each entry has:</a:t>
            </a:r>
          </a:p>
          <a:p>
            <a:pPr lvl="2"/>
            <a:r>
              <a:rPr lang="en-US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Valid bit:</a:t>
            </a:r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/>
              <a:t>whether the virtual page is located in physical memory (if not, it must be fetched from the hard disk)</a:t>
            </a:r>
          </a:p>
          <a:p>
            <a:pPr lvl="2"/>
            <a:r>
              <a:rPr lang="en-US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Physical page number:</a:t>
            </a:r>
            <a:r>
              <a:rPr lang="en-US" dirty="0"/>
              <a:t> where the page is located</a:t>
            </a:r>
          </a:p>
        </p:txBody>
      </p:sp>
      <p:sp>
        <p:nvSpPr>
          <p:cNvPr id="138242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230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38243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40290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Page Table Example</a:t>
            </a:r>
            <a:endParaRPr lang="en-US" dirty="0">
              <a:latin typeface="Consolas" pitchFamily="49" charset="0"/>
            </a:endParaRPr>
          </a:p>
        </p:txBody>
      </p:sp>
      <p:graphicFrame>
        <p:nvGraphicFramePr>
          <p:cNvPr id="140293" name="Object 2"/>
          <p:cNvGraphicFramePr>
            <a:graphicFrameLocks noGrp="1" noChangeAspect="1"/>
          </p:cNvGraphicFramePr>
          <p:nvPr>
            <p:ph idx="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873925133"/>
              </p:ext>
            </p:extLst>
          </p:nvPr>
        </p:nvGraphicFramePr>
        <p:xfrm>
          <a:off x="2135188" y="1198340"/>
          <a:ext cx="4418012" cy="5299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24" name="VISIO" r:id="rId9" imgW="2680716" imgH="3215640" progId="Visio.Drawing.6">
                  <p:embed/>
                </p:oleObj>
              </mc:Choice>
              <mc:Fallback>
                <p:oleObj name="VISIO" r:id="rId9" imgW="2680716" imgH="321564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1198340"/>
                        <a:ext cx="4418012" cy="52995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1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1230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40292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Page Table Example 1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physical address of virtual address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0x5F20</a:t>
            </a:r>
            <a:r>
              <a:rPr lang="en-US" dirty="0"/>
              <a:t>? </a:t>
            </a:r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0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8119035"/>
              </p:ext>
            </p:extLst>
          </p:nvPr>
        </p:nvGraphicFramePr>
        <p:xfrm>
          <a:off x="6019800" y="2119884"/>
          <a:ext cx="2638958" cy="4128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7" name="VISIO" r:id="rId8" imgW="1466088" imgH="2293620" progId="Visio.Drawing.6">
                  <p:embed/>
                </p:oleObj>
              </mc:Choice>
              <mc:Fallback>
                <p:oleObj name="VISIO" r:id="rId8" imgW="1466088" imgH="2293620" progId="Visio.Drawing.6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119884"/>
                        <a:ext cx="2638958" cy="4128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86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230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44387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Page Table Example 1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physical address of virtual address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0x5F20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VPN = 5</a:t>
            </a:r>
          </a:p>
          <a:p>
            <a:pPr lvl="1"/>
            <a:r>
              <a:rPr lang="en-US" dirty="0"/>
              <a:t>Entry 5 in page table indicates VPN 5 is in physical page 1</a:t>
            </a:r>
          </a:p>
          <a:p>
            <a:pPr lvl="1"/>
            <a:r>
              <a:rPr lang="en-US" dirty="0"/>
              <a:t>Physical address is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0x1F20</a:t>
            </a:r>
          </a:p>
          <a:p>
            <a:pPr marL="457200" lvl="1" indent="0">
              <a:buNone/>
            </a:pPr>
            <a:endParaRPr lang="de-CH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0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55053536"/>
              </p:ext>
            </p:extLst>
          </p:nvPr>
        </p:nvGraphicFramePr>
        <p:xfrm>
          <a:off x="3886200" y="1002406"/>
          <a:ext cx="4818062" cy="5779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90" name="VISIO" r:id="rId8" imgW="2680716" imgH="3215640" progId="Visio.Drawing.6">
                  <p:embed/>
                </p:oleObj>
              </mc:Choice>
              <mc:Fallback>
                <p:oleObj name="VISIO" r:id="rId8" imgW="2680716" imgH="3215640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002406"/>
                        <a:ext cx="4818062" cy="57793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86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230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44387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076328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 dirty="0">
              <a:latin typeface="Calibri" pitchFamily="34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 dirty="0">
              <a:latin typeface="Calibri" pitchFamily="34" charset="0"/>
            </a:endParaRPr>
          </a:p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sz="3200" dirty="0">
              <a:latin typeface="Calibri" pitchFamily="34" charset="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Memory Arrays</a:t>
            </a:r>
          </a:p>
        </p:txBody>
      </p:sp>
      <p:graphicFrame>
        <p:nvGraphicFramePr>
          <p:cNvPr id="29700" name="Object 2"/>
          <p:cNvGraphicFramePr>
            <a:graphicFrameLocks noGrp="1" noChangeAspect="1"/>
          </p:cNvGraphicFramePr>
          <p:nvPr>
            <p:ph idx="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636392244"/>
              </p:ext>
            </p:extLst>
          </p:nvPr>
        </p:nvGraphicFramePr>
        <p:xfrm>
          <a:off x="897508" y="1219200"/>
          <a:ext cx="689496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1" name="VISIO" r:id="rId8" imgW="1391412" imgH="1060704" progId="Visio.Drawing.6">
                  <p:embed/>
                </p:oleObj>
              </mc:Choice>
              <mc:Fallback>
                <p:oleObj name="VISIO" r:id="rId8" imgW="1391412" imgH="1060704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508" y="1219200"/>
                        <a:ext cx="689496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</a:pPr>
            <a:endParaRPr lang="de-DE" sz="32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Page Table Example 2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875" y="1362075"/>
            <a:ext cx="4022725" cy="4972050"/>
          </a:xfrm>
        </p:spPr>
        <p:txBody>
          <a:bodyPr/>
          <a:lstStyle/>
          <a:p>
            <a:r>
              <a:rPr lang="en-US" dirty="0"/>
              <a:t>What is the physical address of virtual address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0x73E0</a:t>
            </a:r>
            <a:r>
              <a:rPr lang="en-US" dirty="0"/>
              <a:t>? </a:t>
            </a:r>
          </a:p>
          <a:p>
            <a:pPr marL="457200" lvl="1" indent="0">
              <a:buNone/>
            </a:pPr>
            <a:endParaRPr lang="de-CH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0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69011789"/>
              </p:ext>
            </p:extLst>
          </p:nvPr>
        </p:nvGraphicFramePr>
        <p:xfrm>
          <a:off x="6019800" y="2133600"/>
          <a:ext cx="2638958" cy="4128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22" name="VISIO" r:id="rId8" imgW="1466088" imgH="2293620" progId="Visio.Drawing.6">
                  <p:embed/>
                </p:oleObj>
              </mc:Choice>
              <mc:Fallback>
                <p:oleObj name="VISIO" r:id="rId8" imgW="1466088" imgH="2293620" progId="Visio.Drawing.6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133600"/>
                        <a:ext cx="2638958" cy="4128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2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230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48483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Page Table Example 2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875" y="1362075"/>
            <a:ext cx="4022725" cy="4972050"/>
          </a:xfrm>
        </p:spPr>
        <p:txBody>
          <a:bodyPr/>
          <a:lstStyle/>
          <a:p>
            <a:r>
              <a:rPr lang="en-US" dirty="0"/>
              <a:t>What is the physical address of virtual address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0x73E0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VPN = 7</a:t>
            </a:r>
          </a:p>
          <a:p>
            <a:pPr lvl="1"/>
            <a:r>
              <a:rPr lang="en-US" dirty="0"/>
              <a:t>Entry 7 in page table is invalid, so the page is not in physical memory</a:t>
            </a:r>
          </a:p>
          <a:p>
            <a:pPr lvl="1"/>
            <a:r>
              <a:rPr lang="en-US" dirty="0"/>
              <a:t>The virtual page must be swapped into physical memory from disk</a:t>
            </a:r>
          </a:p>
          <a:p>
            <a:pPr lvl="1"/>
            <a:endParaRPr lang="de-CH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0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42126265"/>
              </p:ext>
            </p:extLst>
          </p:nvPr>
        </p:nvGraphicFramePr>
        <p:xfrm>
          <a:off x="3886200" y="990600"/>
          <a:ext cx="4770425" cy="5258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6" name="VISIO" r:id="rId8" imgW="2650236" imgH="2921508" progId="Visio.Drawing.6">
                  <p:embed/>
                </p:oleObj>
              </mc:Choice>
              <mc:Fallback>
                <p:oleObj name="VISIO" r:id="rId8" imgW="2650236" imgH="2921508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990600"/>
                        <a:ext cx="4770425" cy="52587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2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230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48483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90069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50530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Page Table Challenges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150533" name="Rectangle 6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Page table is large</a:t>
            </a:r>
          </a:p>
          <a:p>
            <a:pPr lvl="1"/>
            <a:r>
              <a:rPr lang="en-US" dirty="0"/>
              <a:t>usually located in physical memory</a:t>
            </a:r>
          </a:p>
          <a:p>
            <a:r>
              <a:rPr lang="en-US" dirty="0"/>
              <a:t>Each load/store requires two main memory accesses:</a:t>
            </a:r>
          </a:p>
          <a:p>
            <a:pPr lvl="1"/>
            <a:r>
              <a:rPr lang="en-US" dirty="0"/>
              <a:t>one for translation (page table read)</a:t>
            </a:r>
          </a:p>
          <a:p>
            <a:pPr lvl="1"/>
            <a:r>
              <a:rPr lang="en-US" dirty="0"/>
              <a:t>one to access data (after translation)</a:t>
            </a:r>
          </a:p>
          <a:p>
            <a:r>
              <a:rPr lang="en-US" dirty="0"/>
              <a:t>Cuts memory performance in half</a:t>
            </a:r>
          </a:p>
          <a:p>
            <a:pPr lvl="1"/>
            <a:r>
              <a:rPr lang="en-US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Unless we get clever</a:t>
            </a:r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…</a:t>
            </a:r>
          </a:p>
        </p:txBody>
      </p:sp>
      <p:sp>
        <p:nvSpPr>
          <p:cNvPr id="150531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230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0532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52578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Translation </a:t>
            </a:r>
            <a:r>
              <a:rPr lang="en-US" dirty="0" err="1"/>
              <a:t>Lookaside</a:t>
            </a:r>
            <a:r>
              <a:rPr lang="en-US" dirty="0"/>
              <a:t> Buffer (TLB)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152581" name="Rectangle 6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Use a </a:t>
            </a:r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translation </a:t>
            </a:r>
            <a:r>
              <a:rPr lang="en-US" i="1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lookaside</a:t>
            </a:r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buffer</a:t>
            </a:r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/>
              <a:t>(TLB)</a:t>
            </a:r>
          </a:p>
          <a:p>
            <a:pPr lvl="1"/>
            <a:r>
              <a:rPr lang="en-US" dirty="0"/>
              <a:t>Small cache of most recent translations</a:t>
            </a:r>
          </a:p>
          <a:p>
            <a:pPr lvl="1"/>
            <a:r>
              <a:rPr lang="en-US" dirty="0"/>
              <a:t>Reduces number of memory accesses required for </a:t>
            </a:r>
            <a:r>
              <a:rPr lang="en-US" i="1" dirty="0"/>
              <a:t>most</a:t>
            </a:r>
            <a:r>
              <a:rPr lang="en-US" dirty="0"/>
              <a:t> loads/stores from two to one</a:t>
            </a:r>
          </a:p>
          <a:p>
            <a:endParaRPr lang="en-US" dirty="0"/>
          </a:p>
        </p:txBody>
      </p:sp>
      <p:sp>
        <p:nvSpPr>
          <p:cNvPr id="152579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230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2580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54626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Translation </a:t>
            </a:r>
            <a:r>
              <a:rPr lang="en-US" dirty="0" err="1"/>
              <a:t>Lookaside</a:t>
            </a:r>
            <a:r>
              <a:rPr lang="en-US" dirty="0"/>
              <a:t> Buffer (TLB)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154629" name="Rectangle 6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Page table accesses have a lot of temporal locality</a:t>
            </a:r>
          </a:p>
          <a:p>
            <a:pPr lvl="1"/>
            <a:r>
              <a:rPr lang="en-US" dirty="0"/>
              <a:t>Data accesses have temporal and spatial locality</a:t>
            </a:r>
          </a:p>
          <a:p>
            <a:pPr lvl="1"/>
            <a:r>
              <a:rPr lang="en-US" dirty="0"/>
              <a:t>Large page size, so consecutive loads/stores likely to access same page</a:t>
            </a:r>
          </a:p>
          <a:p>
            <a:r>
              <a:rPr lang="en-US" dirty="0"/>
              <a:t>TLB</a:t>
            </a:r>
          </a:p>
          <a:p>
            <a:pPr lvl="1"/>
            <a:r>
              <a:rPr lang="en-US" dirty="0"/>
              <a:t>Small: accessed in &lt; 1 cycle</a:t>
            </a:r>
          </a:p>
          <a:p>
            <a:pPr lvl="1"/>
            <a:r>
              <a:rPr lang="en-US" dirty="0"/>
              <a:t>Typically 16 - 512 entries</a:t>
            </a:r>
          </a:p>
          <a:p>
            <a:pPr lvl="1"/>
            <a:r>
              <a:rPr lang="en-US" dirty="0"/>
              <a:t>Fully associative</a:t>
            </a:r>
          </a:p>
          <a:p>
            <a:pPr lvl="1"/>
            <a:r>
              <a:rPr lang="en-US" dirty="0"/>
              <a:t>&gt; 99 % hit rates typical</a:t>
            </a:r>
          </a:p>
          <a:p>
            <a:pPr lvl="1"/>
            <a:r>
              <a:rPr lang="en-US" dirty="0"/>
              <a:t>Reduces # of memory accesses for most loads and stores from 2 to 1</a:t>
            </a:r>
          </a:p>
        </p:txBody>
      </p:sp>
      <p:sp>
        <p:nvSpPr>
          <p:cNvPr id="154627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230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4628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56674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Example Two-Entry TLB</a:t>
            </a:r>
            <a:endParaRPr lang="en-US" dirty="0">
              <a:latin typeface="Consolas" pitchFamily="49" charset="0"/>
            </a:endParaRPr>
          </a:p>
        </p:txBody>
      </p:sp>
      <p:graphicFrame>
        <p:nvGraphicFramePr>
          <p:cNvPr id="156677" name="Object 2"/>
          <p:cNvGraphicFramePr>
            <a:graphicFrameLocks noGrp="1" noChangeAspect="1"/>
          </p:cNvGraphicFramePr>
          <p:nvPr>
            <p:ph idx="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986112437"/>
              </p:ext>
            </p:extLst>
          </p:nvPr>
        </p:nvGraphicFramePr>
        <p:xfrm>
          <a:off x="384175" y="1356534"/>
          <a:ext cx="7921626" cy="4981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08" name="VISIO" r:id="rId9" imgW="4015740" imgH="2525268" progId="Visio.Drawing.6">
                  <p:embed/>
                </p:oleObj>
              </mc:Choice>
              <mc:Fallback>
                <p:oleObj name="VISIO" r:id="rId9" imgW="4015740" imgH="2525268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1356534"/>
                        <a:ext cx="7921626" cy="49815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75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1230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6676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58722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Memory Protection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158725" name="Rectangle 6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Multiple programs (</a:t>
            </a:r>
            <a:r>
              <a:rPr lang="en-US" i="1" dirty="0"/>
              <a:t>processes</a:t>
            </a:r>
            <a:r>
              <a:rPr lang="en-US" dirty="0"/>
              <a:t>) run at once</a:t>
            </a:r>
          </a:p>
          <a:p>
            <a:pPr lvl="1"/>
            <a:r>
              <a:rPr lang="en-US" dirty="0"/>
              <a:t>Each process has its own page table</a:t>
            </a:r>
          </a:p>
          <a:p>
            <a:pPr lvl="1"/>
            <a:r>
              <a:rPr lang="en-US" dirty="0"/>
              <a:t>Each process can use entire virtual address space without worrying about where other programs are</a:t>
            </a:r>
          </a:p>
          <a:p>
            <a:r>
              <a:rPr lang="en-US" dirty="0"/>
              <a:t>A process can only access physical pages mapped in its page table – can</a:t>
            </a:r>
            <a:r>
              <a:rPr lang="ja-JP" altLang="en-US" dirty="0"/>
              <a:t>’</a:t>
            </a:r>
            <a:r>
              <a:rPr lang="en-US" altLang="ja-JP" dirty="0"/>
              <a:t>t overwrite memory from another process</a:t>
            </a:r>
            <a:endParaRPr lang="en-US" dirty="0"/>
          </a:p>
        </p:txBody>
      </p:sp>
      <p:sp>
        <p:nvSpPr>
          <p:cNvPr id="158723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230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8724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60770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Virtual Memory Summary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160773" name="Rectangle 6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Virtual memory increases </a:t>
            </a:r>
            <a:r>
              <a:rPr lang="en-US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capacity</a:t>
            </a:r>
          </a:p>
          <a:p>
            <a:r>
              <a:rPr lang="en-US" dirty="0"/>
              <a:t>A subset of virtual pages are located in physical memory</a:t>
            </a:r>
          </a:p>
          <a:p>
            <a:r>
              <a:rPr lang="en-US" dirty="0"/>
              <a:t>A </a:t>
            </a:r>
            <a:r>
              <a:rPr lang="en-US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page table</a:t>
            </a:r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/>
              <a:t>maps virtual pages to physical pages – this is called address translation</a:t>
            </a:r>
          </a:p>
          <a:p>
            <a:r>
              <a:rPr lang="en-US" dirty="0"/>
              <a:t>A </a:t>
            </a:r>
            <a:r>
              <a:rPr lang="en-US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TLB</a:t>
            </a:r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/>
              <a:t>speeds up address translation</a:t>
            </a:r>
          </a:p>
          <a:p>
            <a:r>
              <a:rPr lang="en-US" dirty="0"/>
              <a:t>Using different page tables for different programs provides </a:t>
            </a:r>
            <a:r>
              <a:rPr lang="en-US" b="1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memory protection</a:t>
            </a:r>
          </a:p>
        </p:txBody>
      </p:sp>
      <p:sp>
        <p:nvSpPr>
          <p:cNvPr id="160771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230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60772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 performance depends on:</a:t>
            </a:r>
          </a:p>
          <a:p>
            <a:pPr lvl="1"/>
            <a:r>
              <a:rPr lang="en-US" dirty="0"/>
              <a:t>Processor performance</a:t>
            </a:r>
          </a:p>
          <a:p>
            <a:pPr lvl="1"/>
            <a:r>
              <a:rPr lang="en-US" dirty="0"/>
              <a:t>Memory system performance</a:t>
            </a:r>
          </a:p>
          <a:p>
            <a:endParaRPr lang="de-CH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36295749"/>
              </p:ext>
            </p:extLst>
          </p:nvPr>
        </p:nvGraphicFramePr>
        <p:xfrm>
          <a:off x="868363" y="2819400"/>
          <a:ext cx="6969125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0" name="VISIO" r:id="rId8" imgW="2220468" imgH="829056" progId="Visio.Drawing.6">
                  <p:embed/>
                </p:oleObj>
              </mc:Choice>
              <mc:Fallback>
                <p:oleObj name="VISIO" r:id="rId8" imgW="2220468" imgH="829056" progId="Visio.Drawing.6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2819400"/>
                        <a:ext cx="6969125" cy="260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230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174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 until now, </a:t>
            </a:r>
            <a:r>
              <a:rPr lang="en-US" i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assumed</a:t>
            </a:r>
            <a:r>
              <a:rPr lang="en-US" dirty="0"/>
              <a:t> memory could be accessed in 1 clock cycle</a:t>
            </a:r>
          </a:p>
          <a:p>
            <a:r>
              <a:rPr lang="en-US" dirty="0"/>
              <a:t>But that hasn’t been true since the 1980’s</a:t>
            </a:r>
          </a:p>
          <a:p>
            <a:endParaRPr lang="en-US" dirty="0"/>
          </a:p>
          <a:p>
            <a:endParaRPr lang="de-CH" dirty="0"/>
          </a:p>
        </p:txBody>
      </p:sp>
      <p:pic>
        <p:nvPicPr>
          <p:cNvPr id="12" name="Picture 6" descr="CPUMem"/>
          <p:cNvPicPr>
            <a:picLocks noGrp="1" noChangeAspect="1" noChangeArrowheads="1"/>
          </p:cNvPicPr>
          <p:nvPr>
            <p:ph idx="11"/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22" y="3124200"/>
            <a:ext cx="6897606" cy="359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230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379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Memory System Challenge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875" y="1362075"/>
            <a:ext cx="4251325" cy="4972050"/>
          </a:xfrm>
        </p:spPr>
        <p:txBody>
          <a:bodyPr/>
          <a:lstStyle/>
          <a:p>
            <a:r>
              <a:rPr lang="en-US" dirty="0"/>
              <a:t>Make memory system appear as fast as processor</a:t>
            </a:r>
          </a:p>
          <a:p>
            <a:r>
              <a:rPr lang="en-US" dirty="0"/>
              <a:t>Use a hierarchy of memories</a:t>
            </a:r>
          </a:p>
          <a:p>
            <a:r>
              <a:rPr lang="en-US" dirty="0"/>
              <a:t>Ideal memory:</a:t>
            </a:r>
          </a:p>
          <a:p>
            <a:pPr lvl="1"/>
            <a:r>
              <a:rPr lang="en-US" dirty="0"/>
              <a:t>Fast</a:t>
            </a:r>
          </a:p>
          <a:p>
            <a:pPr lvl="1"/>
            <a:r>
              <a:rPr lang="en-US" dirty="0"/>
              <a:t>Cheap (inexpensive)</a:t>
            </a:r>
          </a:p>
          <a:p>
            <a:pPr lvl="1"/>
            <a:r>
              <a:rPr lang="en-US" dirty="0"/>
              <a:t>Large (capacity)</a:t>
            </a:r>
          </a:p>
          <a:p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But we can only choose two!</a:t>
            </a:r>
          </a:p>
          <a:p>
            <a:endParaRPr lang="de-CH" dirty="0"/>
          </a:p>
        </p:txBody>
      </p:sp>
      <p:pic>
        <p:nvPicPr>
          <p:cNvPr id="13" name="Picture 7"/>
          <p:cNvPicPr>
            <a:picLocks noGrp="1" noChangeAspect="1" noChangeArrowheads="1"/>
          </p:cNvPicPr>
          <p:nvPr>
            <p:ph idx="10"/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5257" y="1857097"/>
            <a:ext cx="2523810" cy="398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230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5843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673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template_new">
  <a:themeElements>
    <a:clrScheme name="ETH">
      <a:dk1>
        <a:srgbClr val="000000"/>
      </a:dk1>
      <a:lt1>
        <a:srgbClr val="FFFFFF"/>
      </a:lt1>
      <a:dk2>
        <a:srgbClr val="002B5F"/>
      </a:dk2>
      <a:lt2>
        <a:srgbClr val="808080"/>
      </a:lt2>
      <a:accent1>
        <a:srgbClr val="4F0E2B"/>
      </a:accent1>
      <a:accent2>
        <a:srgbClr val="8B3735"/>
      </a:accent2>
      <a:accent3>
        <a:srgbClr val="A03232"/>
      </a:accent3>
      <a:accent4>
        <a:srgbClr val="F7F0BC"/>
      </a:accent4>
      <a:accent5>
        <a:srgbClr val="C8DEC8"/>
      </a:accent5>
      <a:accent6>
        <a:srgbClr val="DEE9F6"/>
      </a:accent6>
      <a:hlink>
        <a:srgbClr val="A71D5B"/>
      </a:hlink>
      <a:folHlink>
        <a:srgbClr val="A71D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digital-style</Template>
  <TotalTime>10</TotalTime>
  <Words>2385</Words>
  <Application>Microsoft Office PowerPoint</Application>
  <PresentationFormat>On-screen Show (4:3)</PresentationFormat>
  <Paragraphs>513</Paragraphs>
  <Slides>67</Slides>
  <Notes>58</Notes>
  <HiddenSlides>1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9" baseType="lpstr">
      <vt:lpstr>MS PGothic</vt:lpstr>
      <vt:lpstr>MS PGothic</vt:lpstr>
      <vt:lpstr>Arial</vt:lpstr>
      <vt:lpstr>Arial Narrow</vt:lpstr>
      <vt:lpstr>Calibri</vt:lpstr>
      <vt:lpstr>Consolas</vt:lpstr>
      <vt:lpstr>Times New Roman</vt:lpstr>
      <vt:lpstr>Verdana</vt:lpstr>
      <vt:lpstr>Wingdings</vt:lpstr>
      <vt:lpstr>Wingdings 2</vt:lpstr>
      <vt:lpstr>template_new</vt:lpstr>
      <vt:lpstr>VISIO</vt:lpstr>
      <vt:lpstr>Cache Architectures </vt:lpstr>
      <vt:lpstr>What Will We Learn ?</vt:lpstr>
      <vt:lpstr>Review: What were Memory Elements ?</vt:lpstr>
      <vt:lpstr>How Can We Store Data</vt:lpstr>
      <vt:lpstr>Array Organization of Memories</vt:lpstr>
      <vt:lpstr>Memory Arrays</vt:lpstr>
      <vt:lpstr>Introduction</vt:lpstr>
      <vt:lpstr>Introduction</vt:lpstr>
      <vt:lpstr>Memory System Challenge</vt:lpstr>
      <vt:lpstr>Memory Hierarchy</vt:lpstr>
      <vt:lpstr>Locality</vt:lpstr>
      <vt:lpstr>Memory Performance</vt:lpstr>
      <vt:lpstr>Memory Performance Example 1</vt:lpstr>
      <vt:lpstr>Memory Performance Example 1</vt:lpstr>
      <vt:lpstr>Memory Performance Example 2</vt:lpstr>
      <vt:lpstr>Memory Performance Example 2</vt:lpstr>
      <vt:lpstr>Cache</vt:lpstr>
      <vt:lpstr>Cache Design Questions</vt:lpstr>
      <vt:lpstr>What data is held in the cache?</vt:lpstr>
      <vt:lpstr>Cache Terminology</vt:lpstr>
      <vt:lpstr>How is data found?</vt:lpstr>
      <vt:lpstr>Direct Mapped Cache</vt:lpstr>
      <vt:lpstr>Direct Mapped Cache Hardware</vt:lpstr>
      <vt:lpstr>Direct Mapped Cache Performance</vt:lpstr>
      <vt:lpstr>Direct Mapped Cache Performance</vt:lpstr>
      <vt:lpstr>Direct Mapped Cache: Conflict</vt:lpstr>
      <vt:lpstr>Direct Mapped Cache: Conflict</vt:lpstr>
      <vt:lpstr>N-Way Set Associative Cache</vt:lpstr>
      <vt:lpstr>N-way Set Associative Performance</vt:lpstr>
      <vt:lpstr>N-way Set Associative Performance</vt:lpstr>
      <vt:lpstr>Fully Associative Cache</vt:lpstr>
      <vt:lpstr>Spatial Locality?</vt:lpstr>
      <vt:lpstr>Direct Mapped Cache Performance</vt:lpstr>
      <vt:lpstr>Direct Mapped Cache Performance</vt:lpstr>
      <vt:lpstr>Cache Organization Recap</vt:lpstr>
      <vt:lpstr>Capacity Misses</vt:lpstr>
      <vt:lpstr>Types of Misses</vt:lpstr>
      <vt:lpstr>LRU Replacement</vt:lpstr>
      <vt:lpstr>LRU Replacement</vt:lpstr>
      <vt:lpstr>Caching Summary</vt:lpstr>
      <vt:lpstr>Miss Rate Data</vt:lpstr>
      <vt:lpstr>Miss Rate Data</vt:lpstr>
      <vt:lpstr>Multilevel Caches</vt:lpstr>
      <vt:lpstr>Intel Pentium III Die</vt:lpstr>
      <vt:lpstr>Virtual Memory</vt:lpstr>
      <vt:lpstr>The Memory Hierarchy</vt:lpstr>
      <vt:lpstr>The Hard Disk</vt:lpstr>
      <vt:lpstr>Virtual Memory</vt:lpstr>
      <vt:lpstr>Cache/Virtual Memory Analogues</vt:lpstr>
      <vt:lpstr>Virtual Memory Definitions</vt:lpstr>
      <vt:lpstr>Virtual and Physical Addresses</vt:lpstr>
      <vt:lpstr>Address Translation</vt:lpstr>
      <vt:lpstr>Virtual Memory Example</vt:lpstr>
      <vt:lpstr>Virtual Memory Example</vt:lpstr>
      <vt:lpstr>Virtual Memory Example</vt:lpstr>
      <vt:lpstr>How do we translate addresses?</vt:lpstr>
      <vt:lpstr>Page Table Example</vt:lpstr>
      <vt:lpstr>Page Table Example 1</vt:lpstr>
      <vt:lpstr>Page Table Example 1</vt:lpstr>
      <vt:lpstr>Page Table Example 2</vt:lpstr>
      <vt:lpstr>Page Table Example 2</vt:lpstr>
      <vt:lpstr>Page Table Challenges</vt:lpstr>
      <vt:lpstr>Translation Lookaside Buffer (TLB)</vt:lpstr>
      <vt:lpstr>Translation Lookaside Buffer (TLB)</vt:lpstr>
      <vt:lpstr>Example Two-Entry TLB</vt:lpstr>
      <vt:lpstr>Memory Protection</vt:lpstr>
      <vt:lpstr>Virtual Memory Summary</vt:lpstr>
    </vt:vector>
  </TitlesOfParts>
  <Company>eth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liuli</dc:creator>
  <cp:lastModifiedBy>ydy</cp:lastModifiedBy>
  <cp:revision>310</cp:revision>
  <dcterms:created xsi:type="dcterms:W3CDTF">2012-05-18T09:29:06Z</dcterms:created>
  <dcterms:modified xsi:type="dcterms:W3CDTF">2017-05-18T07:49:29Z</dcterms:modified>
</cp:coreProperties>
</file>