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6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7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8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9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0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1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2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4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25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6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27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8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9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8" r:id="rId1"/>
  </p:sldMasterIdLst>
  <p:notesMasterIdLst>
    <p:notesMasterId r:id="rId34"/>
  </p:notesMasterIdLst>
  <p:handoutMasterIdLst>
    <p:handoutMasterId r:id="rId35"/>
  </p:handoutMasterIdLst>
  <p:sldIdLst>
    <p:sldId id="446" r:id="rId2"/>
    <p:sldId id="257" r:id="rId3"/>
    <p:sldId id="358" r:id="rId4"/>
    <p:sldId id="316" r:id="rId5"/>
    <p:sldId id="317" r:id="rId6"/>
    <p:sldId id="318" r:id="rId7"/>
    <p:sldId id="435" r:id="rId8"/>
    <p:sldId id="447" r:id="rId9"/>
    <p:sldId id="448" r:id="rId10"/>
    <p:sldId id="438" r:id="rId11"/>
    <p:sldId id="451" r:id="rId12"/>
    <p:sldId id="449" r:id="rId13"/>
    <p:sldId id="450" r:id="rId14"/>
    <p:sldId id="319" r:id="rId15"/>
    <p:sldId id="320" r:id="rId16"/>
    <p:sldId id="321" r:id="rId17"/>
    <p:sldId id="322" r:id="rId18"/>
    <p:sldId id="440" r:id="rId19"/>
    <p:sldId id="441" r:id="rId20"/>
    <p:sldId id="442" r:id="rId21"/>
    <p:sldId id="443" r:id="rId22"/>
    <p:sldId id="452" r:id="rId23"/>
    <p:sldId id="444" r:id="rId24"/>
    <p:sldId id="335" r:id="rId25"/>
    <p:sldId id="445" r:id="rId26"/>
    <p:sldId id="337" r:id="rId27"/>
    <p:sldId id="338" r:id="rId28"/>
    <p:sldId id="342" r:id="rId29"/>
    <p:sldId id="343" r:id="rId30"/>
    <p:sldId id="344" r:id="rId31"/>
    <p:sldId id="345" r:id="rId32"/>
    <p:sldId id="453" r:id="rId33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33"/>
    <a:srgbClr val="292929"/>
    <a:srgbClr val="1C1C1C"/>
    <a:srgbClr val="111111"/>
    <a:srgbClr val="008000"/>
    <a:srgbClr val="FF6600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0"/>
    <p:restoredTop sz="89414"/>
  </p:normalViewPr>
  <p:slideViewPr>
    <p:cSldViewPr showGuides="1">
      <p:cViewPr varScale="1">
        <p:scale>
          <a:sx n="100" d="100"/>
          <a:sy n="100" d="100"/>
        </p:scale>
        <p:origin x="1248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125" d="100"/>
          <a:sy n="125" d="100"/>
        </p:scale>
        <p:origin x="-828" y="36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EBBE7E-2F74-47AC-843C-ED2853C989C1}" type="datetime1">
              <a:rPr lang="en-US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13B25F-1B2F-4405-B592-6A378919AD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85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A0A5882E-9201-479F-BF0B-F9E004CA1E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47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EB2EADA-F436-41EC-96C0-668CFA3CD761}" type="slidenum">
              <a:rPr lang="en-US" sz="1200">
                <a:latin typeface="Arial" pitchFamily="34" charset="0"/>
              </a:rPr>
              <a:pPr/>
              <a:t>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92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B9B8AE1-4404-45A7-9B20-DCFF501886B9}" type="slidenum">
              <a:rPr lang="en-US" sz="1200">
                <a:latin typeface="Arial" pitchFamily="34" charset="0"/>
              </a:rPr>
              <a:pPr/>
              <a:t>11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43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B9B8AE1-4404-45A7-9B20-DCFF501886B9}" type="slidenum">
              <a:rPr lang="en-US" sz="1200">
                <a:latin typeface="Arial" pitchFamily="34" charset="0"/>
              </a:rPr>
              <a:pPr/>
              <a:t>12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46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B9B8AE1-4404-45A7-9B20-DCFF501886B9}" type="slidenum">
              <a:rPr lang="en-US" sz="1200">
                <a:latin typeface="Arial" pitchFamily="34" charset="0"/>
              </a:rPr>
              <a:pPr/>
              <a:t>13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88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9D3E8A2-5565-48EF-A448-4ED6E2C16A0B}" type="slidenum">
              <a:rPr lang="en-US" sz="1200">
                <a:latin typeface="Arial" pitchFamily="34" charset="0"/>
              </a:rPr>
              <a:pPr/>
              <a:t>14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10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0D701DC6-03A2-4C9B-85E3-60E1F5DE91DC}" type="slidenum">
              <a:rPr lang="en-US" sz="1200">
                <a:latin typeface="Arial" pitchFamily="34" charset="0"/>
              </a:rPr>
              <a:pPr/>
              <a:t>15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88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4087717A-FEA5-407B-ADB0-81FEBDED5A55}" type="slidenum">
              <a:rPr lang="en-US" sz="1200">
                <a:latin typeface="Arial" pitchFamily="34" charset="0"/>
              </a:rPr>
              <a:pPr/>
              <a:t>16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11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2837A38D-5307-4AB0-8536-748F8C58F427}" type="slidenum">
              <a:rPr lang="en-US" sz="1200">
                <a:latin typeface="Arial" pitchFamily="34" charset="0"/>
              </a:rPr>
              <a:pPr/>
              <a:t>17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25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375F65A2-2F82-482D-BCEA-CBF1CD8DA95B}" type="slidenum">
              <a:rPr lang="en-US" sz="1200">
                <a:latin typeface="Arial" pitchFamily="34" charset="0"/>
              </a:rPr>
              <a:pPr/>
              <a:t>18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417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FCC5B5F5-B17E-437C-8400-CC5CC8ED6465}" type="slidenum">
              <a:rPr lang="en-US" sz="1200">
                <a:latin typeface="Arial" pitchFamily="34" charset="0"/>
              </a:rPr>
              <a:pPr/>
              <a:t>19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116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A945F6D-59CE-428C-821E-FCBDB9F31D15}" type="slidenum">
              <a:rPr lang="en-US" sz="1200">
                <a:latin typeface="Arial" pitchFamily="34" charset="0"/>
              </a:rPr>
              <a:pPr/>
              <a:t>20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31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04D3626E-4CB2-443C-9983-D375A33DC971}" type="slidenum">
              <a:rPr lang="en-US" sz="1200">
                <a:latin typeface="Arial" pitchFamily="34" charset="0"/>
              </a:rPr>
              <a:pPr/>
              <a:t>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898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31D2E8EF-3E94-43E2-8EA0-B6679A5BC06D}" type="slidenum">
              <a:rPr lang="en-US" sz="1200">
                <a:latin typeface="Arial" pitchFamily="34" charset="0"/>
              </a:rPr>
              <a:pPr/>
              <a:t>21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78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31D2E8EF-3E94-43E2-8EA0-B6679A5BC06D}" type="slidenum">
              <a:rPr lang="en-US" sz="1200">
                <a:latin typeface="Arial" pitchFamily="34" charset="0"/>
              </a:rPr>
              <a:pPr/>
              <a:t>22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79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B2C2EE5B-614B-436E-A061-2F06A8DE69D4}" type="slidenum">
              <a:rPr lang="en-US" sz="1200">
                <a:latin typeface="Arial" pitchFamily="34" charset="0"/>
              </a:rPr>
              <a:pPr/>
              <a:t>23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28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B13FB1C-EB14-4F0E-ABE6-32CAE3C1F376}" type="slidenum">
              <a:rPr lang="en-US" sz="1200">
                <a:latin typeface="Arial" pitchFamily="34" charset="0"/>
              </a:rPr>
              <a:pPr/>
              <a:t>24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00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44FABDC-F0B5-4CCB-97E0-A7E8F4578446}" type="slidenum">
              <a:rPr lang="en-US" sz="1200">
                <a:latin typeface="Arial" pitchFamily="34" charset="0"/>
              </a:rPr>
              <a:pPr/>
              <a:t>25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54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A54C8782-7122-4FEE-B551-F586A291B1D7}" type="slidenum">
              <a:rPr lang="en-US" sz="1200">
                <a:latin typeface="Arial" pitchFamily="34" charset="0"/>
              </a:rPr>
              <a:pPr/>
              <a:t>26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596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B94F57C5-6387-4BAE-88E8-EC8E710C251C}" type="slidenum">
              <a:rPr lang="en-US" sz="1200">
                <a:latin typeface="Arial" pitchFamily="34" charset="0"/>
              </a:rPr>
              <a:pPr/>
              <a:t>27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932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4DAE5D0A-29A2-4ABF-A0C9-0BDDF870354E}" type="slidenum">
              <a:rPr lang="en-US" sz="1200">
                <a:latin typeface="Arial" pitchFamily="34" charset="0"/>
              </a:rPr>
              <a:pPr/>
              <a:t>28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678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B36911D0-A4C0-4948-9648-9285FC0D84A6}" type="slidenum">
              <a:rPr lang="en-US" sz="1200">
                <a:latin typeface="Arial" pitchFamily="34" charset="0"/>
              </a:rPr>
              <a:pPr/>
              <a:t>29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3645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11797F9E-FD7A-4C78-BCF6-F29CC4A89EF2}" type="slidenum">
              <a:rPr lang="en-US" sz="1200">
                <a:latin typeface="Arial" pitchFamily="34" charset="0"/>
              </a:rPr>
              <a:pPr/>
              <a:t>30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3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AE3ADFAC-402F-4D28-9661-AA709DC10FB4}" type="slidenum">
              <a:rPr lang="en-US" sz="1200">
                <a:latin typeface="Arial" pitchFamily="34" charset="0"/>
              </a:rPr>
              <a:pPr/>
              <a:t>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415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8EC2B4AB-0D45-461C-85A8-5CD3E7C81E35}" type="slidenum">
              <a:rPr lang="en-US" sz="1200">
                <a:latin typeface="Arial" pitchFamily="34" charset="0"/>
              </a:rPr>
              <a:pPr/>
              <a:t>31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83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D02F7E2-ACBB-4E29-9992-1C7E94E13975}" type="slidenum">
              <a:rPr lang="en-US" sz="1200">
                <a:latin typeface="Arial" pitchFamily="34" charset="0"/>
              </a:rPr>
              <a:pPr/>
              <a:t>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CC91832E-9947-4124-A49E-86B26C799390}" type="slidenum">
              <a:rPr lang="en-US" sz="1200">
                <a:latin typeface="Arial" pitchFamily="34" charset="0"/>
              </a:rPr>
              <a:pPr/>
              <a:t>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9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24C3503F-FFBA-4E49-9B2D-30AED29593A5}" type="slidenum">
              <a:rPr lang="en-US" sz="1200">
                <a:latin typeface="Arial" pitchFamily="34" charset="0"/>
              </a:rPr>
              <a:pPr/>
              <a:t>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2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645B47D2-8DEE-4AB0-B71A-76D2034BEBCC}" type="slidenum">
              <a:rPr lang="en-US" sz="1200">
                <a:latin typeface="Arial" pitchFamily="34" charset="0"/>
              </a:rPr>
              <a:pPr/>
              <a:t>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34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645B47D2-8DEE-4AB0-B71A-76D2034BEBCC}" type="slidenum">
              <a:rPr lang="en-US" sz="1200">
                <a:latin typeface="Arial" pitchFamily="34" charset="0"/>
              </a:rPr>
              <a:pPr/>
              <a:t>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29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B9B8AE1-4404-45A7-9B20-DCFF501886B9}" type="slidenum">
              <a:rPr lang="en-US" sz="1200">
                <a:latin typeface="Arial" pitchFamily="34" charset="0"/>
              </a:rPr>
              <a:pPr/>
              <a:t>10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7275" y="720725"/>
            <a:ext cx="5200650" cy="36004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6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08013"/>
            <a:ext cx="84201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2950" y="3429001"/>
            <a:ext cx="8420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itchFamily="34" charset="0"/>
              </a:rPr>
              <a:t>Design of Digital Circuits</a:t>
            </a:r>
            <a:r>
              <a:rPr lang="en-US" sz="2000" b="0" baseline="0" dirty="0">
                <a:latin typeface="Calibri" pitchFamily="34" charset="0"/>
              </a:rPr>
              <a:t> 2017</a:t>
            </a:r>
          </a:p>
          <a:p>
            <a:r>
              <a:rPr lang="en-US" sz="2000" b="0" baseline="0" dirty="0" err="1">
                <a:latin typeface="Calibri" pitchFamily="34" charset="0"/>
              </a:rPr>
              <a:t>Srdjan</a:t>
            </a:r>
            <a:r>
              <a:rPr lang="en-US" sz="2000" b="0" baseline="0" dirty="0">
                <a:latin typeface="Calibri" pitchFamily="34" charset="0"/>
              </a:rPr>
              <a:t> </a:t>
            </a:r>
            <a:r>
              <a:rPr lang="en-US" sz="2000" b="0" baseline="0" dirty="0" err="1">
                <a:latin typeface="Calibri" pitchFamily="34" charset="0"/>
              </a:rPr>
              <a:t>Capkun</a:t>
            </a:r>
            <a:endParaRPr lang="en-US" sz="2000" b="0" baseline="0" dirty="0">
              <a:latin typeface="Calibri" pitchFamily="34" charset="0"/>
            </a:endParaRPr>
          </a:p>
          <a:p>
            <a:r>
              <a:rPr lang="en-US" sz="2000" b="0" baseline="0" dirty="0" err="1">
                <a:latin typeface="Calibri" pitchFamily="34" charset="0"/>
              </a:rPr>
              <a:t>Onur</a:t>
            </a:r>
            <a:r>
              <a:rPr lang="en-US" sz="2000" b="0" baseline="0" dirty="0">
                <a:latin typeface="Calibri" pitchFamily="34" charset="0"/>
              </a:rPr>
              <a:t> </a:t>
            </a:r>
            <a:r>
              <a:rPr lang="en-US" sz="2000" b="0" baseline="0" dirty="0" err="1">
                <a:latin typeface="Calibri" pitchFamily="34" charset="0"/>
              </a:rPr>
              <a:t>Mutlu</a:t>
            </a:r>
            <a:endParaRPr lang="en-US" sz="2000" b="0" baseline="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901" y="6581002"/>
            <a:ext cx="842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Adapted</a:t>
            </a:r>
            <a:r>
              <a:rPr lang="en-US" sz="1200" b="0" i="1" baseline="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from Digital Design and Computer Architecture, David Money Harris &amp; Sarah L. Harris ©2007 Elsevier</a:t>
            </a:r>
            <a:endParaRPr lang="de-CH" sz="1200" b="0" i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950" y="4919246"/>
            <a:ext cx="709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solidFill>
                  <a:schemeClr val="accent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http://www.syssec.ethz.ch/education/Digitaltechnik_17</a:t>
            </a:r>
            <a:endParaRPr lang="de-CH" sz="1600" b="0" dirty="0">
              <a:solidFill>
                <a:schemeClr val="accent1">
                  <a:lumMod val="75000"/>
                  <a:lumOff val="2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0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Explanation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59742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257" y="1362076"/>
            <a:ext cx="8554244" cy="2524124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15997" y="3952876"/>
            <a:ext cx="8554244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2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576" y="445070"/>
            <a:ext cx="8224044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22476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22476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48" y="1362076"/>
            <a:ext cx="8554244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38279" y="3886201"/>
            <a:ext cx="8554244" cy="245238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4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22476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48" y="1362075"/>
            <a:ext cx="419285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953001" y="1362075"/>
            <a:ext cx="419285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224767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48" y="1362075"/>
            <a:ext cx="419285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953001" y="1362076"/>
            <a:ext cx="4192852" cy="2371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953001" y="3962401"/>
            <a:ext cx="4192852" cy="23717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9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59742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9281" y="1362075"/>
            <a:ext cx="8554244" cy="4972050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</p:spTree>
    <p:extLst>
      <p:ext uri="{BB962C8B-B14F-4D97-AF65-F5344CB8AC3E}">
        <p14:creationId xmlns:p14="http://schemas.microsoft.com/office/powerpoint/2010/main" val="312096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Double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75908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2721" y="1904999"/>
            <a:ext cx="4192852" cy="4429125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045773" y="1904999"/>
            <a:ext cx="4192852" cy="4429126"/>
          </a:xfrm>
          <a:solidFill>
            <a:schemeClr val="accent5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5997" y="1447800"/>
            <a:ext cx="4192852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  <a:endParaRPr lang="de-CH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1592" y="1447799"/>
            <a:ext cx="4192852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870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oubleCode_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75908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9696" y="1905000"/>
            <a:ext cx="4192852" cy="1905001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052749" y="1905000"/>
            <a:ext cx="4192852" cy="1905001"/>
          </a:xfrm>
          <a:solidFill>
            <a:schemeClr val="accent5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2973" y="1447800"/>
            <a:ext cx="4192852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  <a:endParaRPr lang="de-CH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932749" y="1447799"/>
            <a:ext cx="4192852" cy="457200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i="1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title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29948" y="3952876"/>
            <a:ext cx="8554244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1632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ode_and_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70" y="435678"/>
            <a:ext cx="859742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257" y="3810001"/>
            <a:ext cx="8554244" cy="2524124"/>
          </a:xfrm>
          <a:solidFill>
            <a:srgbClr val="F6F5BD"/>
          </a:solidFill>
          <a:ln>
            <a:solidFill>
              <a:schemeClr val="accent4">
                <a:lumMod val="25000"/>
              </a:schemeClr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>
                <a:latin typeface="Calibri" pitchFamily="34" charset="0"/>
              </a:defRPr>
            </a:lvl2pPr>
            <a:lvl3pPr marL="914400" indent="0">
              <a:buNone/>
              <a:defRPr>
                <a:latin typeface="Calibri" pitchFamily="34" charset="0"/>
              </a:defRPr>
            </a:lvl3pPr>
            <a:lvl4pPr marL="1371600" indent="0">
              <a:buNone/>
              <a:defRPr>
                <a:latin typeface="Calibri" pitchFamily="34" charset="0"/>
              </a:defRPr>
            </a:lvl4pPr>
            <a:lvl5pPr marL="1828800" indent="0">
              <a:buNone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source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29948" y="1362076"/>
            <a:ext cx="8554244" cy="24479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6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5265" y="371182"/>
            <a:ext cx="82240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9948" y="1362075"/>
            <a:ext cx="8554244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555964" y="-26987"/>
            <a:ext cx="1418828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15400" y="6400801"/>
            <a:ext cx="756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FBFC3F6-4243-4681-A1EC-FD951BC8E2BF}" type="slidenum">
              <a:rPr lang="de-CH" sz="1400" b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pPr algn="r"/>
              <a:t>‹#›</a:t>
            </a:fld>
            <a:endParaRPr lang="de-CH" sz="1400" b="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0000"/>
        </a:lnSpc>
        <a:spcBef>
          <a:spcPts val="24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6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5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30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29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7.wmf"/><Relationship Id="rId5" Type="http://schemas.openxmlformats.org/officeDocument/2006/relationships/tags" Target="../tags/tag32.xml"/><Relationship Id="rId10" Type="http://schemas.openxmlformats.org/officeDocument/2006/relationships/oleObject" Target="../embeddings/oleObject7.bin"/><Relationship Id="rId4" Type="http://schemas.openxmlformats.org/officeDocument/2006/relationships/tags" Target="../tags/tag31.xml"/><Relationship Id="rId9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3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33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38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37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48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47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9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tags" Target="../tags/tag5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51.xml"/><Relationship Id="rId1" Type="http://schemas.openxmlformats.org/officeDocument/2006/relationships/vmlDrawing" Target="../drawings/vmlDrawing9.v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tags" Target="../tags/tag55.xml"/><Relationship Id="rId7" Type="http://schemas.openxmlformats.org/officeDocument/2006/relationships/oleObject" Target="../embeddings/oleObject12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0.v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oleObject" Target="../embeddings/oleObject14.bin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image" Target="../media/image11.emf"/><Relationship Id="rId2" Type="http://schemas.openxmlformats.org/officeDocument/2006/relationships/tags" Target="../tags/tag5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1.vml"/><Relationship Id="rId6" Type="http://schemas.openxmlformats.org/officeDocument/2006/relationships/tags" Target="../tags/tag61.xml"/><Relationship Id="rId11" Type="http://schemas.openxmlformats.org/officeDocument/2006/relationships/oleObject" Target="../embeddings/oleObject13.bin"/><Relationship Id="rId5" Type="http://schemas.openxmlformats.org/officeDocument/2006/relationships/tags" Target="../tags/tag60.xml"/><Relationship Id="rId15" Type="http://schemas.openxmlformats.org/officeDocument/2006/relationships/oleObject" Target="../embeddings/oleObject15.bin"/><Relationship Id="rId10" Type="http://schemas.openxmlformats.org/officeDocument/2006/relationships/notesSlide" Target="../notesSlides/notesSlide22.xml"/><Relationship Id="rId4" Type="http://schemas.openxmlformats.org/officeDocument/2006/relationships/tags" Target="../tags/tag59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68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5.emf"/><Relationship Id="rId2" Type="http://schemas.openxmlformats.org/officeDocument/2006/relationships/tags" Target="../tags/tag67.xml"/><Relationship Id="rId1" Type="http://schemas.openxmlformats.org/officeDocument/2006/relationships/vmlDrawing" Target="../drawings/vmlDrawing12.vml"/><Relationship Id="rId6" Type="http://schemas.openxmlformats.org/officeDocument/2006/relationships/tags" Target="../tags/tag71.xml"/><Relationship Id="rId11" Type="http://schemas.openxmlformats.org/officeDocument/2006/relationships/oleObject" Target="../embeddings/oleObject17.bin"/><Relationship Id="rId5" Type="http://schemas.openxmlformats.org/officeDocument/2006/relationships/tags" Target="../tags/tag70.xml"/><Relationship Id="rId10" Type="http://schemas.openxmlformats.org/officeDocument/2006/relationships/image" Target="../media/image14.wmf"/><Relationship Id="rId4" Type="http://schemas.openxmlformats.org/officeDocument/2006/relationships/tags" Target="../tags/tag69.xml"/><Relationship Id="rId9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5.xml"/><Relationship Id="rId3" Type="http://schemas.openxmlformats.org/officeDocument/2006/relationships/tags" Target="../tags/tag73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6.wmf"/><Relationship Id="rId2" Type="http://schemas.openxmlformats.org/officeDocument/2006/relationships/tags" Target="../tags/tag72.xml"/><Relationship Id="rId1" Type="http://schemas.openxmlformats.org/officeDocument/2006/relationships/vmlDrawing" Target="../drawings/vmlDrawing13.vml"/><Relationship Id="rId6" Type="http://schemas.openxmlformats.org/officeDocument/2006/relationships/tags" Target="../tags/tag76.xml"/><Relationship Id="rId11" Type="http://schemas.openxmlformats.org/officeDocument/2006/relationships/oleObject" Target="../embeddings/oleObject19.bin"/><Relationship Id="rId5" Type="http://schemas.openxmlformats.org/officeDocument/2006/relationships/tags" Target="../tags/tag75.xml"/><Relationship Id="rId10" Type="http://schemas.openxmlformats.org/officeDocument/2006/relationships/image" Target="../media/image15.emf"/><Relationship Id="rId4" Type="http://schemas.openxmlformats.org/officeDocument/2006/relationships/tags" Target="../tags/tag74.xml"/><Relationship Id="rId9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image" Target="../media/image15.emf"/><Relationship Id="rId2" Type="http://schemas.openxmlformats.org/officeDocument/2006/relationships/tags" Target="../tags/tag77.xml"/><Relationship Id="rId1" Type="http://schemas.openxmlformats.org/officeDocument/2006/relationships/vmlDrawing" Target="../drawings/vmlDrawing14.vml"/><Relationship Id="rId6" Type="http://schemas.openxmlformats.org/officeDocument/2006/relationships/tags" Target="../tags/tag81.xml"/><Relationship Id="rId11" Type="http://schemas.openxmlformats.org/officeDocument/2006/relationships/oleObject" Target="../embeddings/oleObject20.bin"/><Relationship Id="rId5" Type="http://schemas.openxmlformats.org/officeDocument/2006/relationships/tags" Target="../tags/tag80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79.xml"/><Relationship Id="rId9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tags" Target="../tags/tag85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84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9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tags" Target="../tags/tag89.xml"/><Relationship Id="rId7" Type="http://schemas.openxmlformats.org/officeDocument/2006/relationships/oleObject" Target="../embeddings/oleObject22.bin"/><Relationship Id="rId2" Type="http://schemas.openxmlformats.org/officeDocument/2006/relationships/tags" Target="../tags/tag88.xml"/><Relationship Id="rId1" Type="http://schemas.openxmlformats.org/officeDocument/2006/relationships/vmlDrawing" Target="../drawings/vmlDrawing16.vml"/><Relationship Id="rId6" Type="http://schemas.openxmlformats.org/officeDocument/2006/relationships/notesSlide" Target="../notesSlides/notesSlide28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tags" Target="../tags/tag92.xml"/><Relationship Id="rId7" Type="http://schemas.openxmlformats.org/officeDocument/2006/relationships/notesSlide" Target="../notesSlides/notesSlide29.xml"/><Relationship Id="rId2" Type="http://schemas.openxmlformats.org/officeDocument/2006/relationships/tags" Target="../tags/tag91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3.wmf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1.xml"/><Relationship Id="rId10" Type="http://schemas.openxmlformats.org/officeDocument/2006/relationships/image" Target="../media/image2.wmf"/><Relationship Id="rId4" Type="http://schemas.openxmlformats.org/officeDocument/2006/relationships/tags" Target="../tags/tag10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9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0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Memories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655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How can we store data</a:t>
            </a:r>
            <a:endParaRPr lang="en-GB"/>
          </a:p>
        </p:txBody>
      </p:sp>
      <p:sp>
        <p:nvSpPr>
          <p:cNvPr id="40965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Flip-Flops (or Latches)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Very fast, parallel access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Expensive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(one bit costs 20+ transistors)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How can we store data</a:t>
            </a:r>
            <a:endParaRPr lang="en-GB"/>
          </a:p>
        </p:txBody>
      </p:sp>
      <p:sp>
        <p:nvSpPr>
          <p:cNvPr id="40965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Flip-Flops (or Latches)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Very fast, parallel access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Expensive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(one bit costs 20+ transistors)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Static RAM (we will describe them in a moment)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Relatively fast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only one data word at a time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Less expensive </a:t>
            </a:r>
            <a:r>
              <a:rPr lang="en-US" sz="2000" dirty="0"/>
              <a:t>(one bit costs 6 transistors)</a:t>
            </a:r>
          </a:p>
        </p:txBody>
      </p:sp>
    </p:spTree>
    <p:extLst>
      <p:ext uri="{BB962C8B-B14F-4D97-AF65-F5344CB8AC3E}">
        <p14:creationId xmlns:p14="http://schemas.microsoft.com/office/powerpoint/2010/main" val="403032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How can we store data</a:t>
            </a:r>
            <a:endParaRPr lang="en-GB"/>
          </a:p>
        </p:txBody>
      </p:sp>
      <p:sp>
        <p:nvSpPr>
          <p:cNvPr id="40965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Flip-Flops (or Latches)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Very fast, parallel access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Expensive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(one bit costs 20+ transistors)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Static RAM (we will describe them in a moment)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Relatively fast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only one data word at a time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Less expensive </a:t>
            </a:r>
            <a:r>
              <a:rPr lang="en-US" sz="2000" dirty="0"/>
              <a:t>(one bit costs 6 transistors)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Dynamic RAM (we will describe them a bit later)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Slower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reading destroys content </a:t>
            </a:r>
            <a:r>
              <a:rPr lang="en-US" sz="2000" dirty="0"/>
              <a:t>(refresh), </a:t>
            </a:r>
            <a:r>
              <a:rPr lang="en-US" sz="2000" dirty="0">
                <a:solidFill>
                  <a:srgbClr val="CC0000"/>
                </a:solidFill>
              </a:rPr>
              <a:t>one data word at a time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needs special process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Cheaper</a:t>
            </a:r>
            <a:r>
              <a:rPr lang="en-US" sz="2000" dirty="0"/>
              <a:t> (one bit is only a transistor)</a:t>
            </a:r>
          </a:p>
        </p:txBody>
      </p:sp>
    </p:spTree>
    <p:extLst>
      <p:ext uri="{BB962C8B-B14F-4D97-AF65-F5344CB8AC3E}">
        <p14:creationId xmlns:p14="http://schemas.microsoft.com/office/powerpoint/2010/main" val="149459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How can we store data</a:t>
            </a:r>
            <a:endParaRPr lang="en-GB"/>
          </a:p>
        </p:txBody>
      </p:sp>
      <p:sp>
        <p:nvSpPr>
          <p:cNvPr id="40965" name="Content Placeholder 17"/>
          <p:cNvSpPr>
            <a:spLocks noGrp="1"/>
          </p:cNvSpPr>
          <p:nvPr>
            <p:ph idx="1"/>
          </p:nvPr>
        </p:nvSpPr>
        <p:spPr>
          <a:xfrm>
            <a:off x="429948" y="1362077"/>
            <a:ext cx="8409252" cy="5419725"/>
          </a:xfrm>
        </p:spPr>
        <p:txBody>
          <a:bodyPr/>
          <a:lstStyle/>
          <a:p>
            <a:r>
              <a:rPr lang="en-US" sz="2400" dirty="0"/>
              <a:t>Flip-Flops (or Latches)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Very fast, parallel access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Expensive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(one bit costs 20+ transistors)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Static RAM (we will describe them in a moment)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Relatively fast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only one data word at a time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Less expensive </a:t>
            </a:r>
            <a:r>
              <a:rPr lang="en-US" sz="2000" dirty="0"/>
              <a:t>(one bit costs 6 transistors)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Dynamic RAM (we will describe them a bit later)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Slower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reading destroys content </a:t>
            </a:r>
            <a:r>
              <a:rPr lang="en-US" sz="2000" dirty="0"/>
              <a:t>(refresh), </a:t>
            </a:r>
            <a:r>
              <a:rPr lang="en-US" sz="2000" dirty="0">
                <a:solidFill>
                  <a:srgbClr val="CC0000"/>
                </a:solidFill>
              </a:rPr>
              <a:t>one data word at a time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needs special process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Cheaper</a:t>
            </a:r>
            <a:r>
              <a:rPr lang="en-US" sz="2000" dirty="0"/>
              <a:t> (one bit is only a transistor)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Other storage technology (hard disk, flash)</a:t>
            </a:r>
          </a:p>
          <a:p>
            <a:pPr lvl="1"/>
            <a:r>
              <a:rPr lang="en-US" sz="2000" dirty="0">
                <a:solidFill>
                  <a:srgbClr val="CC0000"/>
                </a:solidFill>
              </a:rPr>
              <a:t>Much slower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access takes a long time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CC0000"/>
                </a:solidFill>
              </a:rPr>
              <a:t>non-volatile</a:t>
            </a:r>
          </a:p>
          <a:p>
            <a:pPr lvl="1"/>
            <a:r>
              <a:rPr lang="en-US" sz="2000" dirty="0"/>
              <a:t>Per bit cost is lower (no transistors directly involved) </a:t>
            </a:r>
          </a:p>
        </p:txBody>
      </p:sp>
    </p:spTree>
    <p:extLst>
      <p:ext uri="{BB962C8B-B14F-4D97-AF65-F5344CB8AC3E}">
        <p14:creationId xmlns:p14="http://schemas.microsoft.com/office/powerpoint/2010/main" val="388117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Array Organization of Memories</a:t>
            </a:r>
          </a:p>
        </p:txBody>
      </p:sp>
      <p:sp>
        <p:nvSpPr>
          <p:cNvPr id="43016" name="Content Placeholder 45"/>
          <p:cNvSpPr>
            <a:spLocks noGrp="1"/>
          </p:cNvSpPr>
          <p:nvPr>
            <p:ph idx="1"/>
          </p:nvPr>
        </p:nvSpPr>
        <p:spPr>
          <a:xfrm>
            <a:off x="429950" y="1362075"/>
            <a:ext cx="6809052" cy="4972050"/>
          </a:xfrm>
        </p:spPr>
        <p:txBody>
          <a:bodyPr/>
          <a:lstStyle/>
          <a:p>
            <a:r>
              <a:rPr lang="en-US" dirty="0"/>
              <a:t>Efficiently store large amounts of data</a:t>
            </a:r>
          </a:p>
          <a:p>
            <a:pPr lvl="1"/>
            <a:r>
              <a:rPr lang="en-US" dirty="0"/>
              <a:t>Consists of a memory array (stores data)</a:t>
            </a:r>
          </a:p>
          <a:p>
            <a:pPr lvl="1"/>
            <a:r>
              <a:rPr lang="en-US" dirty="0"/>
              <a:t>Address selection logic (selects one row of the array)</a:t>
            </a:r>
          </a:p>
          <a:p>
            <a:pPr lvl="1"/>
            <a:r>
              <a:rPr lang="en-US" dirty="0"/>
              <a:t>Readout circuitry (reads data out)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 M-bit value can be read or written at each unique N-bit address</a:t>
            </a:r>
          </a:p>
          <a:p>
            <a:pPr lvl="1"/>
            <a:r>
              <a:rPr lang="en-US" dirty="0"/>
              <a:t>All values can be accessed, but only M-bits at a time</a:t>
            </a:r>
          </a:p>
          <a:p>
            <a:pPr lvl="1"/>
            <a:r>
              <a:rPr lang="en-US" dirty="0"/>
              <a:t>Access restriction allows more compact organization</a:t>
            </a:r>
          </a:p>
          <a:p>
            <a:endParaRPr lang="en-US" dirty="0"/>
          </a:p>
        </p:txBody>
      </p:sp>
      <p:sp>
        <p:nvSpPr>
          <p:cNvPr id="4301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85586047"/>
              </p:ext>
            </p:extLst>
          </p:nvPr>
        </p:nvGraphicFramePr>
        <p:xfrm>
          <a:off x="5107900" y="2514600"/>
          <a:ext cx="4340900" cy="331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VISIO" r:id="rId8" imgW="1213104" imgH="925068" progId="Visio.Drawing.6">
                  <p:embed/>
                </p:oleObj>
              </mc:Choice>
              <mc:Fallback>
                <p:oleObj name="VISIO" r:id="rId8" imgW="1213104" imgH="925068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900" y="2514600"/>
                        <a:ext cx="4340900" cy="3312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Memory Arrays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Two-dimensional array of bit cells </a:t>
            </a:r>
          </a:p>
          <a:p>
            <a:pPr lvl="1"/>
            <a:r>
              <a:rPr lang="en-US" dirty="0"/>
              <a:t>Each bit cell stores one bit</a:t>
            </a:r>
          </a:p>
          <a:p>
            <a:r>
              <a:rPr lang="en-US" dirty="0"/>
              <a:t>An array with N address bits and M data bits: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rows and M columns</a:t>
            </a:r>
          </a:p>
          <a:p>
            <a:pPr lvl="1"/>
            <a:r>
              <a:rPr lang="en-US" dirty="0"/>
              <a:t>Depth: number of rows (number of words)</a:t>
            </a:r>
          </a:p>
          <a:p>
            <a:pPr lvl="1"/>
            <a:r>
              <a:rPr lang="en-US" dirty="0"/>
              <a:t>Width: number of columns (size of word)</a:t>
            </a:r>
          </a:p>
          <a:p>
            <a:pPr lvl="1"/>
            <a:r>
              <a:rPr lang="en-US" dirty="0"/>
              <a:t>Array size: depth × width = 2</a:t>
            </a:r>
            <a:r>
              <a:rPr lang="en-US" baseline="30000" dirty="0"/>
              <a:t>N</a:t>
            </a:r>
            <a:r>
              <a:rPr lang="en-US" dirty="0"/>
              <a:t>  ×  M </a:t>
            </a:r>
          </a:p>
          <a:p>
            <a:endParaRPr lang="en-US" dirty="0"/>
          </a:p>
          <a:p>
            <a:endParaRPr lang="de-CH" dirty="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86517256"/>
              </p:ext>
            </p:extLst>
          </p:nvPr>
        </p:nvGraphicFramePr>
        <p:xfrm>
          <a:off x="563563" y="4540250"/>
          <a:ext cx="2338387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8" name="VISIO" r:id="rId8" imgW="1213104" imgH="925068" progId="Visio.Drawing.6">
                  <p:embed/>
                </p:oleObj>
              </mc:Choice>
              <mc:Fallback>
                <p:oleObj name="VISIO" r:id="rId8" imgW="1213104" imgH="925068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4540250"/>
                        <a:ext cx="2338387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841873894"/>
              </p:ext>
            </p:extLst>
          </p:nvPr>
        </p:nvGraphicFramePr>
        <p:xfrm>
          <a:off x="3960816" y="4251329"/>
          <a:ext cx="5037137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9" name="VISIO" r:id="rId10" imgW="2554224" imgH="1245108" progId="Visio.Drawing.6">
                  <p:embed/>
                </p:oleObj>
              </mc:Choice>
              <mc:Fallback>
                <p:oleObj name="VISIO" r:id="rId10" imgW="2554224" imgH="1245108" progId="Visio.Drawing.6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816" y="4251329"/>
                        <a:ext cx="5037137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Array: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2</a:t>
            </a:r>
            <a:r>
              <a:rPr lang="en-US" dirty="0"/>
              <a:t> × 3-bit array</a:t>
            </a:r>
          </a:p>
          <a:p>
            <a:r>
              <a:rPr lang="en-US" dirty="0"/>
              <a:t>Number of words: 4</a:t>
            </a:r>
          </a:p>
          <a:p>
            <a:r>
              <a:rPr lang="en-US" dirty="0"/>
              <a:t>Word size: 3-bits</a:t>
            </a:r>
          </a:p>
          <a:p>
            <a:r>
              <a:rPr lang="en-US" dirty="0"/>
              <a:t>For example, the 3-bit word stored at address 10 is 100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70503432"/>
              </p:ext>
            </p:extLst>
          </p:nvPr>
        </p:nvGraphicFramePr>
        <p:xfrm>
          <a:off x="1219200" y="3965575"/>
          <a:ext cx="624840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VISIO" r:id="rId8" imgW="2554224" imgH="1245108" progId="Visio.Drawing.6">
                  <p:embed/>
                </p:oleObj>
              </mc:Choice>
              <mc:Fallback>
                <p:oleObj name="VISIO" r:id="rId8" imgW="2554224" imgH="1245108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65575"/>
                        <a:ext cx="6248400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Memory Arrays</a:t>
            </a:r>
          </a:p>
        </p:txBody>
      </p:sp>
      <p:graphicFrame>
        <p:nvGraphicFramePr>
          <p:cNvPr id="49156" name="Object 2"/>
          <p:cNvGraphicFramePr>
            <a:graphicFrameLocks noGrp="1" noChangeAspect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88323240"/>
              </p:ext>
            </p:extLst>
          </p:nvPr>
        </p:nvGraphicFramePr>
        <p:xfrm>
          <a:off x="1506538" y="2133600"/>
          <a:ext cx="5122862" cy="390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VISIO" r:id="rId8" imgW="1391412" imgH="1060704" progId="Visio.Drawing.6">
                  <p:embed/>
                </p:oleObj>
              </mc:Choice>
              <mc:Fallback>
                <p:oleObj name="VISIO" r:id="rId8" imgW="1391412" imgH="106070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2133600"/>
                        <a:ext cx="5122862" cy="390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Types of Memories</a:t>
            </a:r>
          </a:p>
        </p:txBody>
      </p:sp>
      <p:sp>
        <p:nvSpPr>
          <p:cNvPr id="51203" name="Content Placeholder 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Volatile memories (loses data when power is off)</a:t>
            </a:r>
          </a:p>
          <a:p>
            <a:pPr lvl="1"/>
            <a:r>
              <a:rPr lang="en-US" dirty="0"/>
              <a:t>Static Random Access Memory (SRAM)</a:t>
            </a:r>
          </a:p>
          <a:p>
            <a:pPr lvl="1"/>
            <a:r>
              <a:rPr lang="en-US" dirty="0"/>
              <a:t>Dynamic Random Access Memory (DRAM)</a:t>
            </a:r>
          </a:p>
          <a:p>
            <a:r>
              <a:rPr lang="en-US" dirty="0"/>
              <a:t>Non-volatile memories (keeps data even without power)</a:t>
            </a:r>
          </a:p>
          <a:p>
            <a:pPr lvl="1"/>
            <a:r>
              <a:rPr lang="en-US" dirty="0"/>
              <a:t>Read Only Memory (ROM)</a:t>
            </a:r>
          </a:p>
          <a:p>
            <a:pPr lvl="1"/>
            <a:r>
              <a:rPr lang="en-US" dirty="0"/>
              <a:t>Various forms of flash memory (i.e. EEPROM)</a:t>
            </a:r>
          </a:p>
          <a:p>
            <a:endParaRPr lang="en-US" dirty="0"/>
          </a:p>
        </p:txBody>
      </p:sp>
      <p:sp>
        <p:nvSpPr>
          <p:cNvPr id="5120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Static Random Access Memory</a:t>
            </a:r>
          </a:p>
        </p:txBody>
      </p:sp>
      <p:sp>
        <p:nvSpPr>
          <p:cNvPr id="53251" name="Content Placeholder 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Volatile:</a:t>
            </a:r>
            <a:r>
              <a:rPr lang="en-US" dirty="0"/>
              <a:t> Stores data by cross coupled inverters, once data is stored the inverters keep the value (therefore static)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Historically called </a:t>
            </a:r>
            <a:r>
              <a:rPr lang="en-US" b="1" dirty="0"/>
              <a:t>Random Access Memory</a:t>
            </a:r>
            <a:r>
              <a:rPr lang="en-US" dirty="0"/>
              <a:t>, because data can be accessed in any order (unlike magnetic tapes which allowed only serial access)</a:t>
            </a:r>
          </a:p>
          <a:p>
            <a:endParaRPr lang="en-US" dirty="0"/>
          </a:p>
        </p:txBody>
      </p:sp>
      <p:sp>
        <p:nvSpPr>
          <p:cNvPr id="5325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grpSp>
        <p:nvGrpSpPr>
          <p:cNvPr id="25" name="Group 56"/>
          <p:cNvGrpSpPr>
            <a:grpSpLocks/>
          </p:cNvGrpSpPr>
          <p:nvPr/>
        </p:nvGrpSpPr>
        <p:grpSpPr bwMode="auto">
          <a:xfrm>
            <a:off x="3052763" y="2514600"/>
            <a:ext cx="3797300" cy="1524000"/>
            <a:chOff x="1600201" y="2514600"/>
            <a:chExt cx="3505199" cy="1524000"/>
          </a:xfrm>
        </p:grpSpPr>
        <p:grpSp>
          <p:nvGrpSpPr>
            <p:cNvPr id="26" name="Group 11"/>
            <p:cNvGrpSpPr>
              <a:grpSpLocks/>
            </p:cNvGrpSpPr>
            <p:nvPr/>
          </p:nvGrpSpPr>
          <p:grpSpPr bwMode="auto">
            <a:xfrm flipH="1">
              <a:off x="2971800" y="3352800"/>
              <a:ext cx="762000" cy="685800"/>
              <a:chOff x="3048000" y="2514600"/>
              <a:chExt cx="762000" cy="685800"/>
            </a:xfrm>
          </p:grpSpPr>
          <p:sp>
            <p:nvSpPr>
              <p:cNvPr id="39" name="Isosceles Triangle 12"/>
              <p:cNvSpPr>
                <a:spLocks noChangeArrowheads="1"/>
              </p:cNvSpPr>
              <p:nvPr/>
            </p:nvSpPr>
            <p:spPr bwMode="auto">
              <a:xfrm rot="5400000">
                <a:off x="3009900" y="2552700"/>
                <a:ext cx="685800" cy="609600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" name="Oval 13"/>
              <p:cNvSpPr>
                <a:spLocks noChangeArrowheads="1"/>
              </p:cNvSpPr>
              <p:nvPr/>
            </p:nvSpPr>
            <p:spPr bwMode="auto">
              <a:xfrm>
                <a:off x="3657600" y="2781300"/>
                <a:ext cx="152400" cy="1524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7" name="Group 55"/>
            <p:cNvGrpSpPr>
              <a:grpSpLocks/>
            </p:cNvGrpSpPr>
            <p:nvPr/>
          </p:nvGrpSpPr>
          <p:grpSpPr bwMode="auto">
            <a:xfrm>
              <a:off x="1600201" y="2514600"/>
              <a:ext cx="3505199" cy="1145382"/>
              <a:chOff x="1600201" y="2514600"/>
              <a:chExt cx="3505199" cy="1145382"/>
            </a:xfrm>
          </p:grpSpPr>
          <p:grpSp>
            <p:nvGrpSpPr>
              <p:cNvPr id="28" name="Group 10"/>
              <p:cNvGrpSpPr>
                <a:grpSpLocks/>
              </p:cNvGrpSpPr>
              <p:nvPr/>
            </p:nvGrpSpPr>
            <p:grpSpPr bwMode="auto">
              <a:xfrm>
                <a:off x="3048000" y="2514600"/>
                <a:ext cx="762000" cy="685800"/>
                <a:chOff x="3048000" y="2514600"/>
                <a:chExt cx="762000" cy="685800"/>
              </a:xfrm>
            </p:grpSpPr>
            <p:sp>
              <p:nvSpPr>
                <p:cNvPr id="37" name="Isosceles Triangle 8"/>
                <p:cNvSpPr>
                  <a:spLocks noChangeArrowheads="1"/>
                </p:cNvSpPr>
                <p:nvPr/>
              </p:nvSpPr>
              <p:spPr bwMode="auto">
                <a:xfrm rot="5400000">
                  <a:off x="3009900" y="2552700"/>
                  <a:ext cx="685800" cy="609600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8" name="Oval 9"/>
                <p:cNvSpPr>
                  <a:spLocks noChangeArrowheads="1"/>
                </p:cNvSpPr>
                <p:nvPr/>
              </p:nvSpPr>
              <p:spPr bwMode="auto">
                <a:xfrm>
                  <a:off x="3657600" y="2781300"/>
                  <a:ext cx="152400" cy="15240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cxnSp>
            <p:nvCxnSpPr>
              <p:cNvPr id="29" name="Straight Connector 37"/>
              <p:cNvCxnSpPr>
                <a:cxnSpLocks noChangeShapeType="1"/>
              </p:cNvCxnSpPr>
              <p:nvPr/>
            </p:nvCxnSpPr>
            <p:spPr bwMode="auto">
              <a:xfrm rot="10800000">
                <a:off x="2286000" y="3657600"/>
                <a:ext cx="68580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885949" y="3258344"/>
                <a:ext cx="799306" cy="7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Straight Connector 41"/>
              <p:cNvCxnSpPr>
                <a:cxnSpLocks noChangeShapeType="1"/>
                <a:endCxn id="37" idx="3"/>
              </p:cNvCxnSpPr>
              <p:nvPr/>
            </p:nvCxnSpPr>
            <p:spPr bwMode="auto">
              <a:xfrm>
                <a:off x="2286793" y="2857500"/>
                <a:ext cx="761207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Straight Connector 46"/>
              <p:cNvCxnSpPr>
                <a:cxnSpLocks noChangeShapeType="1"/>
              </p:cNvCxnSpPr>
              <p:nvPr/>
            </p:nvCxnSpPr>
            <p:spPr bwMode="auto">
              <a:xfrm>
                <a:off x="3810000" y="2857500"/>
                <a:ext cx="762000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Straight Connector 48"/>
              <p:cNvCxnSpPr>
                <a:cxnSpLocks noChangeShapeType="1"/>
              </p:cNvCxnSpPr>
              <p:nvPr/>
            </p:nvCxnSpPr>
            <p:spPr bwMode="auto">
              <a:xfrm rot="5400000">
                <a:off x="4171950" y="3259138"/>
                <a:ext cx="800101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Straight Connector 50"/>
              <p:cNvCxnSpPr>
                <a:cxnSpLocks noChangeShapeType="1"/>
              </p:cNvCxnSpPr>
              <p:nvPr/>
            </p:nvCxnSpPr>
            <p:spPr bwMode="auto">
              <a:xfrm rot="10800000" flipV="1">
                <a:off x="3733800" y="3657599"/>
                <a:ext cx="837406" cy="238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4571206" y="2857500"/>
                <a:ext cx="534194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Straight Connector 54"/>
              <p:cNvCxnSpPr>
                <a:cxnSpLocks noChangeShapeType="1"/>
              </p:cNvCxnSpPr>
              <p:nvPr/>
            </p:nvCxnSpPr>
            <p:spPr bwMode="auto">
              <a:xfrm rot="10800000">
                <a:off x="1600201" y="2859881"/>
                <a:ext cx="686593" cy="1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What will we learn today?</a:t>
            </a:r>
            <a:endParaRPr lang="en-GB" dirty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Common sequential building blocks</a:t>
            </a:r>
          </a:p>
          <a:p>
            <a:pPr lvl="1"/>
            <a:r>
              <a:rPr lang="en-US" dirty="0"/>
              <a:t>Counters</a:t>
            </a:r>
          </a:p>
          <a:p>
            <a:pPr lvl="1"/>
            <a:r>
              <a:rPr lang="en-US" dirty="0"/>
              <a:t>Shift registers</a:t>
            </a:r>
          </a:p>
          <a:p>
            <a:r>
              <a:rPr lang="en-US" dirty="0"/>
              <a:t>How can we store data?</a:t>
            </a:r>
          </a:p>
          <a:p>
            <a:r>
              <a:rPr lang="en-US" dirty="0"/>
              <a:t>Array organization of memories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Dynamic Random Access Memory</a:t>
            </a:r>
          </a:p>
        </p:txBody>
      </p:sp>
      <p:sp>
        <p:nvSpPr>
          <p:cNvPr id="55299" name="Content Placeholder 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Volatile: </a:t>
            </a:r>
            <a:r>
              <a:rPr lang="en-US" dirty="0"/>
              <a:t>Stores data by charging a (small) capacitor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Problem is that the charge on the capacitor will slowly discharge (memory will forget the value) with time.</a:t>
            </a:r>
          </a:p>
          <a:p>
            <a:r>
              <a:rPr lang="en-US" dirty="0"/>
              <a:t>It is called </a:t>
            </a:r>
            <a:r>
              <a:rPr lang="en-US" b="1" dirty="0"/>
              <a:t>Dynamic</a:t>
            </a:r>
            <a:r>
              <a:rPr lang="en-US" dirty="0"/>
              <a:t>, because we have to refresh the contents before memory forgets what it stored.</a:t>
            </a:r>
          </a:p>
          <a:p>
            <a:r>
              <a:rPr lang="en-US" dirty="0"/>
              <a:t>The larger the capacitor, the longer it takes to forget</a:t>
            </a:r>
          </a:p>
          <a:p>
            <a:pPr lvl="1"/>
            <a:r>
              <a:rPr lang="en-US" dirty="0"/>
              <a:t>This costs area, ingenious methods are used to increase capacitance</a:t>
            </a:r>
          </a:p>
        </p:txBody>
      </p:sp>
      <p:sp>
        <p:nvSpPr>
          <p:cNvPr id="55303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62270533"/>
              </p:ext>
            </p:extLst>
          </p:nvPr>
        </p:nvGraphicFramePr>
        <p:xfrm>
          <a:off x="577850" y="2184400"/>
          <a:ext cx="85852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4" name="VISIO" r:id="rId8" imgW="2982468" imgH="992124" progId="Visio.Drawing.6">
                  <p:embed/>
                </p:oleObj>
              </mc:Choice>
              <mc:Fallback>
                <p:oleObj name="VISIO" r:id="rId8" imgW="2982468" imgH="99212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47101"/>
                      <a:stretch>
                        <a:fillRect/>
                      </a:stretch>
                    </p:blipFill>
                    <p:spPr bwMode="auto">
                      <a:xfrm>
                        <a:off x="577850" y="2184400"/>
                        <a:ext cx="85852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9394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Memory Array Organization</a:t>
            </a:r>
          </a:p>
        </p:txBody>
      </p:sp>
      <p:sp>
        <p:nvSpPr>
          <p:cNvPr id="5939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Storage nodes in one column connected to one bitline</a:t>
            </a:r>
          </a:p>
          <a:p>
            <a:r>
              <a:rPr lang="en-US"/>
              <a:t>Address decoder activates only ONE wordline</a:t>
            </a:r>
          </a:p>
          <a:p>
            <a:r>
              <a:rPr lang="en-US"/>
              <a:t>Content of one line of storage available at output </a:t>
            </a:r>
          </a:p>
          <a:p>
            <a:endParaRPr lang="en-US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26710691"/>
              </p:ext>
            </p:extLst>
          </p:nvPr>
        </p:nvGraphicFramePr>
        <p:xfrm>
          <a:off x="1981202" y="3137244"/>
          <a:ext cx="6325671" cy="353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0" name="VISIO" r:id="rId7" imgW="4037710" imgH="2256232" progId="Visio.Drawing.6">
                  <p:embed/>
                </p:oleObj>
              </mc:Choice>
              <mc:Fallback>
                <p:oleObj name="VISIO" r:id="rId7" imgW="4037710" imgH="225623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2" y="3137244"/>
                        <a:ext cx="6325671" cy="353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59394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Memory Array Organization</a:t>
            </a:r>
          </a:p>
        </p:txBody>
      </p:sp>
      <p:sp>
        <p:nvSpPr>
          <p:cNvPr id="5939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Storage nodes in one column connected to one bitline</a:t>
            </a:r>
          </a:p>
          <a:p>
            <a:r>
              <a:rPr lang="en-US"/>
              <a:t>Address decoder activates only ONE wordline</a:t>
            </a:r>
          </a:p>
          <a:p>
            <a:r>
              <a:rPr lang="en-US"/>
              <a:t>Content of one line of storage available at output </a:t>
            </a:r>
          </a:p>
          <a:p>
            <a:endParaRPr lang="en-US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25652282"/>
              </p:ext>
            </p:extLst>
          </p:nvPr>
        </p:nvGraphicFramePr>
        <p:xfrm>
          <a:off x="1981202" y="3137244"/>
          <a:ext cx="6325671" cy="353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3" name="VISIO" r:id="rId7" imgW="4037710" imgH="2256232" progId="Visio.Drawing.6">
                  <p:embed/>
                </p:oleObj>
              </mc:Choice>
              <mc:Fallback>
                <p:oleObj name="VISIO" r:id="rId7" imgW="4037710" imgH="225623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2" y="3137244"/>
                        <a:ext cx="6325671" cy="353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994152" y="4343400"/>
            <a:ext cx="4083050" cy="685800"/>
          </a:xfrm>
          <a:prstGeom prst="rect">
            <a:avLst/>
          </a:prstGeom>
          <a:solidFill>
            <a:schemeClr val="accent2">
              <a:alpha val="23921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2057751" y="4158456"/>
            <a:ext cx="66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5715000" y="6488117"/>
            <a:ext cx="41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6750050" y="6488117"/>
            <a:ext cx="41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740650" y="6477000"/>
            <a:ext cx="41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2787650" y="3810000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Active </a:t>
            </a:r>
            <a:r>
              <a:rPr lang="en-US" sz="1800" b="1" dirty="0" err="1">
                <a:solidFill>
                  <a:srgbClr val="FF0000"/>
                </a:solidFill>
              </a:rPr>
              <a:t>wordline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17"/>
          <p:cNvCxnSpPr>
            <a:cxnSpLocks noChangeShapeType="1"/>
          </p:cNvCxnSpPr>
          <p:nvPr/>
        </p:nvCxnSpPr>
        <p:spPr bwMode="auto">
          <a:xfrm>
            <a:off x="3994151" y="4419600"/>
            <a:ext cx="385445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9"/>
          <p:cNvCxnSpPr>
            <a:cxnSpLocks noChangeShapeType="1"/>
          </p:cNvCxnSpPr>
          <p:nvPr/>
        </p:nvCxnSpPr>
        <p:spPr bwMode="auto">
          <a:xfrm>
            <a:off x="5867401" y="4724405"/>
            <a:ext cx="0" cy="160178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23"/>
          <p:cNvCxnSpPr>
            <a:cxnSpLocks noChangeShapeType="1"/>
          </p:cNvCxnSpPr>
          <p:nvPr/>
        </p:nvCxnSpPr>
        <p:spPr bwMode="auto">
          <a:xfrm>
            <a:off x="6850066" y="4722817"/>
            <a:ext cx="1" cy="1603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25"/>
          <p:cNvCxnSpPr>
            <a:cxnSpLocks noChangeShapeType="1"/>
          </p:cNvCxnSpPr>
          <p:nvPr/>
        </p:nvCxnSpPr>
        <p:spPr bwMode="auto">
          <a:xfrm>
            <a:off x="7848601" y="4725993"/>
            <a:ext cx="0" cy="160019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27"/>
          <p:cNvCxnSpPr>
            <a:cxnSpLocks noChangeShapeType="1"/>
          </p:cNvCxnSpPr>
          <p:nvPr/>
        </p:nvCxnSpPr>
        <p:spPr bwMode="auto">
          <a:xfrm flipH="1">
            <a:off x="5638800" y="4725992"/>
            <a:ext cx="228600" cy="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29"/>
          <p:cNvCxnSpPr>
            <a:cxnSpLocks noChangeShapeType="1"/>
          </p:cNvCxnSpPr>
          <p:nvPr/>
        </p:nvCxnSpPr>
        <p:spPr bwMode="auto">
          <a:xfrm flipH="1" flipV="1">
            <a:off x="6604003" y="4722811"/>
            <a:ext cx="246063" cy="317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1"/>
          <p:cNvCxnSpPr>
            <a:cxnSpLocks noChangeShapeType="1"/>
          </p:cNvCxnSpPr>
          <p:nvPr/>
        </p:nvCxnSpPr>
        <p:spPr bwMode="auto">
          <a:xfrm flipH="1">
            <a:off x="7620000" y="4725989"/>
            <a:ext cx="22860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825241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6144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Access Controlled ?</a:t>
            </a:r>
          </a:p>
        </p:txBody>
      </p:sp>
      <p:sp>
        <p:nvSpPr>
          <p:cNvPr id="6144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Access transistors configured as switches connect the bit storage to the bitline.</a:t>
            </a:r>
          </a:p>
          <a:p>
            <a:r>
              <a:rPr lang="en-US"/>
              <a:t>Access controlled by the wordline</a:t>
            </a:r>
          </a:p>
          <a:p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30751985"/>
              </p:ext>
            </p:extLst>
          </p:nvPr>
        </p:nvGraphicFramePr>
        <p:xfrm>
          <a:off x="2476500" y="2514604"/>
          <a:ext cx="4649788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7" name="Visio" r:id="rId11" imgW="1292047" imgH="620573" progId="Visio.Drawing.11">
                  <p:embed/>
                </p:oleObj>
              </mc:Choice>
              <mc:Fallback>
                <p:oleObj name="Visio" r:id="rId11" imgW="1292047" imgH="62057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514604"/>
                        <a:ext cx="4649788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65003400"/>
              </p:ext>
            </p:extLst>
          </p:nvPr>
        </p:nvGraphicFramePr>
        <p:xfrm>
          <a:off x="4953000" y="4543425"/>
          <a:ext cx="37973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VISIO" r:id="rId13" imgW="2129028" imgH="972312" progId="Visio.Drawing.6">
                  <p:embed/>
                </p:oleObj>
              </mc:Choice>
              <mc:Fallback>
                <p:oleObj name="VISIO" r:id="rId13" imgW="2129028" imgH="97231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543425"/>
                        <a:ext cx="379730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618222343"/>
              </p:ext>
            </p:extLst>
          </p:nvPr>
        </p:nvGraphicFramePr>
        <p:xfrm>
          <a:off x="825502" y="4495804"/>
          <a:ext cx="2728913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VISIO" r:id="rId15" imgW="1382268" imgH="865632" progId="Visio.Drawing.6">
                  <p:embed/>
                </p:oleObj>
              </mc:Choice>
              <mc:Fallback>
                <p:oleObj name="VISIO" r:id="rId15" imgW="1382268" imgH="86563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2" y="4495804"/>
                        <a:ext cx="2728913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08050" y="6096004"/>
            <a:ext cx="305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pitchFamily="34" charset="0"/>
              </a:rPr>
              <a:t>DRAM</a:t>
            </a:r>
          </a:p>
        </p:txBody>
      </p:sp>
      <p:sp>
        <p:nvSpPr>
          <p:cNvPr id="17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13400" y="6096004"/>
            <a:ext cx="305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pitchFamily="34" charset="0"/>
              </a:rPr>
              <a:t>SRAM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Read Only Memories</a:t>
            </a:r>
          </a:p>
        </p:txBody>
      </p:sp>
      <p:sp>
        <p:nvSpPr>
          <p:cNvPr id="63491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Volatile: Read Only Memories (ROM) can be made much denser </a:t>
            </a:r>
          </a:p>
          <a:p>
            <a:pPr lvl="1"/>
            <a:r>
              <a:rPr lang="en-US" dirty="0"/>
              <a:t>No need to change the content (no storage transistors)</a:t>
            </a:r>
          </a:p>
          <a:p>
            <a:pPr lvl="1"/>
            <a:r>
              <a:rPr lang="en-US" dirty="0"/>
              <a:t>Denser array</a:t>
            </a:r>
          </a:p>
          <a:p>
            <a:r>
              <a:rPr lang="en-US" dirty="0"/>
              <a:t>Used for keeping content that will not change</a:t>
            </a:r>
          </a:p>
          <a:p>
            <a:pPr lvl="1"/>
            <a:r>
              <a:rPr lang="en-US" dirty="0"/>
              <a:t>Program of an embedded system</a:t>
            </a:r>
          </a:p>
          <a:p>
            <a:pPr lvl="1"/>
            <a:r>
              <a:rPr lang="en-US" dirty="0"/>
              <a:t>Configuration data</a:t>
            </a:r>
          </a:p>
          <a:p>
            <a:pPr lvl="1"/>
            <a:r>
              <a:rPr lang="en-US" dirty="0"/>
              <a:t>Look up tables</a:t>
            </a:r>
          </a:p>
          <a:p>
            <a:r>
              <a:rPr lang="en-US" dirty="0"/>
              <a:t>Re-writable (flash) memories are commonly used</a:t>
            </a:r>
          </a:p>
          <a:p>
            <a:pPr lvl="1"/>
            <a:r>
              <a:rPr lang="en-US" dirty="0"/>
              <a:t>These are actually programmable, but writing is very slow</a:t>
            </a:r>
          </a:p>
          <a:p>
            <a:pPr lvl="1"/>
            <a:r>
              <a:rPr lang="en-US" dirty="0"/>
              <a:t>From an application point of view identical to ROMs</a:t>
            </a:r>
          </a:p>
        </p:txBody>
      </p:sp>
      <p:sp>
        <p:nvSpPr>
          <p:cNvPr id="6349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ROMs: Dot Notation</a:t>
            </a:r>
          </a:p>
        </p:txBody>
      </p:sp>
      <p:sp>
        <p:nvSpPr>
          <p:cNvPr id="6554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custDataLst>
              <p:tags r:id="rId5"/>
            </p:custDataLst>
          </p:nvPr>
        </p:nvGraphicFramePr>
        <p:xfrm>
          <a:off x="6611938" y="1712913"/>
          <a:ext cx="2451100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8" name="VISIO" r:id="rId9" imgW="1249680" imgH="1776984" progId="Visio.Drawing.6">
                  <p:embed/>
                </p:oleObj>
              </mc:Choice>
              <mc:Fallback>
                <p:oleObj name="VISIO" r:id="rId9" imgW="1249680" imgH="1776984" progId="Visio.Drawing.6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1938" y="1712913"/>
                        <a:ext cx="2451100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360635442"/>
              </p:ext>
            </p:extLst>
          </p:nvPr>
        </p:nvGraphicFramePr>
        <p:xfrm>
          <a:off x="120654" y="1295400"/>
          <a:ext cx="5365746" cy="4389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Visio" r:id="rId11" imgW="2120798" imgH="1734922" progId="Visio.Drawing.11">
                  <p:embed/>
                </p:oleObj>
              </mc:Choice>
              <mc:Fallback>
                <p:oleObj name="Visio" r:id="rId11" imgW="2120798" imgH="1734922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4" y="1295400"/>
                        <a:ext cx="5365746" cy="4389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ROM Storage</a:t>
            </a:r>
          </a:p>
        </p:txBody>
      </p:sp>
      <p:sp>
        <p:nvSpPr>
          <p:cNvPr id="6758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40417556"/>
              </p:ext>
            </p:extLst>
          </p:nvPr>
        </p:nvGraphicFramePr>
        <p:xfrm>
          <a:off x="120654" y="1295400"/>
          <a:ext cx="5365746" cy="4389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Visio" r:id="rId9" imgW="2120798" imgH="1734922" progId="Visio.Drawing.11">
                  <p:embed/>
                </p:oleObj>
              </mc:Choice>
              <mc:Fallback>
                <p:oleObj name="Visio" r:id="rId9" imgW="2120798" imgH="1734922" progId="Visio.Drawing.11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4" y="1295400"/>
                        <a:ext cx="5365746" cy="4389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custDataLst>
              <p:tags r:id="rId6"/>
            </p:custDataLst>
          </p:nvPr>
        </p:nvGraphicFramePr>
        <p:xfrm>
          <a:off x="5789613" y="2014542"/>
          <a:ext cx="3433762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VISIO" r:id="rId11" imgW="1199864" imgH="1096059" progId="Visio.Drawing.6">
                  <p:embed/>
                </p:oleObj>
              </mc:Choice>
              <mc:Fallback>
                <p:oleObj name="VISIO" r:id="rId11" imgW="1199864" imgH="1096059" progId="Visio.Drawing.6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2014542"/>
                        <a:ext cx="3433762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ROM Logic</a:t>
            </a:r>
          </a:p>
        </p:txBody>
      </p:sp>
      <p:sp>
        <p:nvSpPr>
          <p:cNvPr id="1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95950" y="2541588"/>
            <a:ext cx="3302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latin typeface="Arial" pitchFamily="34" charset="0"/>
              </a:rPr>
              <a:t>Data</a:t>
            </a:r>
            <a:r>
              <a:rPr lang="en-US" sz="2800" baseline="-25000">
                <a:latin typeface="Arial" pitchFamily="34" charset="0"/>
              </a:rPr>
              <a:t>2</a:t>
            </a:r>
            <a:r>
              <a:rPr lang="en-US" sz="2800">
                <a:latin typeface="Arial" pitchFamily="34" charset="0"/>
              </a:rPr>
              <a:t> = </a:t>
            </a:r>
            <a:r>
              <a:rPr lang="en-US" sz="2800" i="1">
                <a:latin typeface="Arial" pitchFamily="34" charset="0"/>
              </a:rPr>
              <a:t>A</a:t>
            </a:r>
            <a:r>
              <a:rPr lang="en-US" sz="2800" baseline="-25000">
                <a:latin typeface="Arial" pitchFamily="34" charset="0"/>
              </a:rPr>
              <a:t>1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>
                <a:latin typeface="Symbol" pitchFamily="18" charset="2"/>
              </a:rPr>
              <a:t>Å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i="1">
                <a:latin typeface="Arial" pitchFamily="34" charset="0"/>
              </a:rPr>
              <a:t>A</a:t>
            </a:r>
            <a:r>
              <a:rPr lang="en-US" sz="2800" baseline="-25000">
                <a:latin typeface="Arial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i="1">
                <a:latin typeface="Arial" pitchFamily="34" charset="0"/>
              </a:rPr>
              <a:t>Data</a:t>
            </a:r>
            <a:r>
              <a:rPr lang="en-US" sz="2800" baseline="-25000">
                <a:latin typeface="Arial" pitchFamily="34" charset="0"/>
              </a:rPr>
              <a:t>1</a:t>
            </a:r>
            <a:r>
              <a:rPr lang="en-US" sz="2800">
                <a:latin typeface="Arial" pitchFamily="34" charset="0"/>
              </a:rPr>
              <a:t> = </a:t>
            </a:r>
            <a:r>
              <a:rPr lang="en-US" sz="2800" i="1">
                <a:latin typeface="Arial" pitchFamily="34" charset="0"/>
              </a:rPr>
              <a:t>A</a:t>
            </a:r>
            <a:r>
              <a:rPr lang="en-US" sz="2800" baseline="-25000">
                <a:latin typeface="Arial" pitchFamily="34" charset="0"/>
              </a:rPr>
              <a:t>1</a:t>
            </a:r>
            <a:r>
              <a:rPr lang="en-US" sz="2800">
                <a:latin typeface="Arial" pitchFamily="34" charset="0"/>
              </a:rPr>
              <a:t> + </a:t>
            </a:r>
            <a:r>
              <a:rPr lang="en-US" sz="2800" i="1">
                <a:latin typeface="Arial" pitchFamily="34" charset="0"/>
              </a:rPr>
              <a:t>A</a:t>
            </a:r>
            <a:r>
              <a:rPr lang="en-US" sz="2800" baseline="-25000">
                <a:latin typeface="Arial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i="1">
                <a:latin typeface="Arial" pitchFamily="34" charset="0"/>
              </a:rPr>
              <a:t>Data</a:t>
            </a:r>
            <a:r>
              <a:rPr lang="en-US" sz="2800" baseline="-25000">
                <a:latin typeface="Arial" pitchFamily="34" charset="0"/>
              </a:rPr>
              <a:t>0</a:t>
            </a:r>
            <a:r>
              <a:rPr lang="en-US" sz="2800">
                <a:latin typeface="Arial" pitchFamily="34" charset="0"/>
              </a:rPr>
              <a:t> = </a:t>
            </a:r>
            <a:r>
              <a:rPr lang="en-US" sz="2800" i="1">
                <a:latin typeface="Arial" pitchFamily="34" charset="0"/>
              </a:rPr>
              <a:t>A</a:t>
            </a:r>
            <a:r>
              <a:rPr lang="en-US" sz="2800" baseline="-25000">
                <a:latin typeface="Arial" pitchFamily="34" charset="0"/>
              </a:rPr>
              <a:t>1</a:t>
            </a:r>
            <a:r>
              <a:rPr lang="en-US" sz="2800" i="1">
                <a:latin typeface="Arial" pitchFamily="34" charset="0"/>
              </a:rPr>
              <a:t>A</a:t>
            </a:r>
            <a:r>
              <a:rPr lang="en-US" sz="2800" baseline="-25000">
                <a:latin typeface="Arial" pitchFamily="34" charset="0"/>
              </a:rPr>
              <a:t>0</a:t>
            </a: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181850" y="3227392"/>
            <a:ext cx="412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99300" y="3884617"/>
            <a:ext cx="412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7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677150" y="3884617"/>
            <a:ext cx="4127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360635442"/>
              </p:ext>
            </p:extLst>
          </p:nvPr>
        </p:nvGraphicFramePr>
        <p:xfrm>
          <a:off x="120654" y="1295400"/>
          <a:ext cx="5365746" cy="4389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Visio" r:id="rId11" imgW="2120798" imgH="1734922" progId="Visio.Drawing.11">
                  <p:embed/>
                </p:oleObj>
              </mc:Choice>
              <mc:Fallback>
                <p:oleObj name="Visio" r:id="rId11" imgW="2120798" imgH="1734922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4" y="1295400"/>
                        <a:ext cx="5365746" cy="4389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Logic with Memory Arrays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following logic functions using a 22 × 3-bit memory array:</a:t>
            </a:r>
          </a:p>
          <a:p>
            <a:pPr lvl="1"/>
            <a:r>
              <a:rPr lang="en-US" dirty="0"/>
              <a:t>X = AB</a:t>
            </a:r>
          </a:p>
          <a:p>
            <a:pPr lvl="1"/>
            <a:r>
              <a:rPr lang="en-US" dirty="0"/>
              <a:t>Y = A + B</a:t>
            </a:r>
          </a:p>
          <a:p>
            <a:pPr lvl="1"/>
            <a:r>
              <a:rPr lang="en-US" dirty="0"/>
              <a:t>Z = A B</a:t>
            </a:r>
          </a:p>
          <a:p>
            <a:endParaRPr lang="de-CH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65208037"/>
              </p:ext>
            </p:extLst>
          </p:nvPr>
        </p:nvGraphicFramePr>
        <p:xfrm>
          <a:off x="1676400" y="3336925"/>
          <a:ext cx="6019800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7" name="VISIO" r:id="rId8" imgW="3993440" imgH="2234861" progId="Visio.Drawing.6">
                  <p:embed/>
                </p:oleObj>
              </mc:Choice>
              <mc:Fallback>
                <p:oleObj name="VISIO" r:id="rId8" imgW="3993440" imgH="2234861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36925"/>
                        <a:ext cx="6019800" cy="336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2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sp>
        <p:nvSpPr>
          <p:cNvPr id="71684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8801" y="2971800"/>
            <a:ext cx="1714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Logic with Memory Arrays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Called lookup tables (LUTs): look up output at each input combination (address)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8142385"/>
              </p:ext>
            </p:extLst>
          </p:nvPr>
        </p:nvGraphicFramePr>
        <p:xfrm>
          <a:off x="1636713" y="1858963"/>
          <a:ext cx="6288087" cy="527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4" name="VISIO" r:id="rId7" imgW="2898908" imgH="2431785" progId="Visio.Drawing.6">
                  <p:embed/>
                </p:oleObj>
              </mc:Choice>
              <mc:Fallback>
                <p:oleObj name="VISIO" r:id="rId7" imgW="2898908" imgH="2431785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1858963"/>
                        <a:ext cx="6288087" cy="527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0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Common Sequential Building Blocks</a:t>
            </a:r>
            <a:endParaRPr lang="en-GB"/>
          </a:p>
        </p:txBody>
      </p:sp>
      <p:sp>
        <p:nvSpPr>
          <p:cNvPr id="2048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Counters</a:t>
            </a:r>
          </a:p>
          <a:p>
            <a:pPr lvl="1"/>
            <a:r>
              <a:rPr lang="en-US" dirty="0"/>
              <a:t>Up / down, program counters</a:t>
            </a:r>
          </a:p>
          <a:p>
            <a:r>
              <a:rPr lang="en-US" dirty="0"/>
              <a:t>Serial / Parallel Converters</a:t>
            </a:r>
          </a:p>
          <a:p>
            <a:pPr lvl="1"/>
            <a:r>
              <a:rPr lang="en-US" dirty="0"/>
              <a:t>Serial In - Serial Out : Shift Register</a:t>
            </a:r>
          </a:p>
          <a:p>
            <a:pPr lvl="1"/>
            <a:r>
              <a:rPr lang="en-US" dirty="0"/>
              <a:t>Serial In - Parallel Out</a:t>
            </a:r>
          </a:p>
          <a:p>
            <a:pPr lvl="1"/>
            <a:r>
              <a:rPr lang="en-US" dirty="0"/>
              <a:t>Parallel In - Serial Out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Parallel In - Parallel Out : Normal Register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Multi-ported Memories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Port: address/data pair</a:t>
            </a:r>
          </a:p>
          <a:p>
            <a:r>
              <a:rPr lang="en-US" dirty="0"/>
              <a:t>3-ported memory:</a:t>
            </a:r>
          </a:p>
          <a:p>
            <a:pPr lvl="1"/>
            <a:r>
              <a:rPr lang="en-US" dirty="0"/>
              <a:t>2 read ports (A</a:t>
            </a:r>
            <a:r>
              <a:rPr lang="en-US" baseline="-25000" dirty="0"/>
              <a:t>1</a:t>
            </a:r>
            <a:r>
              <a:rPr lang="en-US" dirty="0"/>
              <a:t>/RD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/RD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1 write port (A</a:t>
            </a:r>
            <a:r>
              <a:rPr lang="en-US" baseline="-25000" dirty="0"/>
              <a:t>3</a:t>
            </a:r>
            <a:r>
              <a:rPr lang="en-US" dirty="0"/>
              <a:t>/WD</a:t>
            </a:r>
            <a:r>
              <a:rPr lang="en-US" baseline="-25000" dirty="0"/>
              <a:t>3</a:t>
            </a:r>
            <a:r>
              <a:rPr lang="en-US" dirty="0"/>
              <a:t>, WE</a:t>
            </a:r>
            <a:r>
              <a:rPr lang="en-US" baseline="-25000" dirty="0"/>
              <a:t>3</a:t>
            </a:r>
            <a:r>
              <a:rPr lang="en-US" dirty="0"/>
              <a:t> enables writing)</a:t>
            </a:r>
          </a:p>
          <a:p>
            <a:r>
              <a:rPr lang="en-US" dirty="0"/>
              <a:t>Small multi-ported memories are called register files</a:t>
            </a:r>
          </a:p>
          <a:p>
            <a:endParaRPr lang="de-CH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5600340"/>
              </p:ext>
            </p:extLst>
          </p:nvPr>
        </p:nvGraphicFramePr>
        <p:xfrm>
          <a:off x="2954338" y="3643555"/>
          <a:ext cx="3522662" cy="293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3" name="VISIO" r:id="rId8" imgW="1115568" imgH="929640" progId="Visio.Drawing.6">
                  <p:embed/>
                </p:oleObj>
              </mc:Choice>
              <mc:Fallback>
                <p:oleObj name="VISIO" r:id="rId8" imgW="1115568" imgH="929640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3643555"/>
                        <a:ext cx="3522662" cy="2936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9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sp>
        <p:nvSpPr>
          <p:cNvPr id="77827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/>
              <a:t>Memory Arrays in Verilog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// 256 x 3 memory module with one read/write port</a:t>
            </a:r>
          </a:p>
          <a:p>
            <a:r>
              <a:rPr lang="en-US" b="1" dirty="0"/>
              <a:t>module</a:t>
            </a:r>
            <a:r>
              <a:rPr lang="en-US" dirty="0"/>
              <a:t> </a:t>
            </a:r>
            <a:r>
              <a:rPr lang="en-US" dirty="0" err="1"/>
              <a:t>dmem</a:t>
            </a:r>
            <a:r>
              <a:rPr lang="en-US" dirty="0"/>
              <a:t>( </a:t>
            </a:r>
            <a:r>
              <a:rPr lang="en-US" b="1" dirty="0"/>
              <a:t>input</a:t>
            </a:r>
            <a:r>
              <a:rPr lang="en-US" dirty="0"/>
              <a:t>           </a:t>
            </a:r>
            <a:r>
              <a:rPr lang="en-US" dirty="0" err="1"/>
              <a:t>clk</a:t>
            </a:r>
            <a:r>
              <a:rPr lang="en-US" dirty="0"/>
              <a:t>, </a:t>
            </a:r>
            <a:r>
              <a:rPr lang="en-US" dirty="0">
                <a:solidFill>
                  <a:schemeClr val="accent3"/>
                </a:solidFill>
              </a:rPr>
              <a:t>// clock</a:t>
            </a:r>
          </a:p>
          <a:p>
            <a:r>
              <a:rPr lang="en-US" dirty="0"/>
              <a:t>             </a:t>
            </a:r>
            <a:r>
              <a:rPr lang="en-US" b="1" dirty="0"/>
              <a:t>input</a:t>
            </a:r>
            <a:r>
              <a:rPr lang="en-US" dirty="0"/>
              <a:t>           we,  </a:t>
            </a:r>
            <a:r>
              <a:rPr lang="en-US" dirty="0">
                <a:solidFill>
                  <a:schemeClr val="accent3"/>
                </a:solidFill>
              </a:rPr>
              <a:t>// write enable </a:t>
            </a:r>
          </a:p>
          <a:p>
            <a:r>
              <a:rPr lang="en-US" dirty="0"/>
              <a:t>             </a:t>
            </a:r>
            <a:r>
              <a:rPr lang="en-US" b="1" dirty="0"/>
              <a:t>input</a:t>
            </a:r>
            <a:r>
              <a:rPr lang="en-US" dirty="0"/>
              <a:t>  [7:0]    a    </a:t>
            </a:r>
            <a:r>
              <a:rPr lang="en-US" dirty="0">
                <a:solidFill>
                  <a:schemeClr val="accent3"/>
                </a:solidFill>
              </a:rPr>
              <a:t>// 8-bit address</a:t>
            </a:r>
          </a:p>
          <a:p>
            <a:r>
              <a:rPr lang="en-US" dirty="0"/>
              <a:t>             </a:t>
            </a:r>
            <a:r>
              <a:rPr lang="en-US" b="1" dirty="0"/>
              <a:t>input</a:t>
            </a:r>
            <a:r>
              <a:rPr lang="en-US" dirty="0"/>
              <a:t>  [2:0]    </a:t>
            </a:r>
            <a:r>
              <a:rPr lang="en-US" dirty="0" err="1"/>
              <a:t>wd</a:t>
            </a:r>
            <a:r>
              <a:rPr lang="en-US" dirty="0"/>
              <a:t>,  </a:t>
            </a:r>
            <a:r>
              <a:rPr lang="en-US" dirty="0">
                <a:solidFill>
                  <a:schemeClr val="accent3"/>
                </a:solidFill>
              </a:rPr>
              <a:t>// 3-bit write data</a:t>
            </a:r>
          </a:p>
          <a:p>
            <a:r>
              <a:rPr lang="en-US" dirty="0"/>
              <a:t>             </a:t>
            </a:r>
            <a:r>
              <a:rPr lang="en-US" b="1" dirty="0"/>
              <a:t>output</a:t>
            </a:r>
            <a:r>
              <a:rPr lang="en-US" dirty="0"/>
              <a:t> [2:0]    </a:t>
            </a:r>
            <a:r>
              <a:rPr lang="en-US" dirty="0" err="1"/>
              <a:t>rd</a:t>
            </a:r>
            <a:r>
              <a:rPr lang="en-US" dirty="0"/>
              <a:t>); </a:t>
            </a:r>
            <a:r>
              <a:rPr lang="en-US" dirty="0">
                <a:solidFill>
                  <a:schemeClr val="accent3"/>
                </a:solidFill>
              </a:rPr>
              <a:t>// 3-bit read data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b="1" dirty="0" err="1"/>
              <a:t>reg</a:t>
            </a:r>
            <a:r>
              <a:rPr lang="en-US" dirty="0"/>
              <a:t>  [2:0]    RAM[255:0];       </a:t>
            </a:r>
            <a:r>
              <a:rPr lang="en-US" dirty="0">
                <a:solidFill>
                  <a:schemeClr val="accent3"/>
                </a:solidFill>
              </a:rPr>
              <a:t>// Memory array, holds</a:t>
            </a:r>
          </a:p>
          <a:p>
            <a:r>
              <a:rPr lang="en-US" dirty="0"/>
              <a:t>                                  </a:t>
            </a:r>
            <a:r>
              <a:rPr lang="en-US" dirty="0">
                <a:solidFill>
                  <a:schemeClr val="accent3"/>
                </a:solidFill>
              </a:rPr>
              <a:t>// 256 entries each 3 bits wide</a:t>
            </a:r>
          </a:p>
          <a:p>
            <a:r>
              <a:rPr lang="en-US" dirty="0"/>
              <a:t>  </a:t>
            </a:r>
            <a:r>
              <a:rPr lang="en-US" b="1" dirty="0"/>
              <a:t>assign</a:t>
            </a:r>
            <a:r>
              <a:rPr lang="en-US" dirty="0"/>
              <a:t> </a:t>
            </a:r>
            <a:r>
              <a:rPr lang="en-US" dirty="0" err="1"/>
              <a:t>rd</a:t>
            </a:r>
            <a:r>
              <a:rPr lang="en-US" dirty="0"/>
              <a:t> = RAM[a];             </a:t>
            </a:r>
            <a:r>
              <a:rPr lang="en-US" dirty="0">
                <a:solidFill>
                  <a:schemeClr val="accent3"/>
                </a:solidFill>
              </a:rPr>
              <a:t>// Read access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b="1" dirty="0"/>
              <a:t>always</a:t>
            </a:r>
            <a:r>
              <a:rPr lang="en-US" dirty="0"/>
              <a:t> @(</a:t>
            </a:r>
            <a:r>
              <a:rPr lang="en-US" b="1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/>
              <a:t>)           </a:t>
            </a:r>
            <a:r>
              <a:rPr lang="en-US" dirty="0">
                <a:solidFill>
                  <a:schemeClr val="accent3"/>
                </a:solidFill>
              </a:rPr>
              <a:t>// with rising clock</a:t>
            </a:r>
          </a:p>
          <a:p>
            <a:r>
              <a:rPr lang="en-US" dirty="0"/>
              <a:t>      </a:t>
            </a:r>
            <a:r>
              <a:rPr lang="en-US" b="1" dirty="0"/>
              <a:t>if</a:t>
            </a:r>
            <a:r>
              <a:rPr lang="en-US" dirty="0"/>
              <a:t> (we)                     </a:t>
            </a:r>
            <a:r>
              <a:rPr lang="en-US" dirty="0">
                <a:solidFill>
                  <a:schemeClr val="accent3"/>
                </a:solidFill>
              </a:rPr>
              <a:t>// if write enable</a:t>
            </a:r>
          </a:p>
          <a:p>
            <a:r>
              <a:rPr lang="en-US" dirty="0"/>
              <a:t>          RAM[a] &lt;= </a:t>
            </a:r>
            <a:r>
              <a:rPr lang="en-US" dirty="0" err="1"/>
              <a:t>wd</a:t>
            </a:r>
            <a:r>
              <a:rPr lang="en-US" dirty="0"/>
              <a:t>;           </a:t>
            </a:r>
            <a:r>
              <a:rPr lang="en-US" dirty="0">
                <a:solidFill>
                  <a:schemeClr val="accent3"/>
                </a:solidFill>
              </a:rPr>
              <a:t>// write data is stored in array</a:t>
            </a:r>
          </a:p>
          <a:p>
            <a:r>
              <a:rPr lang="en-US" b="1" dirty="0" err="1"/>
              <a:t>endmodule</a:t>
            </a:r>
            <a:endParaRPr lang="en-US" b="1" dirty="0"/>
          </a:p>
          <a:p>
            <a:endParaRPr lang="de-CH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</a:t>
            </a:r>
            <a:r>
              <a:rPr lang="en-US"/>
              <a:t>we learned?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ways of storing data</a:t>
            </a:r>
          </a:p>
          <a:p>
            <a:pPr lvl="1"/>
            <a:r>
              <a:rPr lang="en-US" dirty="0"/>
              <a:t>Registers</a:t>
            </a:r>
          </a:p>
          <a:p>
            <a:pPr lvl="1"/>
            <a:r>
              <a:rPr lang="en-US" dirty="0"/>
              <a:t>Static Memory</a:t>
            </a:r>
          </a:p>
          <a:p>
            <a:pPr lvl="1"/>
            <a:r>
              <a:rPr lang="en-US" dirty="0"/>
              <a:t>Dynamic Memory</a:t>
            </a:r>
          </a:p>
          <a:p>
            <a:r>
              <a:rPr lang="en-US" dirty="0"/>
              <a:t>Array organization</a:t>
            </a:r>
          </a:p>
          <a:p>
            <a:pPr lvl="1"/>
            <a:r>
              <a:rPr lang="en-US" dirty="0"/>
              <a:t>Compact form</a:t>
            </a:r>
          </a:p>
          <a:p>
            <a:pPr lvl="1"/>
            <a:r>
              <a:rPr lang="en-US" dirty="0"/>
              <a:t>One row active at a time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4248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Counters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948" y="1362076"/>
            <a:ext cx="8554244" cy="2752724"/>
          </a:xfrm>
        </p:spPr>
        <p:txBody>
          <a:bodyPr/>
          <a:lstStyle/>
          <a:p>
            <a:r>
              <a:rPr lang="en-US" dirty="0"/>
              <a:t>Increments on each clock edge.</a:t>
            </a:r>
          </a:p>
          <a:p>
            <a:pPr lvl="1"/>
            <a:r>
              <a:rPr lang="en-US" dirty="0"/>
              <a:t>Used to cycle through numbers. For example, 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000, 001, 010, 011, 100, 101, 110, 111, 000, 001…</a:t>
            </a:r>
          </a:p>
          <a:p>
            <a:r>
              <a:rPr lang="en-US" dirty="0"/>
              <a:t>Example uses:</a:t>
            </a:r>
          </a:p>
          <a:p>
            <a:pPr lvl="1"/>
            <a:r>
              <a:rPr lang="en-US" dirty="0"/>
              <a:t>Digital clock displays</a:t>
            </a:r>
          </a:p>
          <a:p>
            <a:pPr lvl="1"/>
            <a:r>
              <a:rPr lang="en-US" dirty="0"/>
              <a:t>Program counter: keeps track of current instruction executing</a:t>
            </a:r>
          </a:p>
          <a:p>
            <a:endParaRPr lang="de-CH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14547279"/>
              </p:ext>
            </p:extLst>
          </p:nvPr>
        </p:nvGraphicFramePr>
        <p:xfrm>
          <a:off x="2268538" y="3681923"/>
          <a:ext cx="4894262" cy="2859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VISIO" r:id="rId8" imgW="2080680" imgH="1216656" progId="Visio.Drawing.6">
                  <p:embed/>
                </p:oleObj>
              </mc:Choice>
              <mc:Fallback>
                <p:oleObj name="VISIO" r:id="rId8" imgW="2080680" imgH="1216656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681923"/>
                        <a:ext cx="4894262" cy="2859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Shift Register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a new value in on each clock edge</a:t>
            </a:r>
          </a:p>
          <a:p>
            <a:r>
              <a:rPr lang="en-US" dirty="0"/>
              <a:t>Shift a value out on each clock edge</a:t>
            </a:r>
          </a:p>
          <a:p>
            <a:r>
              <a:rPr lang="en-US" dirty="0"/>
              <a:t>Serial-to-parallel converter: converts serial input (S</a:t>
            </a:r>
            <a:r>
              <a:rPr lang="en-US" baseline="-25000" dirty="0"/>
              <a:t>in</a:t>
            </a:r>
            <a:r>
              <a:rPr lang="en-US" dirty="0"/>
              <a:t>) to parallel output (Q</a:t>
            </a:r>
            <a:r>
              <a:rPr lang="en-US" baseline="-25000" dirty="0"/>
              <a:t>0:N-1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      Symbol				Implementation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2458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70888651"/>
              </p:ext>
            </p:extLst>
          </p:nvPr>
        </p:nvGraphicFramePr>
        <p:xfrm>
          <a:off x="839788" y="4298950"/>
          <a:ext cx="1222375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VISIO" r:id="rId9" imgW="612648" imgH="719328" progId="Visio.Drawing.6">
                  <p:embed/>
                </p:oleObj>
              </mc:Choice>
              <mc:Fallback>
                <p:oleObj name="VISIO" r:id="rId9" imgW="612648" imgH="719328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4298950"/>
                        <a:ext cx="1222375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169472840"/>
              </p:ext>
            </p:extLst>
          </p:nvPr>
        </p:nvGraphicFramePr>
        <p:xfrm>
          <a:off x="3965575" y="4044950"/>
          <a:ext cx="5027614" cy="194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VISIO" r:id="rId11" imgW="1915668" imgH="742188" progId="Visio.Drawing.6">
                  <p:embed/>
                </p:oleObj>
              </mc:Choice>
              <mc:Fallback>
                <p:oleObj name="VISIO" r:id="rId11" imgW="1915668" imgH="742188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044950"/>
                        <a:ext cx="5027614" cy="194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7850" y="10668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Shift Register with Parallel Load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Load = 1, acts as a normal N-bit register</a:t>
            </a:r>
          </a:p>
          <a:p>
            <a:r>
              <a:rPr lang="en-US" dirty="0"/>
              <a:t>When Load = 0, acts as a shift register</a:t>
            </a:r>
          </a:p>
          <a:p>
            <a:r>
              <a:rPr lang="en-US" dirty="0"/>
              <a:t>Now can act as a serial-to-parallel converter (S</a:t>
            </a:r>
            <a:r>
              <a:rPr lang="en-US" baseline="-25000" dirty="0"/>
              <a:t>in</a:t>
            </a:r>
            <a:r>
              <a:rPr lang="en-US" dirty="0"/>
              <a:t> to Q</a:t>
            </a:r>
            <a:r>
              <a:rPr lang="en-US" baseline="-25000" dirty="0"/>
              <a:t>0:N-1</a:t>
            </a:r>
            <a:r>
              <a:rPr lang="en-US" dirty="0"/>
              <a:t>) or a parallel-to-serial converter (D</a:t>
            </a:r>
            <a:r>
              <a:rPr lang="en-US" baseline="-25000" dirty="0"/>
              <a:t>0:N-1</a:t>
            </a:r>
            <a:r>
              <a:rPr lang="en-US" dirty="0"/>
              <a:t> to </a:t>
            </a:r>
            <a:r>
              <a:rPr lang="en-US" dirty="0" err="1"/>
              <a:t>S</a:t>
            </a:r>
            <a:r>
              <a:rPr lang="en-US" baseline="-25000" dirty="0" err="1"/>
              <a:t>out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de-CH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06437978"/>
              </p:ext>
            </p:extLst>
          </p:nvPr>
        </p:nvGraphicFramePr>
        <p:xfrm>
          <a:off x="508076" y="3824288"/>
          <a:ext cx="8413600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VISIO" r:id="rId8" imgW="3261360" imgH="998220" progId="Visio.Drawing.6">
                  <p:embed/>
                </p:oleObj>
              </mc:Choice>
              <mc:Fallback>
                <p:oleObj name="VISIO" r:id="rId8" imgW="3261360" imgH="998220" progId="Visio.Drawing.6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76" y="3824288"/>
                        <a:ext cx="8413600" cy="257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2950" y="1219200"/>
            <a:ext cx="87503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lang="de-DE" sz="320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Motivation: Memory Elements</a:t>
            </a:r>
            <a:endParaRPr lang="en-GB"/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Memories are large blocks</a:t>
            </a:r>
          </a:p>
          <a:p>
            <a:pPr lvl="1"/>
            <a:r>
              <a:rPr lang="en-US" dirty="0"/>
              <a:t>A significant portion of a modern circuit is memory.</a:t>
            </a:r>
          </a:p>
          <a:p>
            <a:r>
              <a:rPr lang="en-US" dirty="0"/>
              <a:t>Memories are practical tools for system design</a:t>
            </a:r>
          </a:p>
          <a:p>
            <a:pPr lvl="1"/>
            <a:r>
              <a:rPr lang="en-US" dirty="0"/>
              <a:t>Programmability, </a:t>
            </a:r>
            <a:r>
              <a:rPr lang="en-US" dirty="0" err="1"/>
              <a:t>reconfigurability</a:t>
            </a:r>
            <a:r>
              <a:rPr lang="en-US" dirty="0"/>
              <a:t> all require memory</a:t>
            </a:r>
          </a:p>
          <a:p>
            <a:r>
              <a:rPr lang="en-US" dirty="0"/>
              <a:t>Allows you to store data and work on stored data</a:t>
            </a:r>
          </a:p>
          <a:p>
            <a:pPr lvl="1"/>
            <a:r>
              <a:rPr lang="en-US" dirty="0"/>
              <a:t>Not all algorithms are designed to process data as it comes, some require data to be stored.</a:t>
            </a:r>
          </a:p>
          <a:p>
            <a:pPr lvl="1"/>
            <a:r>
              <a:rPr lang="en-US" dirty="0"/>
              <a:t>Data type determines required storage</a:t>
            </a:r>
          </a:p>
          <a:p>
            <a:pPr lvl="2"/>
            <a:r>
              <a:rPr lang="en-US" dirty="0"/>
              <a:t>SMS: 160 bytes</a:t>
            </a:r>
          </a:p>
          <a:p>
            <a:pPr lvl="2"/>
            <a:r>
              <a:rPr lang="en-US" dirty="0"/>
              <a:t>1 second normal audio: 64 </a:t>
            </a:r>
            <a:r>
              <a:rPr lang="en-US" dirty="0" err="1"/>
              <a:t>kbytes</a:t>
            </a:r>
            <a:endParaRPr lang="en-US" dirty="0"/>
          </a:p>
          <a:p>
            <a:pPr lvl="2"/>
            <a:r>
              <a:rPr lang="en-US" dirty="0"/>
              <a:t>1 HD picture: 7.32 Mbytes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7576" y="445070"/>
            <a:ext cx="8985024" cy="762000"/>
          </a:xfrm>
        </p:spPr>
        <p:txBody>
          <a:bodyPr/>
          <a:lstStyle/>
          <a:p>
            <a:r>
              <a:rPr lang="en-US" dirty="0"/>
              <a:t>Die photograph of an Intel processor in 45nm</a:t>
            </a:r>
            <a:endParaRPr lang="en-GB" dirty="0"/>
          </a:p>
        </p:txBody>
      </p:sp>
      <p:pic>
        <p:nvPicPr>
          <p:cNvPr id="32773" name="Content Placeholder 7" descr="45nm_die_dualcore.jpg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38" r="-13438"/>
          <a:stretch>
            <a:fillRect/>
          </a:stretch>
        </p:blipFill>
        <p:spPr>
          <a:xfrm>
            <a:off x="0" y="1219200"/>
            <a:ext cx="9493250" cy="5181600"/>
          </a:xfrm>
        </p:spPr>
      </p:pic>
    </p:spTree>
    <p:extLst>
      <p:ext uri="{BB962C8B-B14F-4D97-AF65-F5344CB8AC3E}">
        <p14:creationId xmlns:p14="http://schemas.microsoft.com/office/powerpoint/2010/main" val="189579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Larger Memory Blocks</a:t>
            </a:r>
            <a:endParaRPr lang="en-GB" dirty="0"/>
          </a:p>
        </p:txBody>
      </p:sp>
      <p:pic>
        <p:nvPicPr>
          <p:cNvPr id="32773" name="Content Placeholder 7" descr="45nm_die_dualcore.jpg"/>
          <p:cNvPicPr>
            <a:picLocks noGrp="1" noChangeAspect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38" r="-13438"/>
          <a:stretch>
            <a:fillRect/>
          </a:stretch>
        </p:blipFill>
        <p:spPr>
          <a:xfrm>
            <a:off x="0" y="1219200"/>
            <a:ext cx="9493250" cy="5181600"/>
          </a:xfrm>
        </p:spPr>
      </p:pic>
      <p:grpSp>
        <p:nvGrpSpPr>
          <p:cNvPr id="32774" name="Group 17"/>
          <p:cNvGrpSpPr>
            <a:grpSpLocks/>
          </p:cNvGrpSpPr>
          <p:nvPr/>
        </p:nvGrpSpPr>
        <p:grpSpPr bwMode="auto">
          <a:xfrm>
            <a:off x="1143002" y="1600200"/>
            <a:ext cx="7264399" cy="4419600"/>
            <a:chOff x="1219200" y="1600200"/>
            <a:chExt cx="6705600" cy="4419600"/>
          </a:xfrm>
        </p:grpSpPr>
        <p:sp>
          <p:nvSpPr>
            <p:cNvPr id="32775" name="Rectangle 6"/>
            <p:cNvSpPr>
              <a:spLocks noChangeArrowheads="1"/>
            </p:cNvSpPr>
            <p:nvPr/>
          </p:nvSpPr>
          <p:spPr bwMode="auto">
            <a:xfrm>
              <a:off x="4572000" y="1752600"/>
              <a:ext cx="3352800" cy="41910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438400" y="3200400"/>
              <a:ext cx="1066800" cy="4572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2391508" y="3962400"/>
              <a:ext cx="1066800" cy="4572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617785" y="2895600"/>
              <a:ext cx="762000" cy="18288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3587262" y="1676400"/>
              <a:ext cx="685800" cy="7620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3587262" y="5105400"/>
              <a:ext cx="685800" cy="7620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3124200" y="1600200"/>
              <a:ext cx="457200" cy="4572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1219200" y="2057400"/>
              <a:ext cx="609600" cy="3810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3124200" y="5562600"/>
              <a:ext cx="457200" cy="4572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1219200" y="5105400"/>
              <a:ext cx="609600" cy="381000"/>
            </a:xfrm>
            <a:prstGeom prst="rect">
              <a:avLst/>
            </a:prstGeom>
            <a:solidFill>
              <a:schemeClr val="accent2">
                <a:alpha val="47058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61602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emplate_new">
  <a:themeElements>
    <a:clrScheme name="ETH">
      <a:dk1>
        <a:srgbClr val="000000"/>
      </a:dk1>
      <a:lt1>
        <a:srgbClr val="FFFFFF"/>
      </a:lt1>
      <a:dk2>
        <a:srgbClr val="002B5F"/>
      </a:dk2>
      <a:lt2>
        <a:srgbClr val="808080"/>
      </a:lt2>
      <a:accent1>
        <a:srgbClr val="4F0E2B"/>
      </a:accent1>
      <a:accent2>
        <a:srgbClr val="8B3735"/>
      </a:accent2>
      <a:accent3>
        <a:srgbClr val="A03232"/>
      </a:accent3>
      <a:accent4>
        <a:srgbClr val="F7F0BC"/>
      </a:accent4>
      <a:accent5>
        <a:srgbClr val="C8DEC8"/>
      </a:accent5>
      <a:accent6>
        <a:srgbClr val="DEE9F6"/>
      </a:accent6>
      <a:hlink>
        <a:srgbClr val="A71D5B"/>
      </a:hlink>
      <a:folHlink>
        <a:srgbClr val="A71D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digital-style</Template>
  <TotalTime>3</TotalTime>
  <Words>1387</Words>
  <Application>Microsoft Office PowerPoint</Application>
  <PresentationFormat>A4 Paper (210x297 mm)</PresentationFormat>
  <Paragraphs>243</Paragraphs>
  <Slides>32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MS PGothic</vt:lpstr>
      <vt:lpstr>MS PGothic</vt:lpstr>
      <vt:lpstr>Arial</vt:lpstr>
      <vt:lpstr>Arial Narrow</vt:lpstr>
      <vt:lpstr>Calibri</vt:lpstr>
      <vt:lpstr>Consolas</vt:lpstr>
      <vt:lpstr>Symbol</vt:lpstr>
      <vt:lpstr>Times New Roman</vt:lpstr>
      <vt:lpstr>Verdana</vt:lpstr>
      <vt:lpstr>Wingdings</vt:lpstr>
      <vt:lpstr>Wingdings 2</vt:lpstr>
      <vt:lpstr>template_new</vt:lpstr>
      <vt:lpstr>VISIO</vt:lpstr>
      <vt:lpstr>Visio</vt:lpstr>
      <vt:lpstr>Memories</vt:lpstr>
      <vt:lpstr>What will we learn today?</vt:lpstr>
      <vt:lpstr>Common Sequential Building Blocks</vt:lpstr>
      <vt:lpstr>Counters</vt:lpstr>
      <vt:lpstr>Shift Register</vt:lpstr>
      <vt:lpstr>Shift Register with Parallel Load</vt:lpstr>
      <vt:lpstr>Motivation: Memory Elements</vt:lpstr>
      <vt:lpstr>Die photograph of an Intel processor in 45nm</vt:lpstr>
      <vt:lpstr>Larger Memory Blocks</vt:lpstr>
      <vt:lpstr>How can we store data</vt:lpstr>
      <vt:lpstr>How can we store data</vt:lpstr>
      <vt:lpstr>How can we store data</vt:lpstr>
      <vt:lpstr>How can we store data</vt:lpstr>
      <vt:lpstr>Array Organization of Memories</vt:lpstr>
      <vt:lpstr>Memory Arrays</vt:lpstr>
      <vt:lpstr>Memory Array: Example</vt:lpstr>
      <vt:lpstr>Memory Arrays</vt:lpstr>
      <vt:lpstr>Types of Memories</vt:lpstr>
      <vt:lpstr>Static Random Access Memory</vt:lpstr>
      <vt:lpstr>Dynamic Random Access Memory</vt:lpstr>
      <vt:lpstr>Memory Array Organization</vt:lpstr>
      <vt:lpstr>Memory Array Organization</vt:lpstr>
      <vt:lpstr>How is Access Controlled ?</vt:lpstr>
      <vt:lpstr>Read Only Memories</vt:lpstr>
      <vt:lpstr>ROMs: Dot Notation</vt:lpstr>
      <vt:lpstr>ROM Storage</vt:lpstr>
      <vt:lpstr>ROM Logic</vt:lpstr>
      <vt:lpstr>Logic with Memory Arrays</vt:lpstr>
      <vt:lpstr>Logic with Memory Arrays</vt:lpstr>
      <vt:lpstr>Multi-ported Memories</vt:lpstr>
      <vt:lpstr>Memory Arrays in Verilog</vt:lpstr>
      <vt:lpstr>What have we learned?</vt:lpstr>
    </vt:vector>
  </TitlesOfParts>
  <Company>eth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liuli</dc:creator>
  <cp:lastModifiedBy>ydy</cp:lastModifiedBy>
  <cp:revision>161</cp:revision>
  <cp:lastPrinted>2012-03-28T19:13:08Z</cp:lastPrinted>
  <dcterms:created xsi:type="dcterms:W3CDTF">2011-03-26T18:42:56Z</dcterms:created>
  <dcterms:modified xsi:type="dcterms:W3CDTF">2017-05-18T07:49:59Z</dcterms:modified>
</cp:coreProperties>
</file>