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6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8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0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21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2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23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4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5.xml" ContentType="application/vnd.openxmlformats-officedocument.presentationml.notesSlide+xml"/>
  <Override PartName="/ppt/embeddings/oleObject14.bin" ContentType="application/vnd.openxmlformats-officedocument.oleObject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6.xml" ContentType="application/vnd.openxmlformats-officedocument.presentationml.notesSlide+xml"/>
  <Override PartName="/ppt/embeddings/oleObject15.bin" ContentType="application/vnd.openxmlformats-officedocument.oleObject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7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8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9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30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3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32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33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34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35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36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37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38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3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40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41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42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43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embeddings/oleObject2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6" r:id="rId1"/>
    <p:sldMasterId id="2147484310" r:id="rId2"/>
    <p:sldMasterId id="2147484323" r:id="rId3"/>
  </p:sldMasterIdLst>
  <p:notesMasterIdLst>
    <p:notesMasterId r:id="rId62"/>
  </p:notesMasterIdLst>
  <p:sldIdLst>
    <p:sldId id="462" r:id="rId4"/>
    <p:sldId id="463" r:id="rId5"/>
    <p:sldId id="280" r:id="rId6"/>
    <p:sldId id="421" r:id="rId7"/>
    <p:sldId id="420" r:id="rId8"/>
    <p:sldId id="422" r:id="rId9"/>
    <p:sldId id="423" r:id="rId10"/>
    <p:sldId id="293" r:id="rId11"/>
    <p:sldId id="425" r:id="rId12"/>
    <p:sldId id="445" r:id="rId13"/>
    <p:sldId id="424" r:id="rId14"/>
    <p:sldId id="426" r:id="rId15"/>
    <p:sldId id="428" r:id="rId16"/>
    <p:sldId id="427" r:id="rId17"/>
    <p:sldId id="294" r:id="rId18"/>
    <p:sldId id="296" r:id="rId19"/>
    <p:sldId id="441" r:id="rId20"/>
    <p:sldId id="298" r:id="rId21"/>
    <p:sldId id="455" r:id="rId22"/>
    <p:sldId id="456" r:id="rId23"/>
    <p:sldId id="457" r:id="rId24"/>
    <p:sldId id="432" r:id="rId25"/>
    <p:sldId id="433" r:id="rId26"/>
    <p:sldId id="301" r:id="rId27"/>
    <p:sldId id="302" r:id="rId28"/>
    <p:sldId id="461" r:id="rId29"/>
    <p:sldId id="304" r:id="rId30"/>
    <p:sldId id="434" r:id="rId31"/>
    <p:sldId id="435" r:id="rId32"/>
    <p:sldId id="436" r:id="rId33"/>
    <p:sldId id="438" r:id="rId34"/>
    <p:sldId id="308" r:id="rId35"/>
    <p:sldId id="389" r:id="rId36"/>
    <p:sldId id="458" r:id="rId37"/>
    <p:sldId id="309" r:id="rId38"/>
    <p:sldId id="440" r:id="rId39"/>
    <p:sldId id="451" r:id="rId40"/>
    <p:sldId id="312" r:id="rId41"/>
    <p:sldId id="415" r:id="rId42"/>
    <p:sldId id="459" r:id="rId43"/>
    <p:sldId id="416" r:id="rId44"/>
    <p:sldId id="313" r:id="rId45"/>
    <p:sldId id="417" r:id="rId46"/>
    <p:sldId id="460" r:id="rId47"/>
    <p:sldId id="315" r:id="rId48"/>
    <p:sldId id="452" r:id="rId49"/>
    <p:sldId id="446" r:id="rId50"/>
    <p:sldId id="450" r:id="rId51"/>
    <p:sldId id="448" r:id="rId52"/>
    <p:sldId id="447" r:id="rId53"/>
    <p:sldId id="449" r:id="rId54"/>
    <p:sldId id="443" r:id="rId55"/>
    <p:sldId id="444" r:id="rId56"/>
    <p:sldId id="323" r:id="rId57"/>
    <p:sldId id="324" r:id="rId58"/>
    <p:sldId id="325" r:id="rId59"/>
    <p:sldId id="454" r:id="rId60"/>
    <p:sldId id="453" r:id="rId6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E5B"/>
    <a:srgbClr val="333333"/>
    <a:srgbClr val="292929"/>
    <a:srgbClr val="1C1C1C"/>
    <a:srgbClr val="111111"/>
    <a:srgbClr val="008000"/>
    <a:srgbClr val="FF6600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96"/>
    </p:cViewPr>
  </p:sorterViewPr>
  <p:notesViewPr>
    <p:cSldViewPr showGuides="1">
      <p:cViewPr>
        <p:scale>
          <a:sx n="125" d="100"/>
          <a:sy n="125" d="100"/>
        </p:scale>
        <p:origin x="-828" y="36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18B2775-262C-4C6C-AC2B-B8441BA37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0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256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85372" indent="-302066" defTabSz="963256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8265" indent="-241653" defTabSz="963256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91571" indent="-241653" defTabSz="963256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4878" indent="-241653" defTabSz="963256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58184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41490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24796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08102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9E8006-42FC-0645-AD58-F0B7BD8E5556}" type="slidenum">
              <a:rPr lang="en-US" sz="1300">
                <a:solidFill>
                  <a:srgbClr val="000000"/>
                </a:solidFill>
              </a:rPr>
              <a:pPr eaLnBrk="1" hangingPunct="1"/>
              <a:t>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F5082EB7-B9BF-4A18-8A50-B743AE60E616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C37F3CC-8AB7-4C4D-A847-04337CB41A23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D642D632-FC3C-4D32-8E24-5C5D424AB0D9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D642D632-FC3C-4D32-8E24-5C5D424AB0D9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D642D632-FC3C-4D32-8E24-5C5D424AB0D9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D642D632-FC3C-4D32-8E24-5C5D424AB0D9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98894DA7-8AA1-4734-ACB5-23C207535C34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5891CE1-9D09-4BFB-8E33-B0DE66D0300C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5891CE1-9D09-4BFB-8E33-B0DE66D0300C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BCA138C-AB7B-4372-88AC-AEEF4430C0BC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E9FC3238-1CB0-4076-943A-16D297ED50B4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E2C4B80-0990-4DE6-A148-F30CABAF0646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1C91AE72-FCC3-4852-B14A-2F73F5D5D326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B0E7D36-8B86-4750-8E4F-A265AB4E0293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C636420F-99DD-4501-BB86-432FD89331CA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8A7313BC-73C2-4428-9F40-5C948400B45D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4309C79A-EFD9-4ECC-8270-C6FC5922D858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8EA772CF-A6CA-4CFF-A5F6-D38E8E21EA18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A970966C-8CC6-4D42-9124-B12823B2CD43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23D45DEA-4956-4FC4-AEC7-283B3D0FF0F4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23D45DEA-4956-4FC4-AEC7-283B3D0FF0F4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27478369-72C6-4E1B-96D9-A8FB6D205B67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9ADC1B90-B632-404E-A899-55B76F59BA64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F07F15AC-E96D-477B-93C8-30D23F8681A8}" type="slidenum">
              <a:rPr lang="en-US" smtClean="0">
                <a:latin typeface="Arial" charset="0"/>
              </a:rPr>
              <a:pPr/>
              <a:t>42</a:t>
            </a:fld>
            <a:endParaRPr lang="en-US" smtClean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1A4170F5-70C1-4EA2-8D67-01F652DCB70A}" type="slidenum">
              <a:rPr lang="en-US" smtClean="0">
                <a:latin typeface="Arial" charset="0"/>
              </a:rPr>
              <a:pPr/>
              <a:t>43</a:t>
            </a:fld>
            <a:endParaRPr lang="en-US" smtClean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1A4170F5-70C1-4EA2-8D67-01F652DCB70A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83A24713-9BEB-4668-B5F8-FED6F298A36F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3BF489F6-3CD0-4122-B483-F4A3C53EED61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60045F8-2940-40C9-A9F9-EF3A1564D764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8068F94F-65A5-4901-A2CB-8488DD77A0A8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207A1AA7-28CA-4B05-84F1-A14D963869D9}" type="slidenum">
              <a:rPr lang="en-US" smtClean="0">
                <a:latin typeface="Arial" charset="0"/>
              </a:rPr>
              <a:pPr/>
              <a:t>49</a:t>
            </a:fld>
            <a:endParaRPr lang="en-US" smtClean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91ADCD28-909F-48E5-BE12-AE5E237E7114}" type="slidenum">
              <a:rPr lang="en-US" smtClean="0">
                <a:latin typeface="Arial" charset="0"/>
              </a:rPr>
              <a:pPr/>
              <a:t>50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F7F2787B-144D-49DE-97E2-E3B47F5E38ED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695E8FE2-0A28-462E-A936-692947FBACC9}" type="slidenum">
              <a:rPr lang="en-US" smtClean="0">
                <a:latin typeface="Arial" charset="0"/>
              </a:rPr>
              <a:pPr/>
              <a:t>51</a:t>
            </a:fld>
            <a:endParaRPr lang="en-US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E3FAC4C-6C55-45D5-A8B6-8A875185C0E6}" type="slidenum">
              <a:rPr lang="en-US" smtClean="0">
                <a:latin typeface="Arial" charset="0"/>
              </a:rPr>
              <a:pPr/>
              <a:t>54</a:t>
            </a:fld>
            <a:endParaRPr 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9ADAA27B-1C9D-497F-9754-704F75579644}" type="slidenum">
              <a:rPr lang="en-US" smtClean="0">
                <a:latin typeface="Arial" charset="0"/>
              </a:rPr>
              <a:pPr/>
              <a:t>55</a:t>
            </a:fld>
            <a:endParaRPr lang="en-US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E330D982-495B-41FA-BFCF-F8CC1FE6A03D}" type="slidenum">
              <a:rPr lang="en-US" smtClean="0">
                <a:latin typeface="Arial" charset="0"/>
              </a:rPr>
              <a:pPr/>
              <a:t>56</a:t>
            </a:fld>
            <a:endParaRPr lang="en-US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10FB9E90-5B9A-441C-83E3-519AB5279524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340366FA-BBB7-4BE7-8DC9-9BB4BC84C4A1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D06DF1B6-35C2-4A20-8EA4-9DBC80CE5906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E0583959-6D55-47AB-9FF0-CDD9C385B757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C636420F-99DD-4501-BB86-432FD89331CA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2187" cy="360203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4290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Design of Digital Circuits</a:t>
            </a:r>
            <a:r>
              <a:rPr lang="en-US" sz="2000" b="0" baseline="0" dirty="0" smtClean="0">
                <a:latin typeface="Calibri" pitchFamily="34" charset="0"/>
              </a:rPr>
              <a:t> 2016</a:t>
            </a:r>
          </a:p>
          <a:p>
            <a:r>
              <a:rPr lang="en-US" sz="2000" b="0" baseline="0" dirty="0" err="1" smtClean="0">
                <a:latin typeface="Calibri" pitchFamily="34" charset="0"/>
              </a:rPr>
              <a:t>Srdjan</a:t>
            </a:r>
            <a:r>
              <a:rPr lang="en-US" sz="2000" b="0" baseline="0" dirty="0" smtClean="0">
                <a:latin typeface="Calibri" pitchFamily="34" charset="0"/>
              </a:rPr>
              <a:t> </a:t>
            </a:r>
            <a:r>
              <a:rPr lang="en-US" sz="2000" b="0" baseline="0" dirty="0" err="1" smtClean="0">
                <a:latin typeface="Calibri" pitchFamily="34" charset="0"/>
              </a:rPr>
              <a:t>Capkun</a:t>
            </a:r>
            <a:endParaRPr lang="en-US" sz="2000" b="0" baseline="0" dirty="0" smtClean="0">
              <a:latin typeface="Calibri" pitchFamily="34" charset="0"/>
            </a:endParaRPr>
          </a:p>
          <a:p>
            <a:r>
              <a:rPr lang="en-US" sz="2000" b="0" baseline="0" dirty="0" smtClean="0">
                <a:latin typeface="Calibri" pitchFamily="34" charset="0"/>
              </a:rPr>
              <a:t>Frank K. </a:t>
            </a:r>
            <a:r>
              <a:rPr lang="en-US" sz="2000" b="0" baseline="0" dirty="0" err="1" smtClean="0">
                <a:latin typeface="Calibri" pitchFamily="34" charset="0"/>
              </a:rPr>
              <a:t>Gürkaynak</a:t>
            </a:r>
            <a:endParaRPr lang="en-US" sz="2000" b="0" baseline="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678" y="65810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Adapted</a:t>
            </a:r>
            <a:r>
              <a:rPr lang="en-US" sz="1200" b="0" i="1" baseline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from Digital Design and Computer Architecture, David Money Harris &amp; Sarah L. Harris ©2007 Elsevier</a:t>
            </a:r>
            <a:endParaRPr lang="de-CH" sz="1200" b="0" i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919246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http://www.syssec.ethz.ch/education/Digitaltechnik_16</a:t>
            </a:r>
            <a:endParaRPr lang="de-CH" sz="1600" b="0" dirty="0" smtClean="0">
              <a:solidFill>
                <a:schemeClr val="accent1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0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Explanation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775" y="1362076"/>
            <a:ext cx="7896225" cy="2524124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383997" y="3952875"/>
            <a:ext cx="7896225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2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763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45768-C571-4CDD-A20B-A5D41BD54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1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 eaLnBrk="1" hangingPunct="1"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9DA4A12-292E-D447-B23B-53BE9F57D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69663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7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5B618-9CCB-904A-9548-F621D3FBE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48949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D50DB-4AF2-3542-A311-BF2AB9A8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79660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38964-CB49-EB46-92F5-977D86469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8301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139E7-A54E-7A4A-B0F7-56CDEFAF8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7078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C655F-2707-AB4D-8C5B-DB336B46F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0001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EDBE4-1C62-2949-9DAD-F7164395B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223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EF38-AC32-5E46-A554-1F9A1BEE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5467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21D9-95B0-AD49-8DED-CE2BA8EC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3788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28701-BDF9-EE41-8C41-7500798BF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98800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5C0F8-4EAD-464D-9BB8-E686A4479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1847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69D6F-C27F-2A4D-8837-8172CCD47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793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4290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Design of Digital Circuits 2016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alibri" pitchFamily="34" charset="0"/>
              </a:rPr>
              <a:t>Srdjan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itchFamily="34" charset="0"/>
              </a:rPr>
              <a:t>Capkun</a:t>
            </a:r>
            <a:endParaRPr lang="en-US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Frank K. </a:t>
            </a:r>
            <a:r>
              <a:rPr lang="en-US" sz="2000" dirty="0" err="1" smtClean="0">
                <a:solidFill>
                  <a:srgbClr val="000000"/>
                </a:solidFill>
                <a:latin typeface="Calibri" pitchFamily="34" charset="0"/>
              </a:rPr>
              <a:t>Gürkaynak</a:t>
            </a:r>
            <a:endParaRPr lang="en-US" sz="20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678" y="65810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</a:rPr>
              <a:t>Adapted from Digital Design and Computer Architecture, David Money Harris &amp; Sarah L. Harris ©2007 Elsevier</a:t>
            </a:r>
            <a:endParaRPr lang="de-CH" sz="1200" i="1" dirty="0" smtClean="0">
              <a:solidFill>
                <a:srgbClr val="808080">
                  <a:lumMod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919246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4F0E2B">
                    <a:lumMod val="75000"/>
                    <a:lumOff val="25000"/>
                  </a:srgbClr>
                </a:solidFill>
                <a:latin typeface="Consolas" pitchFamily="49" charset="0"/>
                <a:cs typeface="Consolas" pitchFamily="49" charset="0"/>
              </a:rPr>
              <a:t>http://www.syssec.ethz.ch/education/Digitaltechnik_16</a:t>
            </a:r>
            <a:endParaRPr lang="de-CH" sz="1600" dirty="0" smtClean="0">
              <a:solidFill>
                <a:srgbClr val="4F0E2B">
                  <a:lumMod val="75000"/>
                  <a:lumOff val="25000"/>
                </a:srgb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7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404565" y="3886201"/>
            <a:ext cx="7896225" cy="2452382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76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870325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1362075"/>
            <a:ext cx="3870325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3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404565" y="3886201"/>
            <a:ext cx="7896225" cy="2452382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4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870325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1362075"/>
            <a:ext cx="3870325" cy="23717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0" y="3962400"/>
            <a:ext cx="3870325" cy="23717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9336" y="1362075"/>
            <a:ext cx="7896225" cy="4972050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4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ouble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85307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2511" y="1904999"/>
            <a:ext cx="3870325" cy="4429125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57636" y="1904999"/>
            <a:ext cx="3870325" cy="4429126"/>
          </a:xfrm>
          <a:solidFill>
            <a:schemeClr val="accent5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3997" y="1447800"/>
            <a:ext cx="3870325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title</a:t>
            </a:r>
            <a:endParaRPr lang="de-CH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52238" y="1447799"/>
            <a:ext cx="3870325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864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oubleCode_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85307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8950" y="1904999"/>
            <a:ext cx="3870325" cy="1905001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64075" y="1904999"/>
            <a:ext cx="3870325" cy="1905001"/>
          </a:xfrm>
          <a:solidFill>
            <a:schemeClr val="accent5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0436" y="1447800"/>
            <a:ext cx="3870325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title</a:t>
            </a:r>
            <a:endParaRPr lang="de-CH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53306" y="1447799"/>
            <a:ext cx="3870325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title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96875" y="3952875"/>
            <a:ext cx="7896225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5469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ode_and_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775" y="3810001"/>
            <a:ext cx="7896225" cy="2524124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396875" y="1362075"/>
            <a:ext cx="7896225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7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Explanation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775" y="1362076"/>
            <a:ext cx="7896225" cy="2524124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383997" y="3952875"/>
            <a:ext cx="7896225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4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0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304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763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45768-C571-4CDD-A20B-A5D41BD54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870325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1362075"/>
            <a:ext cx="3870325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870325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1362075"/>
            <a:ext cx="3870325" cy="23717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0" y="3962400"/>
            <a:ext cx="3870325" cy="23717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91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9336" y="1362075"/>
            <a:ext cx="7896225" cy="4972050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6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ouble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85307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2511" y="1904999"/>
            <a:ext cx="3870325" cy="4429125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57636" y="1904999"/>
            <a:ext cx="3870325" cy="4429126"/>
          </a:xfrm>
          <a:solidFill>
            <a:schemeClr val="accent5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3997" y="1447800"/>
            <a:ext cx="3870325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title</a:t>
            </a:r>
            <a:endParaRPr lang="de-CH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52238" y="1447799"/>
            <a:ext cx="3870325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870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oubleCode_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85307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8950" y="1904999"/>
            <a:ext cx="3870325" cy="1905001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64075" y="1904999"/>
            <a:ext cx="3870325" cy="1905001"/>
          </a:xfrm>
          <a:solidFill>
            <a:schemeClr val="accent5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0436" y="1447800"/>
            <a:ext cx="3870325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title</a:t>
            </a:r>
            <a:endParaRPr lang="de-CH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53306" y="1447799"/>
            <a:ext cx="3870325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title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96875" y="3952875"/>
            <a:ext cx="7896225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1632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ode_and_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775" y="3810001"/>
            <a:ext cx="7896225" cy="2524124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source code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396875" y="1362075"/>
            <a:ext cx="7896225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6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8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29600" y="6400800"/>
            <a:ext cx="698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FBFC3F6-4243-4681-A1EC-FD951BC8E2BF}" type="slidenum">
              <a:rPr lang="de-CH" sz="1400" b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pPr algn="r"/>
              <a:t>‹#›</a:t>
            </a:fld>
            <a:endParaRPr lang="de-CH" sz="1400" b="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  <p:sldLayoutId id="2147484308" r:id="rId12"/>
    <p:sldLayoutId id="214748430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ts val="2400"/>
        </a:spcBef>
        <a:spcAft>
          <a:spcPct val="0"/>
        </a:spcAft>
        <a:buClr>
          <a:schemeClr val="accent1">
            <a:lumMod val="75000"/>
            <a:lumOff val="25000"/>
          </a:schemeClr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1">
            <a:lumMod val="75000"/>
            <a:lumOff val="25000"/>
          </a:schemeClr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 eaLnBrk="1" hangingPunct="1">
              <a:defRPr/>
            </a:pPr>
            <a:endParaRPr lang="en-US" altLang="en-US">
              <a:latin typeface="Garamond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Garamond" charset="0"/>
                <a:cs typeface="Arial" charset="0"/>
              </a:defRPr>
            </a:lvl1pPr>
          </a:lstStyle>
          <a:p>
            <a:pPr eaLnBrk="1" hangingPunct="1">
              <a:defRPr/>
            </a:pPr>
            <a:fld id="{59052F39-95EA-1C4E-8DFD-EA5F5F7FDCA5}" type="slidenum">
              <a:rPr lang="en-US">
                <a:ea typeface="ＭＳ Ｐゴシック" charset="0"/>
              </a:rPr>
              <a:pPr eaLnBrk="1" hangingPunct="1"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  <p:sldLayoutId id="214748432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29600" y="6400800"/>
            <a:ext cx="698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FBFC3F6-4243-4681-A1EC-FD951BC8E2BF}" type="slidenum">
              <a:rPr lang="de-CH" sz="1400" smtClean="0">
                <a:solidFill>
                  <a:srgbClr val="FFFFFF">
                    <a:lumMod val="65000"/>
                  </a:srgbClr>
                </a:solidFill>
                <a:latin typeface="Calibri" pitchFamily="34" charset="0"/>
              </a:rPr>
              <a:pPr algn="r"/>
              <a:t>‹#›</a:t>
            </a:fld>
            <a:endParaRPr lang="de-CH" sz="1400" dirty="0" smtClean="0">
              <a:solidFill>
                <a:srgbClr val="FFFFFF">
                  <a:lumMod val="65000"/>
                </a:srgb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8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  <p:sldLayoutId id="2147484335" r:id="rId12"/>
    <p:sldLayoutId id="2147484336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ts val="2400"/>
        </a:spcBef>
        <a:spcAft>
          <a:spcPct val="0"/>
        </a:spcAft>
        <a:buClr>
          <a:schemeClr val="accent1">
            <a:lumMod val="75000"/>
            <a:lumOff val="25000"/>
          </a:schemeClr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1">
            <a:lumMod val="75000"/>
            <a:lumOff val="25000"/>
          </a:schemeClr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27.xml"/><Relationship Id="rId2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tags" Target="../tags/tag33.xml"/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tags" Target="../tags/tag36.xml"/><Relationship Id="rId6" Type="http://schemas.openxmlformats.org/officeDocument/2006/relationships/tags" Target="../tags/tag37.xml"/><Relationship Id="rId7" Type="http://schemas.openxmlformats.org/officeDocument/2006/relationships/slideLayout" Target="../slideLayouts/slideLayout11.xml"/><Relationship Id="rId8" Type="http://schemas.openxmlformats.org/officeDocument/2006/relationships/notesSlide" Target="../notesSlides/notesSlide16.xml"/><Relationship Id="rId9" Type="http://schemas.openxmlformats.org/officeDocument/2006/relationships/oleObject" Target="../embeddings/oleObject5.bin"/><Relationship Id="rId10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7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8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9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0.xm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tags" Target="../tags/tag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tags" Target="../tags/tag5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6.vml"/><Relationship Id="rId2" Type="http://schemas.openxmlformats.org/officeDocument/2006/relationships/tags" Target="../tags/tag5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60.xml"/><Relationship Id="rId2" Type="http://schemas.openxmlformats.org/officeDocument/2006/relationships/tags" Target="../tags/tag6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62.xml"/><Relationship Id="rId2" Type="http://schemas.openxmlformats.org/officeDocument/2006/relationships/tags" Target="../tags/tag6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4" Type="http://schemas.openxmlformats.org/officeDocument/2006/relationships/tags" Target="../tags/tag66.xml"/><Relationship Id="rId5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25.xml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" Type="http://schemas.openxmlformats.org/officeDocument/2006/relationships/vmlDrawing" Target="../drawings/vmlDrawing7.vml"/><Relationship Id="rId2" Type="http://schemas.openxmlformats.org/officeDocument/2006/relationships/tags" Target="../tags/tag6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4" Type="http://schemas.openxmlformats.org/officeDocument/2006/relationships/tags" Target="../tags/tag70.xml"/><Relationship Id="rId5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26.xml"/><Relationship Id="rId8" Type="http://schemas.openxmlformats.org/officeDocument/2006/relationships/oleObject" Target="../embeddings/oleObject15.bin"/><Relationship Id="rId9" Type="http://schemas.openxmlformats.org/officeDocument/2006/relationships/image" Target="../media/image16.wmf"/><Relationship Id="rId1" Type="http://schemas.openxmlformats.org/officeDocument/2006/relationships/vmlDrawing" Target="../drawings/vmlDrawing8.vml"/><Relationship Id="rId2" Type="http://schemas.openxmlformats.org/officeDocument/2006/relationships/tags" Target="../tags/tag6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4" Type="http://schemas.openxmlformats.org/officeDocument/2006/relationships/tags" Target="../tags/tag75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7.xml"/><Relationship Id="rId1" Type="http://schemas.openxmlformats.org/officeDocument/2006/relationships/tags" Target="../tags/tag72.xml"/><Relationship Id="rId2" Type="http://schemas.openxmlformats.org/officeDocument/2006/relationships/tags" Target="../tags/tag7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76.xml"/><Relationship Id="rId2" Type="http://schemas.openxmlformats.org/officeDocument/2006/relationships/tags" Target="../tags/tag7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80.xml"/><Relationship Id="rId2" Type="http://schemas.openxmlformats.org/officeDocument/2006/relationships/tags" Target="../tags/tag8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1.xml"/><Relationship Id="rId1" Type="http://schemas.openxmlformats.org/officeDocument/2006/relationships/tags" Target="../tags/tag82.xml"/><Relationship Id="rId2" Type="http://schemas.openxmlformats.org/officeDocument/2006/relationships/tags" Target="../tags/tag8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2.xml"/><Relationship Id="rId1" Type="http://schemas.openxmlformats.org/officeDocument/2006/relationships/tags" Target="../tags/tag85.xml"/><Relationship Id="rId2" Type="http://schemas.openxmlformats.org/officeDocument/2006/relationships/tags" Target="../tags/tag8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3.xml"/><Relationship Id="rId1" Type="http://schemas.openxmlformats.org/officeDocument/2006/relationships/tags" Target="../tags/tag88.xml"/><Relationship Id="rId2" Type="http://schemas.openxmlformats.org/officeDocument/2006/relationships/tags" Target="../tags/tag8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1" Type="http://schemas.openxmlformats.org/officeDocument/2006/relationships/tags" Target="../tags/tag91.xml"/><Relationship Id="rId2" Type="http://schemas.openxmlformats.org/officeDocument/2006/relationships/tags" Target="../tags/tag9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1" Type="http://schemas.openxmlformats.org/officeDocument/2006/relationships/tags" Target="../tags/tag93.xml"/><Relationship Id="rId2" Type="http://schemas.openxmlformats.org/officeDocument/2006/relationships/tags" Target="../tags/tag9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6.xml"/><Relationship Id="rId1" Type="http://schemas.openxmlformats.org/officeDocument/2006/relationships/tags" Target="../tags/tag95.xml"/><Relationship Id="rId2" Type="http://schemas.openxmlformats.org/officeDocument/2006/relationships/tags" Target="../tags/tag9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7.xml"/><Relationship Id="rId1" Type="http://schemas.openxmlformats.org/officeDocument/2006/relationships/tags" Target="../tags/tag98.xml"/><Relationship Id="rId2" Type="http://schemas.openxmlformats.org/officeDocument/2006/relationships/tags" Target="../tags/tag9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8.xml"/><Relationship Id="rId1" Type="http://schemas.openxmlformats.org/officeDocument/2006/relationships/tags" Target="../tags/tag101.xml"/><Relationship Id="rId2" Type="http://schemas.openxmlformats.org/officeDocument/2006/relationships/tags" Target="../tags/tag10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9.xml"/><Relationship Id="rId1" Type="http://schemas.openxmlformats.org/officeDocument/2006/relationships/tags" Target="../tags/tag104.xml"/><Relationship Id="rId2" Type="http://schemas.openxmlformats.org/officeDocument/2006/relationships/tags" Target="../tags/tag10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0.xml"/><Relationship Id="rId1" Type="http://schemas.openxmlformats.org/officeDocument/2006/relationships/tags" Target="../tags/tag107.xml"/><Relationship Id="rId2" Type="http://schemas.openxmlformats.org/officeDocument/2006/relationships/tags" Target="../tags/tag10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8.wmf"/><Relationship Id="rId1" Type="http://schemas.openxmlformats.org/officeDocument/2006/relationships/vmlDrawing" Target="../drawings/vmlDrawing9.vml"/><Relationship Id="rId2" Type="http://schemas.openxmlformats.org/officeDocument/2006/relationships/tags" Target="../tags/tag11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10.vml"/><Relationship Id="rId2" Type="http://schemas.openxmlformats.org/officeDocument/2006/relationships/tags" Target="../tags/tag1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1.xml"/><Relationship Id="rId1" Type="http://schemas.openxmlformats.org/officeDocument/2006/relationships/tags" Target="../tags/tag114.xml"/><Relationship Id="rId2" Type="http://schemas.openxmlformats.org/officeDocument/2006/relationships/tags" Target="../tags/tag11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2.xml"/><Relationship Id="rId1" Type="http://schemas.openxmlformats.org/officeDocument/2006/relationships/tags" Target="../tags/tag116.xml"/><Relationship Id="rId2" Type="http://schemas.openxmlformats.org/officeDocument/2006/relationships/tags" Target="../tags/tag11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3.xml"/><Relationship Id="rId1" Type="http://schemas.openxmlformats.org/officeDocument/2006/relationships/tags" Target="../tags/tag118.xml"/><Relationship Id="rId2" Type="http://schemas.openxmlformats.org/officeDocument/2006/relationships/tags" Target="../tags/tag119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4" Type="http://schemas.openxmlformats.org/officeDocument/2006/relationships/tags" Target="../tags/tag122.xml"/><Relationship Id="rId5" Type="http://schemas.openxmlformats.org/officeDocument/2006/relationships/slideLayout" Target="../slideLayouts/slideLayout11.xml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1.wmf"/><Relationship Id="rId1" Type="http://schemas.openxmlformats.org/officeDocument/2006/relationships/vmlDrawing" Target="../drawings/vmlDrawing11.vml"/><Relationship Id="rId2" Type="http://schemas.openxmlformats.org/officeDocument/2006/relationships/tags" Target="../tags/tag12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4963" y="641350"/>
            <a:ext cx="8428037" cy="172085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Design of Digital Circuits</a:t>
            </a:r>
            <a:br>
              <a:rPr lang="en-US" dirty="0">
                <a:latin typeface="Garamond" charset="0"/>
              </a:rPr>
            </a:br>
            <a:r>
              <a:rPr lang="en-US" dirty="0" smtClean="0">
                <a:latin typeface="Garamond" charset="0"/>
              </a:rPr>
              <a:t>Reading: Binary Numbers</a:t>
            </a:r>
            <a:endParaRPr lang="en-US" dirty="0">
              <a:latin typeface="Garamond" charset="0"/>
            </a:endParaRPr>
          </a:p>
        </p:txBody>
      </p:sp>
      <p:sp>
        <p:nvSpPr>
          <p:cNvPr id="798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29003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i="1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Tahoma" charset="0"/>
              </a:rPr>
              <a:t>Required Reading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</a:rPr>
              <a:t>f</a:t>
            </a:r>
            <a:r>
              <a:rPr lang="en-US" dirty="0" smtClean="0">
                <a:latin typeface="Tahoma" charset="0"/>
              </a:rPr>
              <a:t>or Week 1</a:t>
            </a:r>
          </a:p>
          <a:p>
            <a:pPr eaLnBrk="1" hangingPunct="1"/>
            <a:r>
              <a:rPr lang="en-US" dirty="0" smtClean="0">
                <a:latin typeface="Tahoma" charset="0"/>
              </a:rPr>
              <a:t>23-24 </a:t>
            </a:r>
            <a:r>
              <a:rPr lang="en-US" dirty="0">
                <a:latin typeface="Tahoma" charset="0"/>
              </a:rPr>
              <a:t>February </a:t>
            </a:r>
            <a:r>
              <a:rPr lang="en-US" dirty="0" smtClean="0">
                <a:latin typeface="Tahoma" charset="0"/>
              </a:rPr>
              <a:t>2017</a:t>
            </a:r>
          </a:p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Tahoma" charset="0"/>
              </a:rPr>
              <a:t>Spring </a:t>
            </a:r>
            <a:r>
              <a:rPr lang="en-US" dirty="0">
                <a:latin typeface="Tahoma" charset="0"/>
              </a:rPr>
              <a:t>2017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200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to Decimal Conversion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182563" eaLnBrk="1" hangingPunct="1"/>
            <a:r>
              <a:rPr lang="en-US" dirty="0" smtClean="0"/>
              <a:t>Convert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10011</a:t>
            </a:r>
            <a:r>
              <a:rPr lang="en-US" baseline="-25000" dirty="0" smtClean="0"/>
              <a:t>2</a:t>
            </a:r>
            <a:r>
              <a:rPr lang="en-US" dirty="0" smtClean="0"/>
              <a:t> to decimal</a:t>
            </a:r>
          </a:p>
          <a:p>
            <a:pPr defTabSz="182563" eaLnBrk="1" hangingPunct="1">
              <a:buFont typeface="Wingdings 2" pitchFamily="18" charset="2"/>
              <a:buNone/>
            </a:pPr>
            <a:endParaRPr lang="en-US" dirty="0" smtClean="0"/>
          </a:p>
          <a:p>
            <a:pPr defTabSz="182563" eaLnBrk="1" hangingPunct="1">
              <a:buFont typeface="Wingdings 2" pitchFamily="18" charset="2"/>
              <a:buNone/>
            </a:pPr>
            <a:r>
              <a:rPr lang="en-US" dirty="0" smtClean="0"/>
              <a:t>	2</a:t>
            </a:r>
            <a:r>
              <a:rPr lang="en-US" baseline="30000" dirty="0" smtClean="0"/>
              <a:t>4		</a:t>
            </a:r>
            <a:r>
              <a:rPr lang="en-US" dirty="0" smtClean="0"/>
              <a:t>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		+ 	2</a:t>
            </a:r>
            <a:r>
              <a:rPr lang="en-US" baseline="30000" dirty="0" smtClean="0"/>
              <a:t>3	</a:t>
            </a:r>
            <a:r>
              <a:rPr lang="en-US" dirty="0" smtClean="0"/>
              <a:t>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0</a:t>
            </a:r>
            <a:r>
              <a:rPr lang="en-US" dirty="0" smtClean="0"/>
              <a:t> 	+ 	2</a:t>
            </a:r>
            <a:r>
              <a:rPr lang="en-US" baseline="30000" dirty="0" smtClean="0"/>
              <a:t>2	</a:t>
            </a:r>
            <a:r>
              <a:rPr lang="en-US" dirty="0" smtClean="0"/>
              <a:t>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0</a:t>
            </a:r>
            <a:r>
              <a:rPr lang="en-US" dirty="0" smtClean="0"/>
              <a:t> 	+ 	2</a:t>
            </a:r>
            <a:r>
              <a:rPr lang="en-US" baseline="30000" dirty="0" smtClean="0"/>
              <a:t>1	</a:t>
            </a:r>
            <a:r>
              <a:rPr lang="en-US" dirty="0" smtClean="0"/>
              <a:t>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 	+ 	2</a:t>
            </a:r>
            <a:r>
              <a:rPr lang="en-US" baseline="30000" dirty="0" smtClean="0"/>
              <a:t>0	</a:t>
            </a:r>
            <a:r>
              <a:rPr lang="en-US" dirty="0" smtClean="0"/>
              <a:t>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		=</a:t>
            </a:r>
          </a:p>
          <a:p>
            <a:pPr defTabSz="182563" eaLnBrk="1" hangingPunct="1">
              <a:buFont typeface="Wingdings 2" pitchFamily="18" charset="2"/>
              <a:buNone/>
            </a:pPr>
            <a:r>
              <a:rPr lang="en-US" dirty="0" smtClean="0"/>
              <a:t>	16		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 	+ 	8		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0</a:t>
            </a:r>
            <a:r>
              <a:rPr lang="en-US" dirty="0" smtClean="0"/>
              <a:t> 	+ 	4		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0</a:t>
            </a:r>
            <a:r>
              <a:rPr lang="en-US" dirty="0" smtClean="0"/>
              <a:t> 	+ 	2		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 	+ 	1		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 	= </a:t>
            </a:r>
          </a:p>
          <a:p>
            <a:pPr defTabSz="182563" eaLnBrk="1" hangingPunct="1">
              <a:buFont typeface="Wingdings 2" pitchFamily="18" charset="2"/>
              <a:buNone/>
            </a:pPr>
            <a:r>
              <a:rPr lang="en-US" dirty="0" smtClean="0"/>
              <a:t>	16 				+ 	0 				+ 	0 				+ 	2 				+ 	1					= 19</a:t>
            </a:r>
            <a:r>
              <a:rPr lang="en-US" baseline="-25000" dirty="0" smtClean="0"/>
              <a:t>10 </a:t>
            </a:r>
          </a:p>
          <a:p>
            <a:pPr defTabSz="182563" eaLnBrk="1" hangingPunct="1"/>
            <a:endParaRPr lang="en-US" dirty="0" smtClean="0"/>
          </a:p>
          <a:p>
            <a:pPr defTabSz="182563" eaLnBrk="1" hangingPunct="1">
              <a:buFont typeface="Wingdings 2" pitchFamily="18" charset="2"/>
              <a:buNone/>
            </a:pPr>
            <a:endParaRPr lang="en-US" dirty="0" smtClean="0"/>
          </a:p>
          <a:p>
            <a:pPr defTabSz="182563" eaLnBrk="1" hangingPunct="1">
              <a:buFont typeface="Wingdings 2" pitchFamily="18" charset="2"/>
              <a:buNone/>
            </a:pPr>
            <a:endParaRPr lang="de-CH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Decimal to Binary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pPr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Convert </a:t>
            </a:r>
            <a:r>
              <a:rPr lang="en-US" dirty="0"/>
              <a:t>47</a:t>
            </a:r>
            <a:r>
              <a:rPr lang="en-US" baseline="-25000" dirty="0"/>
              <a:t>10</a:t>
            </a:r>
            <a:r>
              <a:rPr lang="en-US" dirty="0"/>
              <a:t> to </a:t>
            </a:r>
            <a:r>
              <a:rPr lang="en-US" dirty="0" smtClean="0"/>
              <a:t>binary</a:t>
            </a:r>
          </a:p>
          <a:p>
            <a:pPr marL="0" indent="0" defTabSz="36576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/>
          </a:p>
          <a:p>
            <a:pPr marL="0" indent="0" defTabSz="36576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Decimal to Binary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pPr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Convert </a:t>
            </a:r>
            <a:r>
              <a:rPr lang="en-US" dirty="0"/>
              <a:t>47</a:t>
            </a:r>
            <a:r>
              <a:rPr lang="en-US" baseline="-25000" dirty="0"/>
              <a:t>10</a:t>
            </a:r>
            <a:r>
              <a:rPr lang="en-US" dirty="0"/>
              <a:t> to </a:t>
            </a:r>
            <a:r>
              <a:rPr lang="en-US" dirty="0" smtClean="0"/>
              <a:t>binary</a:t>
            </a:r>
            <a:endParaRPr lang="en-US" dirty="0"/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Start with </a:t>
            </a:r>
            <a:r>
              <a:rPr lang="en-US" dirty="0" smtClean="0"/>
              <a:t>2</a:t>
            </a:r>
            <a:r>
              <a:rPr lang="en-US" baseline="30000" dirty="0" smtClean="0"/>
              <a:t>6</a:t>
            </a:r>
            <a:r>
              <a:rPr lang="en-US" dirty="0" smtClean="0"/>
              <a:t> = 64 </a:t>
            </a:r>
            <a:r>
              <a:rPr lang="en-US" dirty="0"/>
              <a:t>	is </a:t>
            </a:r>
            <a:r>
              <a:rPr lang="en-US" dirty="0" smtClean="0"/>
              <a:t>64 </a:t>
            </a:r>
            <a:r>
              <a:rPr lang="en-US" dirty="0"/>
              <a:t>≤ 47 ?	</a:t>
            </a:r>
            <a:r>
              <a:rPr lang="en-US" dirty="0" smtClean="0"/>
              <a:t>no</a:t>
            </a:r>
            <a:r>
              <a:rPr lang="en-US" dirty="0"/>
              <a:t>			</a:t>
            </a:r>
            <a:r>
              <a:rPr lang="en-US" dirty="0" smtClean="0"/>
              <a:t>	do nothing</a:t>
            </a:r>
            <a:endParaRPr lang="en-US" dirty="0"/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Now		2</a:t>
            </a:r>
            <a:r>
              <a:rPr lang="en-US" baseline="30000" dirty="0"/>
              <a:t>5</a:t>
            </a:r>
            <a:r>
              <a:rPr lang="en-US" dirty="0"/>
              <a:t> = 32</a:t>
            </a:r>
            <a:endParaRPr lang="en-US" dirty="0" smtClean="0"/>
          </a:p>
          <a:p>
            <a:pPr marL="0" indent="0" defTabSz="36576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Decimal to Binary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pPr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Convert </a:t>
            </a:r>
            <a:r>
              <a:rPr lang="en-US" dirty="0"/>
              <a:t>47</a:t>
            </a:r>
            <a:r>
              <a:rPr lang="en-US" baseline="-25000" dirty="0"/>
              <a:t>10</a:t>
            </a:r>
            <a:r>
              <a:rPr lang="en-US" dirty="0"/>
              <a:t> to </a:t>
            </a:r>
            <a:r>
              <a:rPr lang="en-US" dirty="0" smtClean="0"/>
              <a:t>binary</a:t>
            </a:r>
            <a:endParaRPr lang="en-US" dirty="0"/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Start with </a:t>
            </a:r>
            <a:r>
              <a:rPr lang="en-US" dirty="0" smtClean="0"/>
              <a:t>2</a:t>
            </a:r>
            <a:r>
              <a:rPr lang="en-US" baseline="30000" dirty="0" smtClean="0"/>
              <a:t>6</a:t>
            </a:r>
            <a:r>
              <a:rPr lang="en-US" dirty="0" smtClean="0"/>
              <a:t> = 64 </a:t>
            </a:r>
            <a:r>
              <a:rPr lang="en-US" dirty="0"/>
              <a:t>	is </a:t>
            </a:r>
            <a:r>
              <a:rPr lang="en-US" dirty="0" smtClean="0"/>
              <a:t>64 </a:t>
            </a:r>
            <a:r>
              <a:rPr lang="en-US" dirty="0"/>
              <a:t>≤ 47 ?	</a:t>
            </a:r>
            <a:r>
              <a:rPr lang="en-US" dirty="0" smtClean="0"/>
              <a:t>no</a:t>
            </a:r>
            <a:r>
              <a:rPr lang="en-US" dirty="0"/>
              <a:t>			</a:t>
            </a:r>
            <a:r>
              <a:rPr lang="en-US" dirty="0" smtClean="0"/>
              <a:t>	do nothing</a:t>
            </a:r>
            <a:endParaRPr lang="en-US" dirty="0"/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5</a:t>
            </a:r>
            <a:r>
              <a:rPr lang="en-US" dirty="0" smtClean="0"/>
              <a:t> = 32 </a:t>
            </a:r>
            <a:r>
              <a:rPr lang="en-US" dirty="0"/>
              <a:t>	is 32 ≤ 47 ?	yes			</a:t>
            </a:r>
            <a:r>
              <a:rPr lang="en-US" dirty="0" smtClean="0"/>
              <a:t>	subtract </a:t>
            </a:r>
            <a:r>
              <a:rPr lang="en-US" dirty="0"/>
              <a:t>47 – 32 =15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 		2</a:t>
            </a:r>
            <a:r>
              <a:rPr lang="en-US" baseline="30000" dirty="0" smtClean="0"/>
              <a:t>4</a:t>
            </a:r>
            <a:r>
              <a:rPr lang="en-US" dirty="0" smtClean="0"/>
              <a:t>= 16		is 16 </a:t>
            </a:r>
            <a:r>
              <a:rPr lang="en-US" dirty="0"/>
              <a:t>≤</a:t>
            </a:r>
            <a:r>
              <a:rPr lang="en-US" dirty="0" smtClean="0"/>
              <a:t> 15 ?	no				do nothing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3</a:t>
            </a:r>
            <a:r>
              <a:rPr lang="en-US" dirty="0" smtClean="0"/>
              <a:t>= 8		is 8 </a:t>
            </a:r>
            <a:r>
              <a:rPr lang="en-US" dirty="0"/>
              <a:t>≤</a:t>
            </a:r>
            <a:r>
              <a:rPr lang="en-US" dirty="0" smtClean="0"/>
              <a:t> 15 ? 		yes				subtract 15 – 8 = 7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2</a:t>
            </a:r>
            <a:r>
              <a:rPr lang="en-US" dirty="0" smtClean="0"/>
              <a:t>= 4		is 4 </a:t>
            </a:r>
            <a:r>
              <a:rPr lang="en-US" dirty="0"/>
              <a:t>≤</a:t>
            </a:r>
            <a:r>
              <a:rPr lang="en-US" dirty="0" smtClean="0"/>
              <a:t> 7 ? 		yes				subtract 7-4 = 3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1</a:t>
            </a:r>
            <a:r>
              <a:rPr lang="en-US" dirty="0" smtClean="0"/>
              <a:t>= 2		is 2 ≤ 3 ?		yes				subtract 3-2 =1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0</a:t>
            </a:r>
            <a:r>
              <a:rPr lang="en-US" dirty="0" smtClean="0"/>
              <a:t>= 1		is 1 ≤ 1 ?		yes</a:t>
            </a:r>
            <a:r>
              <a:rPr lang="en-US" dirty="0"/>
              <a:t>	</a:t>
            </a:r>
            <a:r>
              <a:rPr lang="en-US" dirty="0" smtClean="0"/>
              <a:t>			we are done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marL="0" indent="0" defTabSz="36576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Decimal to binary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pPr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Convert </a:t>
            </a:r>
            <a:r>
              <a:rPr lang="en-US" dirty="0"/>
              <a:t>47</a:t>
            </a:r>
            <a:r>
              <a:rPr lang="en-US" baseline="-25000" dirty="0"/>
              <a:t>10</a:t>
            </a:r>
            <a:r>
              <a:rPr lang="en-US" dirty="0"/>
              <a:t> to </a:t>
            </a:r>
            <a:r>
              <a:rPr lang="en-US" dirty="0" smtClean="0"/>
              <a:t>binary</a:t>
            </a:r>
            <a:endParaRPr lang="en-US" dirty="0"/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Start with </a:t>
            </a:r>
            <a:r>
              <a:rPr lang="en-US" dirty="0" smtClean="0"/>
              <a:t>2</a:t>
            </a:r>
            <a:r>
              <a:rPr lang="en-US" baseline="30000" dirty="0" smtClean="0"/>
              <a:t>6</a:t>
            </a:r>
            <a:r>
              <a:rPr lang="en-US" dirty="0" smtClean="0"/>
              <a:t> = 64 </a:t>
            </a:r>
            <a:r>
              <a:rPr lang="en-US" dirty="0"/>
              <a:t>	is </a:t>
            </a:r>
            <a:r>
              <a:rPr lang="en-US" dirty="0" smtClean="0"/>
              <a:t>64 </a:t>
            </a:r>
            <a:r>
              <a:rPr lang="en-US" dirty="0"/>
              <a:t>≤ 47 ?	</a:t>
            </a:r>
            <a:r>
              <a:rPr lang="en-US" dirty="0" smtClean="0"/>
              <a:t>no</a:t>
            </a:r>
            <a:r>
              <a:rPr lang="en-US" dirty="0"/>
              <a:t>	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0</a:t>
            </a:r>
            <a:r>
              <a:rPr lang="en-US" dirty="0"/>
              <a:t>	</a:t>
            </a:r>
            <a:r>
              <a:rPr lang="en-US" dirty="0" smtClean="0"/>
              <a:t>	do nothing</a:t>
            </a:r>
            <a:endParaRPr lang="en-US" dirty="0"/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5</a:t>
            </a:r>
            <a:r>
              <a:rPr lang="en-US" dirty="0" smtClean="0"/>
              <a:t> = 32 </a:t>
            </a:r>
            <a:r>
              <a:rPr lang="en-US" dirty="0"/>
              <a:t>	is 32 ≤ 47 ?	yes		</a:t>
            </a:r>
            <a:r>
              <a:rPr lang="en-US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	subtract </a:t>
            </a:r>
            <a:r>
              <a:rPr lang="en-US" dirty="0"/>
              <a:t>47 – 32 =15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 		2</a:t>
            </a:r>
            <a:r>
              <a:rPr lang="en-US" baseline="30000" dirty="0" smtClean="0"/>
              <a:t>4</a:t>
            </a:r>
            <a:r>
              <a:rPr lang="en-US" dirty="0" smtClean="0"/>
              <a:t>= 16		is 16 </a:t>
            </a:r>
            <a:r>
              <a:rPr lang="en-US" dirty="0"/>
              <a:t>≤</a:t>
            </a:r>
            <a:r>
              <a:rPr lang="en-US" dirty="0" smtClean="0"/>
              <a:t> 15 ?	no	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0</a:t>
            </a:r>
            <a:r>
              <a:rPr lang="en-US" dirty="0" smtClean="0"/>
              <a:t>		do nothing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3</a:t>
            </a:r>
            <a:r>
              <a:rPr lang="en-US" dirty="0" smtClean="0"/>
              <a:t>= 8		is 8 </a:t>
            </a:r>
            <a:r>
              <a:rPr lang="en-US" dirty="0"/>
              <a:t>≤</a:t>
            </a:r>
            <a:r>
              <a:rPr lang="en-US" dirty="0" smtClean="0"/>
              <a:t> 15 ? 		yes	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		subtract 15 – 8 = 7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2</a:t>
            </a:r>
            <a:r>
              <a:rPr lang="en-US" dirty="0" smtClean="0"/>
              <a:t>= 4		is 4 </a:t>
            </a:r>
            <a:r>
              <a:rPr lang="en-US" dirty="0"/>
              <a:t>≤</a:t>
            </a:r>
            <a:r>
              <a:rPr lang="en-US" dirty="0" smtClean="0"/>
              <a:t> 7 ? 		yes	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		subtract 7-4 = 3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1</a:t>
            </a:r>
            <a:r>
              <a:rPr lang="en-US" dirty="0" smtClean="0"/>
              <a:t>= 2		is 2 ≤ 3 ?		yes	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		subtract 3-2 =1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Now		2</a:t>
            </a:r>
            <a:r>
              <a:rPr lang="en-US" baseline="30000" dirty="0" smtClean="0"/>
              <a:t>0</a:t>
            </a:r>
            <a:r>
              <a:rPr lang="en-US" dirty="0" smtClean="0"/>
              <a:t>= 1		is 1 ≤ 1 ?		yes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/>
              <a:t>		we are done</a:t>
            </a:r>
          </a:p>
          <a:p>
            <a:pPr lvl="1"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defTabSz="365760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Result is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0101111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marL="0" indent="0" defTabSz="36576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019800" y="1981200"/>
            <a:ext cx="0" cy="2362200"/>
          </a:xfrm>
          <a:prstGeom prst="straightConnector1">
            <a:avLst/>
          </a:prstGeom>
          <a:noFill/>
          <a:ln w="25400">
            <a:solidFill>
              <a:schemeClr val="accent1">
                <a:lumMod val="75000"/>
                <a:lumOff val="25000"/>
              </a:schemeClr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GB" smtClean="0"/>
              <a:t>Binary Values and Range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i="1" dirty="0" smtClean="0"/>
              <a:t>N</a:t>
            </a:r>
            <a:r>
              <a:rPr lang="en-US" dirty="0" smtClean="0"/>
              <a:t>-digit decimal number </a:t>
            </a: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many values? </a:t>
            </a: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Range?</a:t>
            </a:r>
            <a:endParaRPr lang="en-US" b="1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Example: 3-digit decimal number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= 1000 possible values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Range: [0, 999]</a:t>
            </a:r>
            <a:endParaRPr lang="en-US" i="1" dirty="0" smtClean="0"/>
          </a:p>
          <a:p>
            <a:pPr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i="1" dirty="0" smtClean="0"/>
              <a:t>N</a:t>
            </a:r>
            <a:r>
              <a:rPr lang="en-US" dirty="0" smtClean="0"/>
              <a:t>-bit binary number</a:t>
            </a: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many values?</a:t>
            </a:r>
            <a:endParaRPr lang="en-US" b="1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Range:</a:t>
            </a:r>
            <a:endParaRPr lang="en-US" b="1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Example: 3-digit binary number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= 8 possible values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Range: [0, 7] = [000</a:t>
            </a:r>
            <a:r>
              <a:rPr lang="en-US" baseline="-25000" dirty="0" smtClean="0"/>
              <a:t>2</a:t>
            </a:r>
            <a:r>
              <a:rPr lang="en-US" dirty="0" smtClean="0"/>
              <a:t> to 111</a:t>
            </a:r>
            <a:r>
              <a:rPr lang="en-US" baseline="-25000" dirty="0" smtClean="0"/>
              <a:t>2</a:t>
            </a:r>
            <a:r>
              <a:rPr lang="en-US" dirty="0" smtClean="0"/>
              <a:t>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1752600"/>
            <a:ext cx="1300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10</a:t>
            </a:r>
            <a:r>
              <a:rPr lang="en-US" sz="2000" b="1" i="1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endParaRPr lang="en-US" sz="2000" b="1" i="1" baseline="30000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lvl="1"/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[0, 10</a:t>
            </a:r>
            <a:r>
              <a:rPr lang="en-US" sz="2000" b="1" i="1" baseline="30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 - 1</a:t>
            </a: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]</a:t>
            </a: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162039"/>
            <a:ext cx="1170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2</a:t>
            </a:r>
            <a:r>
              <a:rPr lang="en-US" sz="2000" b="1" i="1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endParaRPr lang="en-US" sz="2000" b="1" i="1" baseline="30000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lvl="1"/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[0, 2</a:t>
            </a:r>
            <a:r>
              <a:rPr lang="en-US" sz="2000" b="1" i="1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- 1</a:t>
            </a: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]</a:t>
            </a: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Hexadecimal (Base-16) Numbers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37713610"/>
              </p:ext>
            </p:extLst>
          </p:nvPr>
        </p:nvGraphicFramePr>
        <p:xfrm>
          <a:off x="1676400" y="1066800"/>
          <a:ext cx="5791200" cy="549275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932363"/>
                <a:gridCol w="1932363"/>
                <a:gridCol w="1926474"/>
              </a:tblGrid>
              <a:tr h="37151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Decimal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5" marB="45725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Hexadecimal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5" marB="45725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Binary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5" marB="45725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Hexadecimal (Base-16) Numbers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6132531"/>
              </p:ext>
            </p:extLst>
          </p:nvPr>
        </p:nvGraphicFramePr>
        <p:xfrm>
          <a:off x="1676400" y="1066800"/>
          <a:ext cx="5791200" cy="549275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932363"/>
                <a:gridCol w="1932363"/>
                <a:gridCol w="1926474"/>
              </a:tblGrid>
              <a:tr h="37151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Decimal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5" marB="45725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Hexadecimal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5" marB="45725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Binary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5" marB="45725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0001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0010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0011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  <a:tr h="3200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MS PGothic" pitchFamily="34" charset="-128"/>
                        <a:cs typeface="Consolas" pitchFamily="49" charset="0"/>
                      </a:endParaRPr>
                    </a:p>
                  </a:txBody>
                  <a:tcPr marT="0" marB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Binary numbers can be pretty long.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 neat trick is to use base 16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many binary digits represent a hexadecimal digit?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 32 bit number: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0101 1101 0111 0001 1001 1111 1010 0110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b="0" dirty="0" smtClean="0">
                <a:latin typeface="Consolas" pitchFamily="49" charset="0"/>
                <a:cs typeface="Consolas" pitchFamily="49" charset="0"/>
              </a:rPr>
              <a:t>   </a:t>
            </a:r>
            <a:endParaRPr lang="de-CH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8250" y="3166025"/>
            <a:ext cx="1838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4</a:t>
            </a:r>
            <a:r>
              <a:rPr lang="en-US" sz="2000" dirty="0">
                <a:latin typeface="+mn-lt"/>
              </a:rPr>
              <a:t> (since 2</a:t>
            </a:r>
            <a:r>
              <a:rPr lang="en-US" sz="2000" baseline="30000" dirty="0">
                <a:latin typeface="+mn-lt"/>
              </a:rPr>
              <a:t>4</a:t>
            </a:r>
            <a:r>
              <a:rPr lang="en-US" sz="2000" dirty="0">
                <a:latin typeface="+mn-lt"/>
              </a:rPr>
              <a:t> = 16)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Binary numbers can be pretty long.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 neat trick is to use base 16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many binary digits represent a hexadecimal digit?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 32 bit number: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0101 1101 0111 0001 1001 1111 1010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0110</a:t>
            </a:r>
            <a:br>
              <a:rPr lang="en-US" dirty="0">
                <a:latin typeface="Consolas" pitchFamily="49" charset="0"/>
                <a:cs typeface="Consolas" pitchFamily="49" charset="0"/>
              </a:rPr>
            </a:br>
            <a:r>
              <a:rPr lang="en-US" dirty="0">
                <a:latin typeface="Consolas" pitchFamily="49" charset="0"/>
                <a:cs typeface="Consolas" pitchFamily="49" charset="0"/>
              </a:rPr>
              <a:t>   5    D    7    1    9    F    A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b="0" dirty="0" smtClean="0">
                <a:latin typeface="Consolas" pitchFamily="49" charset="0"/>
                <a:cs typeface="Consolas" pitchFamily="49" charset="0"/>
              </a:rPr>
              <a:t>   </a:t>
            </a:r>
            <a:endParaRPr lang="de-CH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8250" y="3166025"/>
            <a:ext cx="1838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4</a:t>
            </a:r>
            <a:r>
              <a:rPr lang="en-US" sz="2000" dirty="0">
                <a:latin typeface="+mn-lt"/>
              </a:rPr>
              <a:t> (since 2</a:t>
            </a:r>
            <a:r>
              <a:rPr lang="en-US" sz="2000" baseline="30000" dirty="0">
                <a:latin typeface="+mn-lt"/>
              </a:rPr>
              <a:t>4</a:t>
            </a:r>
            <a:r>
              <a:rPr lang="en-US" sz="2000" dirty="0">
                <a:latin typeface="+mn-lt"/>
              </a:rPr>
              <a:t> = 16)</a:t>
            </a:r>
          </a:p>
        </p:txBody>
      </p:sp>
    </p:spTree>
    <p:extLst>
      <p:ext uri="{BB962C8B-B14F-4D97-AF65-F5344CB8AC3E}">
        <p14:creationId xmlns:p14="http://schemas.microsoft.com/office/powerpoint/2010/main" val="2034393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Binary Numbers</a:t>
            </a:r>
            <a:endParaRPr lang="de-CH" smtClean="0"/>
          </a:p>
        </p:txBody>
      </p:sp>
    </p:spTree>
    <p:extLst>
      <p:ext uri="{BB962C8B-B14F-4D97-AF65-F5344CB8AC3E}">
        <p14:creationId xmlns:p14="http://schemas.microsoft.com/office/powerpoint/2010/main" val="104186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Binary numbers can be pretty long.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 neat trick is to use base 16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many binary digits represent a hexadecimal digit?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 32 bit number: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0101 1101 0111 0001 1001 1111 1010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0110</a:t>
            </a:r>
            <a:br>
              <a:rPr lang="en-US" dirty="0">
                <a:latin typeface="Consolas" pitchFamily="49" charset="0"/>
                <a:cs typeface="Consolas" pitchFamily="49" charset="0"/>
              </a:rPr>
            </a:br>
            <a:r>
              <a:rPr lang="en-US" dirty="0">
                <a:latin typeface="Consolas" pitchFamily="49" charset="0"/>
                <a:cs typeface="Consolas" pitchFamily="49" charset="0"/>
              </a:rPr>
              <a:t>   5    D    7    1    9    F    A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The other way is just as simple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C    E    2    8    3    5    4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b="0" dirty="0" smtClean="0">
                <a:latin typeface="Consolas" pitchFamily="49" charset="0"/>
                <a:cs typeface="Consolas" pitchFamily="49" charset="0"/>
              </a:rPr>
              <a:t>   </a:t>
            </a:r>
            <a:endParaRPr lang="de-CH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8250" y="3166025"/>
            <a:ext cx="1838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4</a:t>
            </a:r>
            <a:r>
              <a:rPr lang="en-US" sz="2000" dirty="0">
                <a:latin typeface="+mn-lt"/>
              </a:rPr>
              <a:t> (since 2</a:t>
            </a:r>
            <a:r>
              <a:rPr lang="en-US" sz="2000" baseline="30000" dirty="0">
                <a:latin typeface="+mn-lt"/>
              </a:rPr>
              <a:t>4</a:t>
            </a:r>
            <a:r>
              <a:rPr lang="en-US" sz="2000" dirty="0">
                <a:latin typeface="+mn-lt"/>
              </a:rPr>
              <a:t> = 16)</a:t>
            </a:r>
          </a:p>
        </p:txBody>
      </p:sp>
    </p:spTree>
    <p:extLst>
      <p:ext uri="{BB962C8B-B14F-4D97-AF65-F5344CB8AC3E}">
        <p14:creationId xmlns:p14="http://schemas.microsoft.com/office/powerpoint/2010/main" val="9383650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Binary numbers can be pretty long.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 neat trick is to use base 16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many binary digits represent a hexadecimal digit?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 32 bit number: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0101 1101 0111 0001 1001 1111 1010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0110</a:t>
            </a:r>
            <a:br>
              <a:rPr lang="en-US" dirty="0">
                <a:latin typeface="Consolas" pitchFamily="49" charset="0"/>
                <a:cs typeface="Consolas" pitchFamily="49" charset="0"/>
              </a:rPr>
            </a:br>
            <a:r>
              <a:rPr lang="en-US" dirty="0">
                <a:latin typeface="Consolas" pitchFamily="49" charset="0"/>
                <a:cs typeface="Consolas" pitchFamily="49" charset="0"/>
              </a:rPr>
              <a:t>   5    D    7    1    9    F    A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The other way is just as simple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C    E    2    8    3    5    4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1100 1110 0010 1000 0011 0101 0100 1011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b="0" dirty="0" smtClean="0">
                <a:latin typeface="Consolas" pitchFamily="49" charset="0"/>
                <a:cs typeface="Consolas" pitchFamily="49" charset="0"/>
              </a:rPr>
              <a:t>   </a:t>
            </a:r>
            <a:endParaRPr lang="de-CH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8250" y="3166025"/>
            <a:ext cx="1838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4</a:t>
            </a:r>
            <a:r>
              <a:rPr lang="en-US" sz="2000" dirty="0">
                <a:latin typeface="+mn-lt"/>
              </a:rPr>
              <a:t> (since 2</a:t>
            </a:r>
            <a:r>
              <a:rPr lang="en-US" sz="2000" baseline="30000" dirty="0">
                <a:latin typeface="+mn-lt"/>
              </a:rPr>
              <a:t>4</a:t>
            </a:r>
            <a:r>
              <a:rPr lang="en-US" sz="2000" dirty="0">
                <a:latin typeface="+mn-lt"/>
              </a:rPr>
              <a:t> = 16)</a:t>
            </a:r>
          </a:p>
        </p:txBody>
      </p:sp>
    </p:spTree>
    <p:extLst>
      <p:ext uri="{BB962C8B-B14F-4D97-AF65-F5344CB8AC3E}">
        <p14:creationId xmlns:p14="http://schemas.microsoft.com/office/powerpoint/2010/main" val="166292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to Decimal Conversion</a:t>
            </a:r>
            <a:endParaRPr lang="de-CH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Convert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4AF</a:t>
            </a:r>
            <a:r>
              <a:rPr lang="en-US" baseline="-25000" dirty="0" smtClean="0"/>
              <a:t>16</a:t>
            </a:r>
            <a:r>
              <a:rPr lang="en-US" dirty="0" smtClean="0"/>
              <a:t>  (or 0x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4AF</a:t>
            </a:r>
            <a:r>
              <a:rPr lang="en-US" dirty="0" smtClean="0"/>
              <a:t>) to decimal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de-CH" dirty="0" smtClean="0"/>
          </a:p>
          <a:p>
            <a:pPr eaLnBrk="1" hangingPunct="1"/>
            <a:endParaRPr lang="de-CH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to decimal conversion</a:t>
            </a:r>
            <a:endParaRPr lang="de-CH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273050" eaLnBrk="1" hangingPunct="1"/>
            <a:r>
              <a:rPr lang="en-US" dirty="0" smtClean="0"/>
              <a:t>Convert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4AF</a:t>
            </a:r>
            <a:r>
              <a:rPr lang="en-US" baseline="-25000" dirty="0" smtClean="0"/>
              <a:t>16</a:t>
            </a:r>
            <a:r>
              <a:rPr lang="en-US" dirty="0" smtClean="0"/>
              <a:t>  (or 0x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4AF</a:t>
            </a:r>
            <a:r>
              <a:rPr lang="en-US" dirty="0" smtClean="0"/>
              <a:t>) to decimal</a:t>
            </a:r>
          </a:p>
          <a:p>
            <a:pPr defTabSz="273050" eaLnBrk="1" hangingPunct="1"/>
            <a:endParaRPr lang="en-US" dirty="0" smtClean="0"/>
          </a:p>
          <a:p>
            <a:pPr defTabSz="273050" eaLnBrk="1" hangingPunct="1">
              <a:buFont typeface="Wingdings 2" pitchFamily="18" charset="2"/>
              <a:buNone/>
            </a:pPr>
            <a:r>
              <a:rPr lang="en-US" dirty="0" smtClean="0"/>
              <a:t> 	16</a:t>
            </a:r>
            <a:r>
              <a:rPr lang="en-US" baseline="30000" dirty="0" smtClean="0"/>
              <a:t>2			</a:t>
            </a:r>
            <a:r>
              <a:rPr lang="en-US" dirty="0" smtClean="0"/>
              <a:t>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/>
              <a:t>	+ 	16</a:t>
            </a:r>
            <a:r>
              <a:rPr lang="en-US" baseline="30000" dirty="0" smtClean="0"/>
              <a:t>1		</a:t>
            </a:r>
            <a:r>
              <a:rPr lang="en-US" dirty="0" smtClean="0"/>
              <a:t>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/>
              <a:t> 		+ 	16</a:t>
            </a:r>
            <a:r>
              <a:rPr lang="en-US" baseline="30000" dirty="0" smtClean="0"/>
              <a:t>0	</a:t>
            </a:r>
            <a:r>
              <a:rPr lang="en-US" dirty="0" smtClean="0"/>
              <a:t>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F</a:t>
            </a:r>
            <a:r>
              <a:rPr lang="en-US" dirty="0" smtClean="0"/>
              <a:t> 		=</a:t>
            </a:r>
          </a:p>
          <a:p>
            <a:pPr defTabSz="273050" eaLnBrk="1" hangingPunct="1">
              <a:buFont typeface="Wingdings 2" pitchFamily="18" charset="2"/>
              <a:buNone/>
            </a:pPr>
            <a:r>
              <a:rPr lang="en-US" dirty="0" smtClean="0"/>
              <a:t>	256			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/>
              <a:t> 	+ 	16		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10</a:t>
            </a:r>
            <a:r>
              <a:rPr lang="en-US" dirty="0" smtClean="0"/>
              <a:t> 	+ 	1		×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15</a:t>
            </a:r>
            <a:r>
              <a:rPr lang="en-US" dirty="0" smtClean="0"/>
              <a:t> 	= </a:t>
            </a:r>
          </a:p>
          <a:p>
            <a:pPr defTabSz="273050" eaLnBrk="1" hangingPunct="1">
              <a:buFont typeface="Wingdings 2" pitchFamily="18" charset="2"/>
              <a:buNone/>
            </a:pPr>
            <a:r>
              <a:rPr lang="en-US" dirty="0" smtClean="0"/>
              <a:t>	1024 				+ 	160 					+ 	15 				= 1199</a:t>
            </a:r>
            <a:r>
              <a:rPr lang="en-US" baseline="-25000" dirty="0" smtClean="0"/>
              <a:t>10 </a:t>
            </a:r>
          </a:p>
          <a:p>
            <a:pPr defTabSz="273050" eaLnBrk="1" hangingPunct="1"/>
            <a:endParaRPr lang="en-US" dirty="0" smtClean="0"/>
          </a:p>
          <a:p>
            <a:pPr defTabSz="273050" eaLnBrk="1" hangingPunct="1">
              <a:buFont typeface="Wingdings 2" pitchFamily="18" charset="2"/>
              <a:buNone/>
            </a:pPr>
            <a:endParaRPr lang="en-US" dirty="0" smtClean="0"/>
          </a:p>
          <a:p>
            <a:pPr defTabSz="273050" eaLnBrk="1" hangingPunct="1">
              <a:buFont typeface="Wingdings 2" pitchFamily="18" charset="2"/>
              <a:buNone/>
            </a:pPr>
            <a:endParaRPr lang="de-CH" dirty="0" smtClean="0"/>
          </a:p>
          <a:p>
            <a:pPr defTabSz="273050" eaLnBrk="1" hangingPunct="1"/>
            <a:endParaRPr lang="de-CH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Bits, Bytes, Nibbles…</a:t>
            </a:r>
          </a:p>
        </p:txBody>
      </p:sp>
      <p:graphicFrame>
        <p:nvGraphicFramePr>
          <p:cNvPr id="27653" name="Object 4"/>
          <p:cNvGraphicFramePr>
            <a:graphicFrameLocks noGrp="1" noChangeAspect="1"/>
          </p:cNvGraphicFramePr>
          <p:nvPr>
            <p:ph sz="quarter" idx="4294967295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27906242"/>
              </p:ext>
            </p:extLst>
          </p:nvPr>
        </p:nvGraphicFramePr>
        <p:xfrm>
          <a:off x="2963863" y="1600200"/>
          <a:ext cx="321627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VISIO" r:id="rId9" imgW="1286256" imgH="562356" progId="Visio.Drawing.6">
                  <p:embed/>
                </p:oleObj>
              </mc:Choice>
              <mc:Fallback>
                <p:oleObj name="VISIO" r:id="rId9" imgW="1286256" imgH="562356" progId="Visio.Drawing.6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1600200"/>
                        <a:ext cx="3216275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2"/>
          <p:cNvGraphicFramePr>
            <a:graphicFrameLocks noGrp="1" noChangeAspect="1"/>
          </p:cNvGraphicFramePr>
          <p:nvPr>
            <p:ph sz="quarter" idx="4294967295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54248085"/>
              </p:ext>
            </p:extLst>
          </p:nvPr>
        </p:nvGraphicFramePr>
        <p:xfrm>
          <a:off x="3400425" y="2971800"/>
          <a:ext cx="2343150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VISIO" r:id="rId11" imgW="937260" imgH="638556" progId="Visio.Drawing.6">
                  <p:embed/>
                </p:oleObj>
              </mc:Choice>
              <mc:Fallback>
                <p:oleObj name="VISIO" r:id="rId11" imgW="937260" imgH="638556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2971800"/>
                        <a:ext cx="2343150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3"/>
          <p:cNvGraphicFramePr>
            <a:graphicFrameLocks noGrp="1" noChangeAspect="1"/>
          </p:cNvGraphicFramePr>
          <p:nvPr>
            <p:ph sz="quarter" idx="4294967295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697615596"/>
              </p:ext>
            </p:extLst>
          </p:nvPr>
        </p:nvGraphicFramePr>
        <p:xfrm>
          <a:off x="2944813" y="4541838"/>
          <a:ext cx="3254375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VISIO" r:id="rId13" imgW="1301496" imgH="560832" progId="Visio.Drawing.6">
                  <p:embed/>
                </p:oleObj>
              </mc:Choice>
              <mc:Fallback>
                <p:oleObj name="VISIO" r:id="rId13" imgW="1301496" imgH="560832" progId="Visio.Drawing.6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4541838"/>
                        <a:ext cx="3254375" cy="140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Powers of Two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2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 = 1 kilo 	</a:t>
            </a:r>
            <a:r>
              <a:rPr lang="en-US" sz="2000" dirty="0" smtClean="0"/>
              <a:t>≈</a:t>
            </a:r>
            <a:r>
              <a:rPr lang="en-US" sz="3200" dirty="0" smtClean="0"/>
              <a:t> 1000  	(1024)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2</a:t>
            </a:r>
            <a:r>
              <a:rPr lang="en-US" sz="3200" baseline="30000" dirty="0" smtClean="0"/>
              <a:t>20</a:t>
            </a:r>
            <a:r>
              <a:rPr lang="en-US" sz="3200" dirty="0" smtClean="0"/>
              <a:t> = 1 mega 	</a:t>
            </a:r>
            <a:r>
              <a:rPr lang="en-US" sz="2000" dirty="0" smtClean="0"/>
              <a:t>≈</a:t>
            </a:r>
            <a:r>
              <a:rPr lang="en-US" sz="3200" dirty="0" smtClean="0"/>
              <a:t> 1 million  (1,048,576)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2</a:t>
            </a:r>
            <a:r>
              <a:rPr lang="en-US" sz="3200" baseline="30000" dirty="0" smtClean="0"/>
              <a:t>30</a:t>
            </a:r>
            <a:r>
              <a:rPr lang="en-US" sz="3200" dirty="0" smtClean="0"/>
              <a:t> = 1 </a:t>
            </a:r>
            <a:r>
              <a:rPr lang="en-US" sz="3200" dirty="0" err="1" smtClean="0"/>
              <a:t>giga</a:t>
            </a:r>
            <a:r>
              <a:rPr lang="en-US" sz="3200" dirty="0" smtClean="0"/>
              <a:t> 	</a:t>
            </a:r>
            <a:r>
              <a:rPr lang="en-US" sz="2000" dirty="0" smtClean="0"/>
              <a:t>≈</a:t>
            </a:r>
            <a:r>
              <a:rPr lang="en-US" sz="3200" dirty="0" smtClean="0"/>
              <a:t> 1 billion 	(1,073,741,824)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Powers of Two (SI Compatible) 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2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 = 1 </a:t>
            </a:r>
            <a:r>
              <a:rPr lang="en-US" sz="3200" dirty="0" err="1" smtClean="0"/>
              <a:t>kibi</a:t>
            </a:r>
            <a:r>
              <a:rPr lang="en-US" sz="3200" dirty="0" smtClean="0"/>
              <a:t> 	</a:t>
            </a:r>
            <a:r>
              <a:rPr lang="en-US" sz="2000" dirty="0" smtClean="0"/>
              <a:t>≈</a:t>
            </a:r>
            <a:r>
              <a:rPr lang="en-US" sz="3200" dirty="0" smtClean="0"/>
              <a:t> 1000  	(1024)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2</a:t>
            </a:r>
            <a:r>
              <a:rPr lang="en-US" sz="3200" baseline="30000" dirty="0" smtClean="0"/>
              <a:t>20</a:t>
            </a:r>
            <a:r>
              <a:rPr lang="en-US" sz="3200" dirty="0" smtClean="0"/>
              <a:t> = 1 </a:t>
            </a:r>
            <a:r>
              <a:rPr lang="en-US" sz="3200" dirty="0" err="1" smtClean="0"/>
              <a:t>mebi</a:t>
            </a:r>
            <a:r>
              <a:rPr lang="en-US" sz="3200" dirty="0" smtClean="0"/>
              <a:t> 	</a:t>
            </a:r>
            <a:r>
              <a:rPr lang="en-US" sz="2000" dirty="0" smtClean="0"/>
              <a:t>≈</a:t>
            </a:r>
            <a:r>
              <a:rPr lang="en-US" sz="3200" dirty="0" smtClean="0"/>
              <a:t> 1 million  (1,048,576)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2</a:t>
            </a:r>
            <a:r>
              <a:rPr lang="en-US" sz="3200" baseline="30000" dirty="0" smtClean="0"/>
              <a:t>30</a:t>
            </a:r>
            <a:r>
              <a:rPr lang="en-US" sz="3200" dirty="0" smtClean="0"/>
              <a:t> = 1 </a:t>
            </a:r>
            <a:r>
              <a:rPr lang="en-US" sz="3200" dirty="0" err="1" smtClean="0"/>
              <a:t>gibi</a:t>
            </a:r>
            <a:r>
              <a:rPr lang="en-US" sz="3200" dirty="0" smtClean="0"/>
              <a:t> 	</a:t>
            </a:r>
            <a:r>
              <a:rPr lang="en-US" sz="2000" dirty="0" smtClean="0"/>
              <a:t>≈</a:t>
            </a:r>
            <a:r>
              <a:rPr lang="en-US" sz="3200" dirty="0" smtClean="0"/>
              <a:t> 1 billion 	(1,073,741,824)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50420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Estimating Powers of Two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3200" dirty="0" smtClean="0"/>
              <a:t>What is the value of 2</a:t>
            </a:r>
            <a:r>
              <a:rPr lang="en-US" sz="3200" baseline="30000" dirty="0" smtClean="0"/>
              <a:t>24</a:t>
            </a:r>
            <a:r>
              <a:rPr lang="en-US" sz="3200" dirty="0" smtClean="0"/>
              <a:t>?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accent3"/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rgbClr val="0000CC"/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3200" dirty="0" smtClean="0"/>
              <a:t>How many values can a 32-bit variable represent?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accent3"/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Estimating Powers of Two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96875" y="1362075"/>
            <a:ext cx="7985125" cy="4972050"/>
          </a:xfrm>
        </p:spPr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3200" dirty="0" smtClean="0"/>
              <a:t>What is the value of 2</a:t>
            </a:r>
            <a:r>
              <a:rPr lang="en-US" sz="3200" baseline="30000" dirty="0" smtClean="0"/>
              <a:t>24</a:t>
            </a:r>
            <a:r>
              <a:rPr lang="en-US" sz="3200" dirty="0" smtClean="0"/>
              <a:t>?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/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4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  <a:cs typeface="Times New Roman" pitchFamily="18" charset="0"/>
              </a:rPr>
              <a:t>×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2</a:t>
            </a:r>
            <a:r>
              <a:rPr lang="en-US" sz="3200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20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≈ 16 million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rgbClr val="0000CC"/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3200" dirty="0" smtClean="0"/>
              <a:t>How many values can a 32-bit variable represent?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  <a:cs typeface="Times New Roman" pitchFamily="18" charset="0"/>
              </a:rPr>
              <a:t>×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2</a:t>
            </a:r>
            <a:r>
              <a:rPr lang="en-US" sz="3200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30</a:t>
            </a:r>
            <a:r>
              <a:rPr lang="en-US" sz="32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≈ 4 billion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</a:t>
            </a:r>
            <a:endParaRPr lang="de-CH" smtClean="0"/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Decimal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Binary</a:t>
            </a:r>
            <a:endParaRPr lang="de-CH" smtClean="0"/>
          </a:p>
        </p:txBody>
      </p:sp>
      <p:graphicFrame>
        <p:nvGraphicFramePr>
          <p:cNvPr id="31748" name="Object 6"/>
          <p:cNvGraphicFramePr>
            <a:graphicFrameLocks noGrp="1" noChangeAspect="1"/>
          </p:cNvGraphicFramePr>
          <p:nvPr>
            <p:custDataLst>
              <p:tags r:id="rId2"/>
            </p:custDataLst>
          </p:nvPr>
        </p:nvGraphicFramePr>
        <p:xfrm>
          <a:off x="2667000" y="1508125"/>
          <a:ext cx="292735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VISIO" r:id="rId5" imgW="854964" imgH="527304" progId="Visio.Drawing.6">
                  <p:embed/>
                </p:oleObj>
              </mc:Choice>
              <mc:Fallback>
                <p:oleObj name="VISIO" r:id="rId5" imgW="854964" imgH="527304" progId="Visio.Drawing.6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08125"/>
                        <a:ext cx="2927350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7"/>
          <p:cNvGraphicFramePr>
            <a:graphicFrameLocks noGrp="1" noChangeAspect="1"/>
          </p:cNvGraphicFramePr>
          <p:nvPr>
            <p:custDataLst>
              <p:tags r:id="rId3"/>
            </p:custDataLst>
          </p:nvPr>
        </p:nvGraphicFramePr>
        <p:xfrm>
          <a:off x="2667000" y="3798888"/>
          <a:ext cx="2817813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VISIO" r:id="rId7" imgW="858012" imgH="536448" progId="Visio.Drawing.6">
                  <p:embed/>
                </p:oleObj>
              </mc:Choice>
              <mc:Fallback>
                <p:oleObj name="VISIO" r:id="rId7" imgW="858012" imgH="536448" progId="Visio.Drawing.6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798888"/>
                        <a:ext cx="2817813" cy="176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This </a:t>
            </a:r>
            <a:r>
              <a:rPr lang="en-US" dirty="0"/>
              <a:t>L</a:t>
            </a:r>
            <a:r>
              <a:rPr lang="en-US" dirty="0" smtClean="0"/>
              <a:t>ecture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express numbers using only 1s and 0s</a:t>
            </a:r>
          </a:p>
          <a:p>
            <a:pPr eaLnBrk="1" hangingPunct="1"/>
            <a:r>
              <a:rPr lang="en-US" smtClean="0"/>
              <a:t>Using hexadecimal numbers to express binary numbers</a:t>
            </a:r>
          </a:p>
          <a:p>
            <a:pPr eaLnBrk="1" hangingPunct="1"/>
            <a:r>
              <a:rPr lang="en-US" smtClean="0"/>
              <a:t>Different systems to express negative numbers</a:t>
            </a:r>
          </a:p>
          <a:p>
            <a:pPr eaLnBrk="1" hangingPunct="1"/>
            <a:r>
              <a:rPr lang="en-US" smtClean="0"/>
              <a:t>Adding and subtracting with binary numbers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the Following Numbers</a:t>
            </a:r>
            <a:endParaRPr lang="de-CH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</p:txBody>
      </p:sp>
      <p:graphicFrame>
        <p:nvGraphicFramePr>
          <p:cNvPr id="32772" name="Object 1"/>
          <p:cNvGraphicFramePr>
            <a:graphicFrameLocks noGrp="1" noChangeAspect="1"/>
          </p:cNvGraphicFramePr>
          <p:nvPr>
            <p:custDataLst>
              <p:tags r:id="rId2"/>
            </p:custDataLst>
          </p:nvPr>
        </p:nvGraphicFramePr>
        <p:xfrm>
          <a:off x="1668463" y="2133600"/>
          <a:ext cx="252253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name="VISIO" r:id="rId5" imgW="504444" imgH="286512" progId="Visio.Drawing.6">
                  <p:embed/>
                </p:oleObj>
              </mc:Choice>
              <mc:Fallback>
                <p:oleObj name="VISIO" r:id="rId5" imgW="504444" imgH="286512" progId="Visio.Drawing.6">
                  <p:embed/>
                  <p:pic>
                    <p:nvPicPr>
                      <p:cNvPr id="0" name="Objec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2133600"/>
                        <a:ext cx="2522537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2"/>
          <p:cNvGraphicFramePr>
            <a:graphicFrameLocks noGrp="1" noChangeAspect="1"/>
          </p:cNvGraphicFramePr>
          <p:nvPr>
            <p:custDataLst>
              <p:tags r:id="rId3"/>
            </p:custDataLst>
          </p:nvPr>
        </p:nvGraphicFramePr>
        <p:xfrm>
          <a:off x="5326063" y="2133600"/>
          <a:ext cx="252253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name="VISIO" r:id="rId7" imgW="504444" imgH="286512" progId="Visio.Drawing.6">
                  <p:embed/>
                </p:oleObj>
              </mc:Choice>
              <mc:Fallback>
                <p:oleObj name="VISIO" r:id="rId7" imgW="504444" imgH="286512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2133600"/>
                        <a:ext cx="2522537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the Following Numbers</a:t>
            </a:r>
            <a:endParaRPr lang="de-CH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</p:txBody>
      </p:sp>
      <p:graphicFrame>
        <p:nvGraphicFramePr>
          <p:cNvPr id="33796" name="Object 3"/>
          <p:cNvGraphicFramePr>
            <a:graphicFrameLocks noGrp="1" noChangeAspect="1"/>
          </p:cNvGraphicFramePr>
          <p:nvPr>
            <p:custDataLst>
              <p:tags r:id="rId2"/>
            </p:custDataLst>
          </p:nvPr>
        </p:nvGraphicFramePr>
        <p:xfrm>
          <a:off x="1673225" y="1620838"/>
          <a:ext cx="2517775" cy="295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VISIO" r:id="rId5" imgW="503605" imgH="590328" progId="Visio.Drawing.6">
                  <p:embed/>
                </p:oleObj>
              </mc:Choice>
              <mc:Fallback>
                <p:oleObj name="VISIO" r:id="rId5" imgW="503605" imgH="590328" progId="Visio.Drawing.6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1620838"/>
                        <a:ext cx="2517775" cy="295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6"/>
          <p:cNvGraphicFramePr>
            <a:graphicFrameLocks noGrp="1" noChangeAspect="1"/>
          </p:cNvGraphicFramePr>
          <p:nvPr>
            <p:custDataLst>
              <p:tags r:id="rId3"/>
            </p:custDataLst>
          </p:nvPr>
        </p:nvGraphicFramePr>
        <p:xfrm>
          <a:off x="5334000" y="1600200"/>
          <a:ext cx="2522538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VISIO" r:id="rId7" imgW="504444" imgH="513588" progId="Visio.Drawing.6">
                  <p:embed/>
                </p:oleObj>
              </mc:Choice>
              <mc:Fallback>
                <p:oleObj name="VISIO" r:id="rId7" imgW="504444" imgH="513588" progId="Visio.Drawing.6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2522538" cy="256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29200" y="4071938"/>
            <a:ext cx="304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itchFamily="34" charset="0"/>
              </a:rPr>
              <a:t>OVERFLOW !</a:t>
            </a:r>
            <a:endParaRPr lang="de-CH" sz="2800" b="1" dirty="0">
              <a:solidFill>
                <a:schemeClr val="accent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Overflow</a:t>
            </a:r>
          </a:p>
        </p:txBody>
      </p:sp>
      <p:sp>
        <p:nvSpPr>
          <p:cNvPr id="3482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systems operate on a fixed number of bits</a:t>
            </a:r>
          </a:p>
          <a:p>
            <a:pPr eaLnBrk="1" hangingPunct="1"/>
            <a:r>
              <a:rPr lang="en-US" smtClean="0"/>
              <a:t>Addition overflows when the result is too big to fit in the available number of bits</a:t>
            </a:r>
          </a:p>
          <a:p>
            <a:pPr eaLnBrk="1" hangingPunct="1"/>
            <a:r>
              <a:rPr lang="en-US" smtClean="0"/>
              <a:t>See previous example of 11 + 6</a:t>
            </a:r>
          </a:p>
          <a:p>
            <a:pPr eaLnBrk="1" hangingPunct="1"/>
            <a:endParaRPr lang="de-CH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Overflow (Is </a:t>
            </a:r>
            <a:r>
              <a:rPr lang="en-US" dirty="0"/>
              <a:t>I</a:t>
            </a:r>
            <a:r>
              <a:rPr lang="en-US" dirty="0" smtClean="0"/>
              <a:t>t a </a:t>
            </a:r>
            <a:r>
              <a:rPr lang="en-US" dirty="0"/>
              <a:t>P</a:t>
            </a:r>
            <a:r>
              <a:rPr lang="en-US" dirty="0" smtClean="0"/>
              <a:t>roblem?)</a:t>
            </a:r>
          </a:p>
        </p:txBody>
      </p:sp>
      <p:sp>
        <p:nvSpPr>
          <p:cNvPr id="35844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faults</a:t>
            </a:r>
          </a:p>
          <a:p>
            <a:pPr eaLnBrk="1" hangingPunct="1"/>
            <a:r>
              <a:rPr lang="en-US" smtClean="0"/>
              <a:t>Security issues</a:t>
            </a:r>
          </a:p>
        </p:txBody>
      </p:sp>
      <p:pic>
        <p:nvPicPr>
          <p:cNvPr id="35845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36703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1295400"/>
            <a:ext cx="2522537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403325" y="3256890"/>
            <a:ext cx="3048000" cy="822960"/>
          </a:xfrm>
          <a:prstGeom prst="ellipse">
            <a:avLst/>
          </a:prstGeom>
          <a:ln w="57150">
            <a:solidFill>
              <a:srgbClr val="A81E5B">
                <a:alpha val="74902"/>
              </a:srgbClr>
            </a:solidFill>
          </a:ln>
        </p:spPr>
        <p:txBody>
          <a:bodyPr wrap="square" rtlCol="0" anchor="ctr">
            <a:spAutoFit/>
          </a:bodyPr>
          <a:lstStyle/>
          <a:p>
            <a:pPr algn="ctr" eaLnBrk="1" hangingPunct="1">
              <a:buClr>
                <a:schemeClr val="accent1">
                  <a:lumMod val="75000"/>
                  <a:lumOff val="25000"/>
                </a:schemeClr>
              </a:buClr>
            </a:pP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GB" smtClean="0"/>
              <a:t>Binary Values and Range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i="1" dirty="0" smtClean="0"/>
              <a:t>N</a:t>
            </a:r>
            <a:r>
              <a:rPr lang="en-US" dirty="0" smtClean="0"/>
              <a:t>-digit decimal number </a:t>
            </a: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many values? </a:t>
            </a: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Range?</a:t>
            </a:r>
            <a:endParaRPr lang="en-US" b="1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Example: 3-digit decimal number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= 1000 possible values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Range: [0, 999]</a:t>
            </a:r>
            <a:endParaRPr lang="en-US" i="1" dirty="0" smtClean="0"/>
          </a:p>
          <a:p>
            <a:pPr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i="1" dirty="0" smtClean="0"/>
              <a:t>N</a:t>
            </a:r>
            <a:r>
              <a:rPr lang="en-US" dirty="0" smtClean="0"/>
              <a:t>-bit binary number</a:t>
            </a: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many values?</a:t>
            </a:r>
            <a:endParaRPr lang="en-US" b="1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Range:</a:t>
            </a:r>
            <a:endParaRPr lang="en-US" b="1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Example: 3-digit binary number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= 8 possible values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Range: [0, 7] = [000</a:t>
            </a:r>
            <a:r>
              <a:rPr lang="en-US" baseline="-25000" dirty="0" smtClean="0"/>
              <a:t>2</a:t>
            </a:r>
            <a:r>
              <a:rPr lang="en-US" dirty="0" smtClean="0"/>
              <a:t> to 111</a:t>
            </a:r>
            <a:r>
              <a:rPr lang="en-US" baseline="-25000" dirty="0" smtClean="0"/>
              <a:t>2</a:t>
            </a:r>
            <a:r>
              <a:rPr lang="en-US" dirty="0" smtClean="0"/>
              <a:t>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1752600"/>
            <a:ext cx="1300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10</a:t>
            </a:r>
            <a:r>
              <a:rPr lang="en-US" sz="2000" b="1" i="1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endParaRPr lang="en-US" sz="2000" b="1" i="1" baseline="30000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lvl="1"/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[0, 10</a:t>
            </a:r>
            <a:r>
              <a:rPr lang="en-US" sz="2000" b="1" i="1" baseline="30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 - 1</a:t>
            </a: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]</a:t>
            </a: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162039"/>
            <a:ext cx="1170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2</a:t>
            </a:r>
            <a:r>
              <a:rPr lang="en-US" sz="2000" b="1" i="1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endParaRPr lang="en-US" sz="2000" b="1" i="1" baseline="30000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lvl="1"/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[0, 2</a:t>
            </a:r>
            <a:r>
              <a:rPr lang="en-US" sz="2000" b="1" i="1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- 1</a:t>
            </a: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rPr>
              <a:t>]</a:t>
            </a: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367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 Binary Numbers</a:t>
            </a:r>
          </a:p>
        </p:txBody>
      </p:sp>
      <p:sp>
        <p:nvSpPr>
          <p:cNvPr id="3789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Sign/Magnitude Numbers</a:t>
            </a:r>
          </a:p>
          <a:p>
            <a:pPr eaLnBrk="1" hangingPunct="1"/>
            <a:r>
              <a:rPr lang="en-US" smtClean="0"/>
              <a:t>One’s Complement Numbers</a:t>
            </a:r>
          </a:p>
          <a:p>
            <a:pPr eaLnBrk="1" hangingPunct="1"/>
            <a:r>
              <a:rPr lang="en-US" smtClean="0"/>
              <a:t>Two’s Complement Numbers</a:t>
            </a:r>
          </a:p>
          <a:p>
            <a:pPr eaLnBrk="1" hangingPunct="1"/>
            <a:endParaRPr lang="de-CH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Sign/Magnitude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1 sign bit, N-1 magnitude bits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Sign bit is the most significant (left-most) bit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Positive number: sign bit = 0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Negative number: sign bit = </a:t>
            </a:r>
            <a:r>
              <a:rPr lang="en-US" dirty="0" smtClean="0"/>
              <a:t>1</a:t>
            </a: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</a:t>
            </a:r>
            <a:r>
              <a:rPr lang="en-US" dirty="0"/>
              <a:t>, 4-bit sign/mag representations of ± 6: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	+</a:t>
            </a:r>
            <a:r>
              <a:rPr lang="en-US" dirty="0"/>
              <a:t>6 </a:t>
            </a:r>
            <a:r>
              <a:rPr lang="en-US" dirty="0" smtClean="0"/>
              <a:t>=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	- 6 =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Range </a:t>
            </a:r>
            <a:r>
              <a:rPr lang="en-US" dirty="0"/>
              <a:t>of an N-bit sign/magnitude number: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endParaRPr lang="en-US" dirty="0">
              <a:solidFill>
                <a:schemeClr val="accent3"/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sp>
        <p:nvSpPr>
          <p:cNvPr id="3891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38918" name="Object 2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648200" y="2514600"/>
          <a:ext cx="3536950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8" imgW="1625600" imgH="685800" progId="Equation.DSMT4">
                  <p:embed/>
                </p:oleObj>
              </mc:Choice>
              <mc:Fallback>
                <p:oleObj name="Equation" r:id="rId8" imgW="162560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14600"/>
                        <a:ext cx="3536950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Sign/Magnitude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1 sign bit, N-1 magnitude bits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Sign bit is the most significant (left-most) bit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Positive number: sign bit = 0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Negative number: sign bit = </a:t>
            </a:r>
            <a:r>
              <a:rPr lang="en-US" dirty="0" smtClean="0"/>
              <a:t>1</a:t>
            </a: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</a:t>
            </a:r>
            <a:r>
              <a:rPr lang="en-US" dirty="0"/>
              <a:t>, 4-bit sign/mag representations of ± 6: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	+</a:t>
            </a:r>
            <a:r>
              <a:rPr lang="en-US" dirty="0"/>
              <a:t>6 = 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0</a:t>
            </a:r>
            <a:r>
              <a:rPr lang="en-US" dirty="0"/>
              <a:t>110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	- </a:t>
            </a:r>
            <a:r>
              <a:rPr lang="en-US" dirty="0"/>
              <a:t>6 = 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/>
              <a:t>110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Range of an N-bit sign/magnitude number: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[-(2</a:t>
            </a:r>
            <a:r>
              <a:rPr lang="en-US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N-1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-1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),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N-1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-1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]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sp>
        <p:nvSpPr>
          <p:cNvPr id="39941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39942" name="Object 2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648200" y="2514600"/>
          <a:ext cx="3536950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8" imgW="1625600" imgH="685800" progId="Equation.DSMT4">
                  <p:embed/>
                </p:oleObj>
              </mc:Choice>
              <mc:Fallback>
                <p:oleObj name="Equation" r:id="rId8" imgW="162560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14600"/>
                        <a:ext cx="3536950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of Sign/Magnitude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Addition </a:t>
            </a:r>
            <a:r>
              <a:rPr lang="en-US" dirty="0"/>
              <a:t>doesn’t work, for example -6 + 6: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1110                  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+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0110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10100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wrong!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Two </a:t>
            </a:r>
            <a:r>
              <a:rPr lang="en-US" dirty="0"/>
              <a:t>representations of 0 (± 0):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1000                  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	0000</a:t>
            </a:r>
            <a:endParaRPr lang="en-US" b="1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Introduces </a:t>
            </a:r>
            <a:r>
              <a:rPr lang="en-US" dirty="0"/>
              <a:t>complexity in the processor </a:t>
            </a:r>
            <a:r>
              <a:rPr lang="en-US" dirty="0" smtClean="0"/>
              <a:t>design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 smtClean="0"/>
              <a:t>(Was </a:t>
            </a:r>
            <a:r>
              <a:rPr lang="en-US" b="0" dirty="0"/>
              <a:t>still used by some early IBM computers) </a:t>
            </a:r>
          </a:p>
        </p:txBody>
      </p:sp>
      <p:sp>
        <p:nvSpPr>
          <p:cNvPr id="4096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de-DE" sz="3200">
              <a:latin typeface="Times New Roman" pitchFamily="18" charset="0"/>
            </a:endParaRPr>
          </a:p>
        </p:txBody>
      </p:sp>
      <p:sp>
        <p:nvSpPr>
          <p:cNvPr id="40966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2954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One’</a:t>
            </a:r>
            <a:r>
              <a:rPr lang="en-US" altLang="ja-JP" smtClean="0"/>
              <a:t>s Complement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5343525"/>
          </a:xfrm>
        </p:spPr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2000" dirty="0" smtClean="0"/>
              <a:t>A </a:t>
            </a:r>
            <a:r>
              <a:rPr lang="en-US" sz="2000" dirty="0"/>
              <a:t>negative number is formed by </a:t>
            </a:r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reversing the bits of the positive number </a:t>
            </a:r>
            <a:r>
              <a:rPr lang="en-US" sz="2000" dirty="0"/>
              <a:t>(MSB still indicates the sign of the integer):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sp>
        <p:nvSpPr>
          <p:cNvPr id="4198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13879"/>
              </p:ext>
            </p:extLst>
          </p:nvPr>
        </p:nvGraphicFramePr>
        <p:xfrm>
          <a:off x="851950" y="2193925"/>
          <a:ext cx="7038975" cy="435927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20700"/>
                <a:gridCol w="520700"/>
                <a:gridCol w="519113"/>
                <a:gridCol w="520700"/>
                <a:gridCol w="520700"/>
                <a:gridCol w="520700"/>
                <a:gridCol w="519112"/>
                <a:gridCol w="520700"/>
                <a:gridCol w="274638"/>
                <a:gridCol w="1430337"/>
                <a:gridCol w="1171575"/>
              </a:tblGrid>
              <a:tr h="6401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One’s Complement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Unsigned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213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-127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-126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213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4495800"/>
            <a:ext cx="7620000" cy="228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 eaLnBrk="1" hangingPunct="1">
              <a:buClr>
                <a:schemeClr val="accent1">
                  <a:lumMod val="75000"/>
                  <a:lumOff val="25000"/>
                </a:schemeClr>
              </a:buClr>
            </a:pP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Systems</a:t>
            </a:r>
            <a:endParaRPr lang="de-CH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Decimal Numbers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Binary Numbers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custDataLst>
              <p:tags r:id="rId2"/>
            </p:custDataLst>
          </p:nvPr>
        </p:nvGraphicFramePr>
        <p:xfrm>
          <a:off x="914400" y="1752600"/>
          <a:ext cx="6775450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VISIO" r:id="rId5" imgW="3546348" imgH="1115568" progId="Visio.Drawing.6">
                  <p:embed/>
                </p:oleObj>
              </mc:Choice>
              <mc:Fallback>
                <p:oleObj name="VISIO" r:id="rId5" imgW="3546348" imgH="1115568" progId="Visio.Drawing.6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6775450" cy="213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Grp="1" noChangeAspect="1"/>
          </p:cNvGraphicFramePr>
          <p:nvPr>
            <p:custDataLst>
              <p:tags r:id="rId3"/>
            </p:custDataLst>
          </p:nvPr>
        </p:nvGraphicFramePr>
        <p:xfrm>
          <a:off x="838200" y="4508500"/>
          <a:ext cx="728027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VISIO" r:id="rId7" imgW="3540447" imgH="957001" progId="Visio.Drawing.6">
                  <p:embed/>
                </p:oleObj>
              </mc:Choice>
              <mc:Fallback>
                <p:oleObj name="VISIO" r:id="rId7" imgW="3540447" imgH="957001" progId="Visio.Drawing.6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08500"/>
                        <a:ext cx="7280275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One’</a:t>
            </a:r>
            <a:r>
              <a:rPr lang="en-US" altLang="ja-JP" smtClean="0"/>
              <a:t>s Complement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5343525"/>
          </a:xfrm>
        </p:spPr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2000" dirty="0" smtClean="0"/>
              <a:t>A </a:t>
            </a:r>
            <a:r>
              <a:rPr lang="en-US" sz="2000" dirty="0"/>
              <a:t>negative number is formed by </a:t>
            </a:r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reversing the bits of the positive number </a:t>
            </a:r>
            <a:r>
              <a:rPr lang="en-US" sz="2000" dirty="0"/>
              <a:t>(MSB still indicates the sign of the integer):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sp>
        <p:nvSpPr>
          <p:cNvPr id="4198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97741"/>
              </p:ext>
            </p:extLst>
          </p:nvPr>
        </p:nvGraphicFramePr>
        <p:xfrm>
          <a:off x="851950" y="2193925"/>
          <a:ext cx="7038975" cy="435927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20700"/>
                <a:gridCol w="520700"/>
                <a:gridCol w="519113"/>
                <a:gridCol w="520700"/>
                <a:gridCol w="520700"/>
                <a:gridCol w="520700"/>
                <a:gridCol w="519112"/>
                <a:gridCol w="520700"/>
                <a:gridCol w="274638"/>
                <a:gridCol w="1430337"/>
                <a:gridCol w="1171575"/>
              </a:tblGrid>
              <a:tr h="6401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One’s Complement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Unsigned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213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-127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-126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213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567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One’</a:t>
            </a:r>
            <a:r>
              <a:rPr lang="en-US" altLang="ja-JP" smtClean="0"/>
              <a:t>s Complement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The range of n-bit one’s complement numbers is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0" dirty="0" smtClean="0"/>
              <a:t>[-</a:t>
            </a:r>
            <a:r>
              <a:rPr lang="en-US" b="0" dirty="0"/>
              <a:t>2</a:t>
            </a:r>
            <a:r>
              <a:rPr lang="en-US" b="0" baseline="30000" dirty="0"/>
              <a:t>n-1</a:t>
            </a:r>
            <a:r>
              <a:rPr lang="en-US" b="0" dirty="0"/>
              <a:t>-1, 2</a:t>
            </a:r>
            <a:r>
              <a:rPr lang="en-US" b="0" baseline="30000" dirty="0"/>
              <a:t>n-1</a:t>
            </a:r>
            <a:r>
              <a:rPr lang="en-US" b="0" dirty="0"/>
              <a:t>-1] </a:t>
            </a:r>
            <a:r>
              <a:rPr lang="en-US" b="0" dirty="0" smtClean="0"/>
              <a:t>	8 bits: </a:t>
            </a:r>
            <a:r>
              <a:rPr lang="en-US" b="0" dirty="0"/>
              <a:t>[-127,127</a:t>
            </a:r>
            <a:r>
              <a:rPr lang="en-US" b="0" dirty="0" smtClean="0"/>
              <a:t>]</a:t>
            </a:r>
            <a:endParaRPr lang="en-US" b="0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Addition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r>
              <a:rPr lang="en-US" dirty="0"/>
              <a:t>Addition of signed numbers in one's complement is performed using binary addition with end-around carry. If there is a carry out of the most significant bit of the sum, this bit must be added to the least significant bit of the sum: 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Example: 17 + (-8) in 8-bit one’s </a:t>
            </a:r>
            <a:r>
              <a:rPr lang="en-US" dirty="0" smtClean="0"/>
              <a:t>complement</a:t>
            </a:r>
            <a:endParaRPr lang="en-US" dirty="0"/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0001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0001    (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17)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+   1111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0111    (-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8)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1 0000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1000</a:t>
            </a: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+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400050" lvl="1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0000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1001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9)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3013" name="Straight Arrow Connector 19"/>
          <p:cNvCxnSpPr>
            <a:cxnSpLocks noChangeShapeType="1"/>
          </p:cNvCxnSpPr>
          <p:nvPr/>
        </p:nvCxnSpPr>
        <p:spPr bwMode="auto">
          <a:xfrm>
            <a:off x="1447800" y="5715000"/>
            <a:ext cx="990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4" name="Straight Connector 5"/>
          <p:cNvCxnSpPr>
            <a:cxnSpLocks noChangeShapeType="1"/>
          </p:cNvCxnSpPr>
          <p:nvPr/>
        </p:nvCxnSpPr>
        <p:spPr bwMode="auto">
          <a:xfrm flipH="1">
            <a:off x="914400" y="5486400"/>
            <a:ext cx="27432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5" name="Straight Connector 11"/>
          <p:cNvCxnSpPr>
            <a:cxnSpLocks noChangeShapeType="1"/>
          </p:cNvCxnSpPr>
          <p:nvPr/>
        </p:nvCxnSpPr>
        <p:spPr bwMode="auto">
          <a:xfrm flipH="1">
            <a:off x="914400" y="6096000"/>
            <a:ext cx="27432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Two’</a:t>
            </a:r>
            <a:r>
              <a:rPr lang="en-US" altLang="ja-JP" smtClean="0"/>
              <a:t>s Complement Numbers</a:t>
            </a:r>
            <a:endParaRPr lang="en-US" smtClean="0"/>
          </a:p>
        </p:txBody>
      </p:sp>
      <p:sp>
        <p:nvSpPr>
          <p:cNvPr id="4403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Don’t have same problems as sign/magnitude numbers:</a:t>
            </a:r>
          </a:p>
          <a:p>
            <a:pPr lvl="1" eaLnBrk="1" hangingPunct="1"/>
            <a:r>
              <a:rPr lang="en-US" dirty="0" smtClean="0"/>
              <a:t>Addition works</a:t>
            </a:r>
          </a:p>
          <a:p>
            <a:pPr lvl="1" eaLnBrk="1" hangingPunct="1"/>
            <a:r>
              <a:rPr lang="en-US" dirty="0" smtClean="0"/>
              <a:t>Single representation for 0</a:t>
            </a:r>
          </a:p>
          <a:p>
            <a:pPr eaLnBrk="1" hangingPunct="1"/>
            <a:r>
              <a:rPr lang="en-US" dirty="0" smtClean="0"/>
              <a:t>Has advantages over one’s complement: </a:t>
            </a:r>
          </a:p>
          <a:p>
            <a:pPr lvl="1" eaLnBrk="1" hangingPunct="1"/>
            <a:r>
              <a:rPr lang="en-US" dirty="0" smtClean="0"/>
              <a:t>Has a single zero representation</a:t>
            </a:r>
          </a:p>
          <a:p>
            <a:pPr lvl="1" eaLnBrk="1" hangingPunct="1"/>
            <a:r>
              <a:rPr lang="en-US" dirty="0" smtClean="0"/>
              <a:t>Eliminates the end-around carry operation required in one's complement addition</a:t>
            </a:r>
          </a:p>
          <a:p>
            <a:pPr eaLnBrk="1" hangingPunct="1"/>
            <a:endParaRPr lang="de-CH" dirty="0" smtClean="0"/>
          </a:p>
        </p:txBody>
      </p:sp>
      <p:sp>
        <p:nvSpPr>
          <p:cNvPr id="4403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28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Two’</a:t>
            </a:r>
            <a:r>
              <a:rPr lang="en-US" altLang="ja-JP" smtClean="0"/>
              <a:t>s Complement Numbers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2000" dirty="0"/>
              <a:t>A negative number is formed by </a:t>
            </a:r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reversing the bits</a:t>
            </a:r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/>
              <a:t>of the positive number (MSB still indicates the sign of the integer) </a:t>
            </a:r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and adding 1</a:t>
            </a:r>
            <a:r>
              <a:rPr lang="en-US" sz="2000" dirty="0"/>
              <a:t>: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sp>
        <p:nvSpPr>
          <p:cNvPr id="4506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2954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983762"/>
              </p:ext>
            </p:extLst>
          </p:nvPr>
        </p:nvGraphicFramePr>
        <p:xfrm>
          <a:off x="830250" y="2193925"/>
          <a:ext cx="7038975" cy="435927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20700"/>
                <a:gridCol w="520700"/>
                <a:gridCol w="519113"/>
                <a:gridCol w="520700"/>
                <a:gridCol w="520700"/>
                <a:gridCol w="520700"/>
                <a:gridCol w="519112"/>
                <a:gridCol w="520700"/>
                <a:gridCol w="274638"/>
                <a:gridCol w="1430337"/>
                <a:gridCol w="1171575"/>
              </a:tblGrid>
              <a:tr h="6401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Two’s Complement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Unsigned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213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-255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-254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213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4495800"/>
            <a:ext cx="7315200" cy="21336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 eaLnBrk="1" hangingPunct="1">
              <a:buClr>
                <a:schemeClr val="accent1">
                  <a:lumMod val="75000"/>
                  <a:lumOff val="25000"/>
                </a:schemeClr>
              </a:buClr>
            </a:pP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Two’</a:t>
            </a:r>
            <a:r>
              <a:rPr lang="en-US" altLang="ja-JP" smtClean="0"/>
              <a:t>s Complement Numbers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sz="2000" dirty="0"/>
              <a:t>A negative number is formed by </a:t>
            </a:r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reversing the bits</a:t>
            </a:r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/>
              <a:t>of the positive number (MSB still indicates the sign of the integer) </a:t>
            </a:r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and adding 1</a:t>
            </a:r>
            <a:r>
              <a:rPr lang="en-US" sz="2000" dirty="0"/>
              <a:t>: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sp>
        <p:nvSpPr>
          <p:cNvPr id="4506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2954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01268"/>
              </p:ext>
            </p:extLst>
          </p:nvPr>
        </p:nvGraphicFramePr>
        <p:xfrm>
          <a:off x="830250" y="2193925"/>
          <a:ext cx="7038975" cy="435927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20700"/>
                <a:gridCol w="520700"/>
                <a:gridCol w="519113"/>
                <a:gridCol w="520700"/>
                <a:gridCol w="520700"/>
                <a:gridCol w="520700"/>
                <a:gridCol w="519112"/>
                <a:gridCol w="520700"/>
                <a:gridCol w="274638"/>
                <a:gridCol w="1430337"/>
                <a:gridCol w="1171575"/>
              </a:tblGrid>
              <a:tr h="6401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Two’s Complement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Unsigned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anchor="b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213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-128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-127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213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R="457200" marT="45727" marB="4572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818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Two’</a:t>
            </a:r>
            <a:r>
              <a:rPr lang="en-US" altLang="ja-JP" smtClean="0"/>
              <a:t>s Complement Numbers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Same as unsigned binary, but the most significant bit (</a:t>
            </a:r>
            <a:r>
              <a:rPr lang="en-US" dirty="0" err="1"/>
              <a:t>msb</a:t>
            </a:r>
            <a:r>
              <a:rPr lang="en-US" dirty="0"/>
              <a:t>) has value of -2</a:t>
            </a:r>
            <a:r>
              <a:rPr lang="en-US" baseline="30000" dirty="0"/>
              <a:t>N-1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/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Most positive 4-bit </a:t>
            </a:r>
            <a:r>
              <a:rPr lang="en-US" dirty="0" smtClean="0"/>
              <a:t>number:		</a:t>
            </a:r>
            <a:endParaRPr lang="en-US" b="1" dirty="0" smtClean="0">
              <a:solidFill>
                <a:schemeClr val="accent1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Most negative 4-bit number: 	</a:t>
            </a:r>
            <a:endParaRPr lang="en-US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The </a:t>
            </a:r>
            <a:r>
              <a:rPr lang="en-US" dirty="0"/>
              <a:t>most significant bit still indicates the </a:t>
            </a:r>
            <a:r>
              <a:rPr lang="en-US" dirty="0" smtClean="0"/>
              <a:t>sign</a:t>
            </a:r>
            <a:br>
              <a:rPr lang="en-US" dirty="0" smtClean="0"/>
            </a:br>
            <a:r>
              <a:rPr lang="en-US" b="0" dirty="0" smtClean="0"/>
              <a:t>(1 </a:t>
            </a:r>
            <a:r>
              <a:rPr lang="en-US" b="0" dirty="0"/>
              <a:t>= negative, 0 = positive</a:t>
            </a:r>
            <a:r>
              <a:rPr lang="en-US" b="0" dirty="0" smtClean="0"/>
              <a:t>)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Range </a:t>
            </a:r>
            <a:r>
              <a:rPr lang="en-US" dirty="0"/>
              <a:t>of an N-bit two’s comp number: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/>
              <a:t>	</a:t>
            </a:r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1600200" y="2209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I = </a:t>
            </a:r>
            <a:r>
              <a:rPr lang="en-US" sz="2400">
                <a:solidFill>
                  <a:srgbClr val="000000"/>
                </a:solidFill>
              </a:rPr>
              <a:t>∑</a:t>
            </a:r>
            <a:r>
              <a:rPr lang="en-US"/>
              <a:t> b</a:t>
            </a:r>
            <a:r>
              <a:rPr lang="en-US" baseline="-25000"/>
              <a:t>i</a:t>
            </a:r>
            <a:r>
              <a:rPr lang="en-US"/>
              <a:t>2</a:t>
            </a:r>
            <a:r>
              <a:rPr lang="en-US" baseline="30000"/>
              <a:t>i</a:t>
            </a:r>
            <a:r>
              <a:rPr lang="en-US"/>
              <a:t> – b</a:t>
            </a:r>
            <a:r>
              <a:rPr lang="en-US" baseline="-25000"/>
              <a:t>n-1</a:t>
            </a:r>
            <a:r>
              <a:rPr lang="en-US"/>
              <a:t>2</a:t>
            </a:r>
            <a:r>
              <a:rPr lang="en-US" baseline="30000"/>
              <a:t>n-1</a:t>
            </a:r>
          </a:p>
        </p:txBody>
      </p:sp>
      <p:sp>
        <p:nvSpPr>
          <p:cNvPr id="47110" name="TextBox 7"/>
          <p:cNvSpPr txBox="1">
            <a:spLocks noChangeArrowheads="1"/>
          </p:cNvSpPr>
          <p:nvPr/>
        </p:nvSpPr>
        <p:spPr bwMode="auto">
          <a:xfrm>
            <a:off x="2019300" y="25876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400"/>
              <a:t>i=0</a:t>
            </a:r>
          </a:p>
        </p:txBody>
      </p:sp>
      <p:sp>
        <p:nvSpPr>
          <p:cNvPr id="47111" name="TextBox 8"/>
          <p:cNvSpPr txBox="1">
            <a:spLocks noChangeArrowheads="1"/>
          </p:cNvSpPr>
          <p:nvPr/>
        </p:nvSpPr>
        <p:spPr bwMode="auto">
          <a:xfrm>
            <a:off x="1905000" y="2057400"/>
            <a:ext cx="690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400"/>
              <a:t>i=n-2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Two’</a:t>
            </a:r>
            <a:r>
              <a:rPr lang="en-US" altLang="ja-JP" smtClean="0"/>
              <a:t>s Complement Numbers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Same as unsigned binary, but the most significant bit (</a:t>
            </a:r>
            <a:r>
              <a:rPr lang="en-US" dirty="0" err="1"/>
              <a:t>msb</a:t>
            </a:r>
            <a:r>
              <a:rPr lang="en-US" dirty="0"/>
              <a:t>) has value of -2</a:t>
            </a:r>
            <a:r>
              <a:rPr lang="en-US" baseline="30000" dirty="0"/>
              <a:t>N-1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/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Most positive 4-bit </a:t>
            </a:r>
            <a:r>
              <a:rPr lang="en-US" dirty="0" smtClean="0"/>
              <a:t>number:	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0111</a:t>
            </a:r>
            <a:endParaRPr lang="en-US" b="1" dirty="0">
              <a:solidFill>
                <a:schemeClr val="accent1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Most negative 4-bit number: 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1000</a:t>
            </a:r>
            <a:endParaRPr lang="en-US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The </a:t>
            </a:r>
            <a:r>
              <a:rPr lang="en-US" dirty="0"/>
              <a:t>most significant bit still indicates the </a:t>
            </a:r>
            <a:r>
              <a:rPr lang="en-US" dirty="0" smtClean="0"/>
              <a:t>sign</a:t>
            </a:r>
            <a:br>
              <a:rPr lang="en-US" dirty="0" smtClean="0"/>
            </a:br>
            <a:r>
              <a:rPr lang="en-US" b="0" dirty="0" smtClean="0"/>
              <a:t>(1 </a:t>
            </a:r>
            <a:r>
              <a:rPr lang="en-US" b="0" dirty="0"/>
              <a:t>= negative, 0 = positive</a:t>
            </a:r>
            <a:r>
              <a:rPr lang="en-US" b="0" dirty="0" smtClean="0"/>
              <a:t>)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Range </a:t>
            </a:r>
            <a:r>
              <a:rPr lang="en-US" dirty="0"/>
              <a:t>of an N-bit two’s comp number: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[-2</a:t>
            </a:r>
            <a:r>
              <a:rPr lang="en-US" baseline="30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N-1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N-1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-1]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	8 bits: 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[-128,127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]</a:t>
            </a:r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600200" y="2209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I = </a:t>
            </a:r>
            <a:r>
              <a:rPr lang="en-US" sz="2400">
                <a:solidFill>
                  <a:srgbClr val="000000"/>
                </a:solidFill>
              </a:rPr>
              <a:t>∑</a:t>
            </a:r>
            <a:r>
              <a:rPr lang="en-US"/>
              <a:t> b</a:t>
            </a:r>
            <a:r>
              <a:rPr lang="en-US" baseline="-25000"/>
              <a:t>i</a:t>
            </a:r>
            <a:r>
              <a:rPr lang="en-US"/>
              <a:t>2</a:t>
            </a:r>
            <a:r>
              <a:rPr lang="en-US" baseline="30000"/>
              <a:t>i</a:t>
            </a:r>
            <a:r>
              <a:rPr lang="en-US"/>
              <a:t> – b</a:t>
            </a:r>
            <a:r>
              <a:rPr lang="en-US" baseline="-25000"/>
              <a:t>n-1</a:t>
            </a:r>
            <a:r>
              <a:rPr lang="en-US"/>
              <a:t>2</a:t>
            </a:r>
            <a:r>
              <a:rPr lang="en-US" baseline="30000"/>
              <a:t>n-1</a:t>
            </a:r>
          </a:p>
        </p:txBody>
      </p:sp>
      <p:sp>
        <p:nvSpPr>
          <p:cNvPr id="48134" name="TextBox 7"/>
          <p:cNvSpPr txBox="1">
            <a:spLocks noChangeArrowheads="1"/>
          </p:cNvSpPr>
          <p:nvPr/>
        </p:nvSpPr>
        <p:spPr bwMode="auto">
          <a:xfrm>
            <a:off x="2019300" y="25876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400"/>
              <a:t>i=0</a:t>
            </a:r>
          </a:p>
        </p:txBody>
      </p:sp>
      <p:sp>
        <p:nvSpPr>
          <p:cNvPr id="48135" name="TextBox 8"/>
          <p:cNvSpPr txBox="1">
            <a:spLocks noChangeArrowheads="1"/>
          </p:cNvSpPr>
          <p:nvPr/>
        </p:nvSpPr>
        <p:spPr bwMode="auto">
          <a:xfrm>
            <a:off x="1905000" y="2057400"/>
            <a:ext cx="690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400"/>
              <a:t>i=n-2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Taking the Two</a:t>
            </a:r>
            <a:r>
              <a:rPr lang="ja-JP" altLang="en-US" smtClean="0"/>
              <a:t>’</a:t>
            </a:r>
            <a:r>
              <a:rPr lang="en-US" altLang="ja-JP" smtClean="0"/>
              <a:t>s Complement</a:t>
            </a:r>
            <a:r>
              <a:rPr lang="ja-JP" altLang="en-US" smtClean="0"/>
              <a:t>”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to flip </a:t>
            </a:r>
            <a:r>
              <a:rPr lang="en-US" dirty="0"/>
              <a:t>the sign of a two’s complement </a:t>
            </a:r>
            <a:r>
              <a:rPr lang="en-US" dirty="0" smtClean="0"/>
              <a:t>number:</a:t>
            </a:r>
            <a:endParaRPr lang="en-US" dirty="0"/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Invert </a:t>
            </a:r>
            <a:r>
              <a:rPr lang="en-US" dirty="0"/>
              <a:t>the bits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Add </a:t>
            </a:r>
            <a:r>
              <a:rPr lang="en-US" dirty="0" smtClean="0"/>
              <a:t>one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</a:t>
            </a:r>
            <a:r>
              <a:rPr lang="en-US" dirty="0"/>
              <a:t>: Flip the sign of </a:t>
            </a:r>
            <a:r>
              <a:rPr lang="en-US" dirty="0" smtClean="0"/>
              <a:t>	3</a:t>
            </a:r>
            <a:r>
              <a:rPr lang="en-US" baseline="-25000" dirty="0" smtClean="0"/>
              <a:t>10</a:t>
            </a:r>
            <a:r>
              <a:rPr lang="en-US" dirty="0" smtClean="0"/>
              <a:t> 	=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0011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baseline="-25000" dirty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4915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 baseline="-250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Taking the Two</a:t>
            </a:r>
            <a:r>
              <a:rPr lang="ja-JP" altLang="en-US" smtClean="0"/>
              <a:t>’</a:t>
            </a:r>
            <a:r>
              <a:rPr lang="en-US" altLang="ja-JP" smtClean="0"/>
              <a:t>s Complement</a:t>
            </a:r>
            <a:r>
              <a:rPr lang="ja-JP" altLang="en-US" smtClean="0"/>
              <a:t>”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to flip </a:t>
            </a:r>
            <a:r>
              <a:rPr lang="en-US" dirty="0"/>
              <a:t>the sign of a two’s complement </a:t>
            </a:r>
            <a:r>
              <a:rPr lang="en-US" dirty="0" smtClean="0"/>
              <a:t>number:</a:t>
            </a:r>
            <a:endParaRPr lang="en-US" dirty="0"/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Invert </a:t>
            </a:r>
            <a:r>
              <a:rPr lang="en-US" dirty="0"/>
              <a:t>the bits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Add </a:t>
            </a:r>
            <a:r>
              <a:rPr lang="en-US" dirty="0" smtClean="0"/>
              <a:t>one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</a:t>
            </a:r>
            <a:r>
              <a:rPr lang="en-US" dirty="0"/>
              <a:t>: Flip the sign of </a:t>
            </a:r>
            <a:r>
              <a:rPr lang="en-US" dirty="0" smtClean="0"/>
              <a:t>	3</a:t>
            </a:r>
            <a:r>
              <a:rPr lang="en-US" baseline="-25000" dirty="0" smtClean="0"/>
              <a:t>10</a:t>
            </a:r>
            <a:r>
              <a:rPr lang="en-US" dirty="0" smtClean="0"/>
              <a:t> 	=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0011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baseline="-25000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Invert the bits			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1100</a:t>
            </a:r>
            <a:r>
              <a:rPr lang="en-US" sz="24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5018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 baseline="-250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Taking the Two</a:t>
            </a:r>
            <a:r>
              <a:rPr lang="ja-JP" altLang="en-US" smtClean="0"/>
              <a:t>’</a:t>
            </a:r>
            <a:r>
              <a:rPr lang="en-US" altLang="ja-JP" smtClean="0"/>
              <a:t>s Complement</a:t>
            </a:r>
            <a:r>
              <a:rPr lang="ja-JP" altLang="en-US" smtClean="0"/>
              <a:t>”</a:t>
            </a:r>
            <a:endParaRPr lang="en-US" smtClean="0"/>
          </a:p>
        </p:txBody>
      </p:sp>
      <p:sp>
        <p:nvSpPr>
          <p:cNvPr id="5120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flip the sign of a two’s complement number:</a:t>
            </a:r>
          </a:p>
          <a:p>
            <a:pPr lvl="1" eaLnBrk="1" hangingPunct="1"/>
            <a:r>
              <a:rPr lang="en-US" smtClean="0"/>
              <a:t>Invert the bits</a:t>
            </a:r>
          </a:p>
          <a:p>
            <a:pPr lvl="1" eaLnBrk="1" hangingPunct="1"/>
            <a:r>
              <a:rPr lang="en-US" smtClean="0"/>
              <a:t>Add one</a:t>
            </a:r>
          </a:p>
          <a:p>
            <a:pPr eaLnBrk="1" hangingPunct="1"/>
            <a:r>
              <a:rPr lang="en-US" smtClean="0"/>
              <a:t>Example: Flip the sign of 	3</a:t>
            </a:r>
            <a:r>
              <a:rPr lang="en-US" baseline="-25000" smtClean="0"/>
              <a:t>10</a:t>
            </a:r>
            <a:r>
              <a:rPr lang="en-US" smtClean="0"/>
              <a:t> 	= 	</a:t>
            </a:r>
            <a:r>
              <a:rPr lang="en-US" smtClean="0">
                <a:latin typeface="Consolas" pitchFamily="49" charset="0"/>
                <a:cs typeface="Consolas" pitchFamily="49" charset="0"/>
              </a:rPr>
              <a:t>0011</a:t>
            </a:r>
            <a:r>
              <a:rPr lang="en-US" baseline="-2500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lvl="1" eaLnBrk="1" hangingPunct="1"/>
            <a:r>
              <a:rPr lang="en-US" smtClean="0"/>
              <a:t>Invert the bits				</a:t>
            </a:r>
            <a:r>
              <a:rPr lang="en-US" sz="2400" b="1" smtClean="0">
                <a:latin typeface="Consolas" pitchFamily="49" charset="0"/>
                <a:cs typeface="Consolas" pitchFamily="49" charset="0"/>
              </a:rPr>
              <a:t>1100</a:t>
            </a:r>
            <a:r>
              <a:rPr lang="en-US" sz="2400" b="1" baseline="-2500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lvl="1" eaLnBrk="1" hangingPunct="1"/>
            <a:r>
              <a:rPr lang="en-US" smtClean="0"/>
              <a:t>Add one					</a:t>
            </a:r>
            <a:r>
              <a:rPr lang="en-US" sz="2400" b="1" smtClean="0">
                <a:latin typeface="Consolas" pitchFamily="49" charset="0"/>
                <a:cs typeface="Consolas" pitchFamily="49" charset="0"/>
              </a:rPr>
              <a:t>1101</a:t>
            </a:r>
            <a:r>
              <a:rPr lang="en-US" sz="2400" b="1" baseline="-2500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eaLnBrk="1" hangingPunct="1"/>
            <a:endParaRPr lang="en-US" smtClean="0"/>
          </a:p>
        </p:txBody>
      </p:sp>
      <p:sp>
        <p:nvSpPr>
          <p:cNvPr id="5120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 baseline="-250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Systems</a:t>
            </a:r>
            <a:endParaRPr lang="de-CH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Decimal Numbers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Binary Numbers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  <p:graphicFrame>
        <p:nvGraphicFramePr>
          <p:cNvPr id="8196" name="Object 6"/>
          <p:cNvGraphicFramePr>
            <a:graphicFrameLocks noGrp="1" noChangeAspect="1"/>
          </p:cNvGraphicFramePr>
          <p:nvPr>
            <p:custDataLst>
              <p:tags r:id="rId2"/>
            </p:custDataLst>
          </p:nvPr>
        </p:nvGraphicFramePr>
        <p:xfrm>
          <a:off x="825500" y="1752600"/>
          <a:ext cx="6794500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VISIO" r:id="rId5" imgW="3546348" imgH="1112520" progId="Visio.Drawing.6">
                  <p:embed/>
                </p:oleObj>
              </mc:Choice>
              <mc:Fallback>
                <p:oleObj name="VISIO" r:id="rId5" imgW="3546348" imgH="1112520" progId="Visio.Drawing.6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752600"/>
                        <a:ext cx="6794500" cy="213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"/>
          <p:cNvGraphicFramePr>
            <a:graphicFrameLocks noGrp="1" noChangeAspect="1"/>
          </p:cNvGraphicFramePr>
          <p:nvPr>
            <p:custDataLst>
              <p:tags r:id="rId3"/>
            </p:custDataLst>
          </p:nvPr>
        </p:nvGraphicFramePr>
        <p:xfrm>
          <a:off x="838200" y="4508500"/>
          <a:ext cx="730567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VISIO" r:id="rId7" imgW="3546348" imgH="955548" progId="Visio.Drawing.6">
                  <p:embed/>
                </p:oleObj>
              </mc:Choice>
              <mc:Fallback>
                <p:oleObj name="VISIO" r:id="rId7" imgW="3546348" imgH="955548" progId="Visio.Drawing.6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08500"/>
                        <a:ext cx="7305675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Taking the Two</a:t>
            </a:r>
            <a:r>
              <a:rPr lang="ja-JP" altLang="en-US" smtClean="0"/>
              <a:t>’</a:t>
            </a:r>
            <a:r>
              <a:rPr lang="en-US" altLang="ja-JP" smtClean="0"/>
              <a:t>s Complement</a:t>
            </a:r>
            <a:r>
              <a:rPr lang="ja-JP" altLang="en-US" smtClean="0"/>
              <a:t>”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to flip </a:t>
            </a:r>
            <a:r>
              <a:rPr lang="en-US" dirty="0"/>
              <a:t>the sign of a two’s complement </a:t>
            </a:r>
            <a:r>
              <a:rPr lang="en-US" dirty="0" smtClean="0"/>
              <a:t>number:</a:t>
            </a:r>
            <a:endParaRPr lang="en-US" dirty="0"/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Invert </a:t>
            </a:r>
            <a:r>
              <a:rPr lang="en-US" dirty="0"/>
              <a:t>the bits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Add </a:t>
            </a:r>
            <a:r>
              <a:rPr lang="en-US" dirty="0" smtClean="0"/>
              <a:t>one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</a:t>
            </a:r>
            <a:r>
              <a:rPr lang="en-US" dirty="0"/>
              <a:t>: Flip the sign of </a:t>
            </a:r>
            <a:r>
              <a:rPr lang="en-US" dirty="0" smtClean="0"/>
              <a:t>	3</a:t>
            </a:r>
            <a:r>
              <a:rPr lang="en-US" baseline="-25000" dirty="0" smtClean="0"/>
              <a:t>10</a:t>
            </a:r>
            <a:r>
              <a:rPr lang="en-US" dirty="0" smtClean="0"/>
              <a:t> 	=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0011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baseline="-25000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Invert the bits			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1100</a:t>
            </a:r>
            <a:r>
              <a:rPr lang="en-US" sz="24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Add one				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1101</a:t>
            </a:r>
            <a:r>
              <a:rPr lang="en-US" sz="24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</a:t>
            </a:r>
            <a:r>
              <a:rPr lang="en-US" dirty="0"/>
              <a:t>: Flip the sign of 	</a:t>
            </a:r>
            <a:r>
              <a:rPr lang="en-US" dirty="0" smtClean="0"/>
              <a:t>-8</a:t>
            </a:r>
            <a:r>
              <a:rPr lang="en-US" baseline="-25000" dirty="0" smtClean="0"/>
              <a:t>10</a:t>
            </a:r>
            <a:r>
              <a:rPr lang="en-US" dirty="0" smtClean="0"/>
              <a:t> 	=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11000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baseline="-25000" dirty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sz="2800" baseline="-25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222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 baseline="-250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Taking the Two</a:t>
            </a:r>
            <a:r>
              <a:rPr lang="ja-JP" altLang="en-US" smtClean="0"/>
              <a:t>’</a:t>
            </a:r>
            <a:r>
              <a:rPr lang="en-US" altLang="ja-JP" smtClean="0"/>
              <a:t>s Complement</a:t>
            </a:r>
            <a:r>
              <a:rPr lang="ja-JP" altLang="en-US" smtClean="0"/>
              <a:t>”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How to flip </a:t>
            </a:r>
            <a:r>
              <a:rPr lang="en-US" dirty="0"/>
              <a:t>the sign of a two’s complement </a:t>
            </a:r>
            <a:r>
              <a:rPr lang="en-US" dirty="0" smtClean="0"/>
              <a:t>number:</a:t>
            </a:r>
            <a:endParaRPr lang="en-US" dirty="0"/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Invert </a:t>
            </a:r>
            <a:r>
              <a:rPr lang="en-US" dirty="0"/>
              <a:t>the bits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Add </a:t>
            </a:r>
            <a:r>
              <a:rPr lang="en-US" dirty="0" smtClean="0"/>
              <a:t>one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</a:t>
            </a:r>
            <a:r>
              <a:rPr lang="en-US" dirty="0"/>
              <a:t>: Flip the sign of </a:t>
            </a:r>
            <a:r>
              <a:rPr lang="en-US" dirty="0" smtClean="0"/>
              <a:t>	3</a:t>
            </a:r>
            <a:r>
              <a:rPr lang="en-US" baseline="-25000" dirty="0" smtClean="0"/>
              <a:t>10</a:t>
            </a:r>
            <a:r>
              <a:rPr lang="en-US" dirty="0" smtClean="0"/>
              <a:t> 	=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0011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baseline="-25000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Invert the bits			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1100</a:t>
            </a:r>
            <a:r>
              <a:rPr lang="en-US" sz="24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Add one				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1101</a:t>
            </a:r>
            <a:r>
              <a:rPr lang="en-US" sz="24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</a:t>
            </a:r>
            <a:r>
              <a:rPr lang="en-US" dirty="0"/>
              <a:t>: Flip the sign of 	</a:t>
            </a:r>
            <a:r>
              <a:rPr lang="en-US" dirty="0" smtClean="0"/>
              <a:t>-8</a:t>
            </a:r>
            <a:r>
              <a:rPr lang="en-US" baseline="-25000" dirty="0" smtClean="0"/>
              <a:t>10</a:t>
            </a:r>
            <a:r>
              <a:rPr lang="en-US" dirty="0" smtClean="0"/>
              <a:t> 	=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11000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baseline="-25000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Invert the bits			</a:t>
            </a:r>
            <a:r>
              <a:rPr lang="en-US" dirty="0" smtClean="0"/>
              <a:t>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00111</a:t>
            </a:r>
            <a:r>
              <a:rPr lang="en-US" sz="24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sz="2400" b="1" baseline="-25000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Add one				</a:t>
            </a:r>
            <a:r>
              <a:rPr lang="en-US" dirty="0" smtClean="0"/>
              <a:t>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01000</a:t>
            </a:r>
            <a:r>
              <a:rPr lang="en-US" sz="24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endParaRPr lang="de-CH" sz="2400" b="1" baseline="-25000" dirty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sz="2800" baseline="-25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325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 baseline="-250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Two’s Complement Addition</a:t>
            </a:r>
            <a:endParaRPr lang="de-CH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Add 6 + (-6) using two’s complement numbers</a:t>
            </a:r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Add </a:t>
            </a:r>
            <a:r>
              <a:rPr lang="en-US" dirty="0"/>
              <a:t>-2 + 3 using two’s complement </a:t>
            </a:r>
            <a:r>
              <a:rPr lang="en-US" dirty="0" smtClean="0"/>
              <a:t>numbers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dirty="0"/>
          </a:p>
        </p:txBody>
      </p:sp>
      <p:graphicFrame>
        <p:nvGraphicFramePr>
          <p:cNvPr id="54276" name="Object 8"/>
          <p:cNvGraphicFramePr>
            <a:graphicFrameLocks noGrp="1" noChangeAspect="1"/>
          </p:cNvGraphicFramePr>
          <p:nvPr>
            <p:custDataLst>
              <p:tags r:id="rId2"/>
            </p:custDataLst>
          </p:nvPr>
        </p:nvGraphicFramePr>
        <p:xfrm>
          <a:off x="3200400" y="1752600"/>
          <a:ext cx="1652588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8" name="VISIO" r:id="rId5" imgW="550770" imgH="502083" progId="Visio.Drawing.6">
                  <p:embed/>
                </p:oleObj>
              </mc:Choice>
              <mc:Fallback>
                <p:oleObj name="VISIO" r:id="rId5" imgW="550770" imgH="502083" progId="Visio.Drawing.6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752600"/>
                        <a:ext cx="1652588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9"/>
          <p:cNvGraphicFramePr>
            <a:graphicFrameLocks noGrp="1" noChangeAspect="1"/>
          </p:cNvGraphicFramePr>
          <p:nvPr>
            <p:custDataLst>
              <p:tags r:id="rId3"/>
            </p:custDataLst>
          </p:nvPr>
        </p:nvGraphicFramePr>
        <p:xfrm>
          <a:off x="3200400" y="3962400"/>
          <a:ext cx="1652588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9" name="VISIO" r:id="rId7" imgW="550770" imgH="502083" progId="Visio.Drawing.6">
                  <p:embed/>
                </p:oleObj>
              </mc:Choice>
              <mc:Fallback>
                <p:oleObj name="VISIO" r:id="rId7" imgW="550770" imgH="502083" progId="Visio.Drawing.6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962400"/>
                        <a:ext cx="1652588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Two’s Complement Addition</a:t>
            </a:r>
            <a:endParaRPr lang="de-CH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Add 6 + (-6) using two’s complement numbers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Add </a:t>
            </a:r>
            <a:r>
              <a:rPr lang="en-US" dirty="0"/>
              <a:t>-2 + 3 using two’s complement </a:t>
            </a:r>
            <a:r>
              <a:rPr lang="en-US" dirty="0" smtClean="0"/>
              <a:t>numbers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None/>
              <a:defRPr/>
            </a:pP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Correct results if overflow bit is </a:t>
            </a:r>
            <a:r>
              <a:rPr lang="en-US" dirty="0" smtClean="0"/>
              <a:t>ignored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dirty="0"/>
          </a:p>
        </p:txBody>
      </p:sp>
      <p:graphicFrame>
        <p:nvGraphicFramePr>
          <p:cNvPr id="55300" name="Object 6"/>
          <p:cNvGraphicFramePr>
            <a:graphicFrameLocks noGrp="1" noChangeAspect="1"/>
          </p:cNvGraphicFramePr>
          <p:nvPr>
            <p:custDataLst>
              <p:tags r:id="rId2"/>
            </p:custDataLst>
          </p:nvPr>
        </p:nvGraphicFramePr>
        <p:xfrm>
          <a:off x="3200400" y="1752600"/>
          <a:ext cx="1655763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4" name="VISIO" r:id="rId5" imgW="551688" imgH="501396" progId="Visio.Drawing.6">
                  <p:embed/>
                </p:oleObj>
              </mc:Choice>
              <mc:Fallback>
                <p:oleObj name="VISIO" r:id="rId5" imgW="551688" imgH="501396" progId="Visio.Drawing.6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752600"/>
                        <a:ext cx="1655763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7"/>
          <p:cNvGraphicFramePr>
            <a:graphicFrameLocks noGrp="1" noChangeAspect="1"/>
          </p:cNvGraphicFramePr>
          <p:nvPr>
            <p:custDataLst>
              <p:tags r:id="rId3"/>
            </p:custDataLst>
          </p:nvPr>
        </p:nvGraphicFramePr>
        <p:xfrm>
          <a:off x="3200400" y="3962400"/>
          <a:ext cx="1655763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VISIO" r:id="rId7" imgW="551688" imgH="501396" progId="Visio.Drawing.6">
                  <p:embed/>
                </p:oleObj>
              </mc:Choice>
              <mc:Fallback>
                <p:oleObj name="VISIO" r:id="rId7" imgW="551688" imgH="501396" progId="Visio.Drawing.6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962400"/>
                        <a:ext cx="1655763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Increasing Bit Width</a:t>
            </a:r>
          </a:p>
        </p:txBody>
      </p:sp>
      <p:sp>
        <p:nvSpPr>
          <p:cNvPr id="563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value can be extended from N bits to M bits</a:t>
            </a:r>
            <a:br>
              <a:rPr lang="en-US" smtClean="0"/>
            </a:br>
            <a:r>
              <a:rPr lang="en-US" smtClean="0"/>
              <a:t>(where M &gt; N) by using:</a:t>
            </a:r>
          </a:p>
          <a:p>
            <a:pPr lvl="1" eaLnBrk="1" hangingPunct="1"/>
            <a:r>
              <a:rPr lang="en-US" smtClean="0"/>
              <a:t>Sign-extension</a:t>
            </a:r>
          </a:p>
          <a:p>
            <a:pPr lvl="1" eaLnBrk="1" hangingPunct="1"/>
            <a:r>
              <a:rPr lang="en-US" smtClean="0"/>
              <a:t>Zero-extension</a:t>
            </a:r>
          </a:p>
          <a:p>
            <a:pPr eaLnBrk="1" hangingPunct="1"/>
            <a:endParaRPr lang="de-CH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Sign-Extension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Sign bit is copied into most significant </a:t>
            </a:r>
            <a:r>
              <a:rPr lang="en-US" dirty="0" smtClean="0"/>
              <a:t>bits</a:t>
            </a: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Number value remains the </a:t>
            </a:r>
            <a:r>
              <a:rPr lang="en-US" dirty="0" smtClean="0"/>
              <a:t>same</a:t>
            </a: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Give correct result for two’s complement numbers</a:t>
            </a: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Example 1: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4-bit representation of 3 = </a:t>
            </a:r>
            <a:r>
              <a:rPr lang="en-US" dirty="0" smtClean="0"/>
              <a:t>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011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8-bit sign-extended value: 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00000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011</a:t>
            </a: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 </a:t>
            </a:r>
            <a:r>
              <a:rPr lang="en-US" dirty="0"/>
              <a:t>2: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4-bit representation of -5 = 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	    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011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8-bit sign-extended value: 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11111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011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Zero-Extension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Zeros are copied into most significant </a:t>
            </a:r>
            <a:r>
              <a:rPr lang="en-US" dirty="0" smtClean="0"/>
              <a:t>bits</a:t>
            </a: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Value will change for negative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numbers</a:t>
            </a:r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Example 1: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4-bit value = </a:t>
            </a:r>
            <a:r>
              <a:rPr lang="en-US" dirty="0" smtClean="0"/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0011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3</a:t>
            </a:r>
            <a:r>
              <a:rPr lang="en-US" baseline="-25000" dirty="0">
                <a:latin typeface="Consolas" pitchFamily="49" charset="0"/>
                <a:cs typeface="Consolas" pitchFamily="49" charset="0"/>
              </a:rPr>
              <a:t>10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8-bit zero-extended value: 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0000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0011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10</a:t>
            </a: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Example </a:t>
            </a:r>
            <a:r>
              <a:rPr lang="en-US" dirty="0"/>
              <a:t>2: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4-bit value = </a:t>
            </a:r>
            <a:r>
              <a:rPr lang="en-US" dirty="0" smtClean="0"/>
              <a:t>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1011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-5</a:t>
            </a:r>
            <a:r>
              <a:rPr lang="en-US" baseline="-25000" dirty="0">
                <a:latin typeface="Consolas" pitchFamily="49" charset="0"/>
                <a:cs typeface="Consolas" pitchFamily="49" charset="0"/>
              </a:rPr>
              <a:t>10</a:t>
            </a:r>
          </a:p>
          <a:p>
            <a:pPr lvl="1"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/>
              <a:t>8-bit zero-extended value: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0000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1011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11</a:t>
            </a:r>
            <a:r>
              <a:rPr lang="en-US" b="1" baseline="-25000" dirty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10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de-CH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System Comparison</a:t>
            </a:r>
            <a:endParaRPr lang="de-CH" smtClean="0"/>
          </a:p>
        </p:txBody>
      </p:sp>
      <p:graphicFrame>
        <p:nvGraphicFramePr>
          <p:cNvPr id="4" name="Group 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6357898"/>
              </p:ext>
            </p:extLst>
          </p:nvPr>
        </p:nvGraphicFramePr>
        <p:xfrm>
          <a:off x="1905000" y="1704975"/>
          <a:ext cx="5499100" cy="164782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835275"/>
                <a:gridCol w="2663825"/>
              </a:tblGrid>
              <a:tr h="457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Number System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  <a:ea typeface="MS PGothic" pitchFamily="34" charset="-128"/>
                      </a:endParaRPr>
                    </a:p>
                  </a:txBody>
                  <a:tcPr marT="45729" marB="45729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Range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  <a:ea typeface="MS PGothic" pitchFamily="34" charset="-128"/>
                      </a:endParaRPr>
                    </a:p>
                  </a:txBody>
                  <a:tcPr marT="45729" marB="45729" horzOverflow="overflow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396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Unsigned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pitchFamily="34" charset="-128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[0, 2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-1]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pitchFamily="34" charset="-128"/>
                      </a:endParaRPr>
                    </a:p>
                  </a:txBody>
                  <a:tcPr marT="45729" marB="45729" horzOverflow="overflow"/>
                </a:tc>
              </a:tr>
              <a:tr h="396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Sign/Magnitude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pitchFamily="34" charset="-128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[-(2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N-1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-1), 2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N-1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-1]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pitchFamily="34" charset="-128"/>
                      </a:endParaRPr>
                    </a:p>
                  </a:txBody>
                  <a:tcPr marT="45729" marB="45729" horzOverflow="overflow"/>
                </a:tc>
              </a:tr>
              <a:tr h="396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Two</a:t>
                      </a: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’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 Complement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pitchFamily="34" charset="-128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[-2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N-1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2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N-1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-1]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pitchFamily="34" charset="-128"/>
                      </a:endParaRPr>
                    </a:p>
                  </a:txBody>
                  <a:tcPr marT="45729" marB="45729" horzOverflow="overflow"/>
                </a:tc>
              </a:tr>
            </a:tbl>
          </a:graphicData>
        </a:graphic>
      </p:graphicFrame>
      <p:graphicFrame>
        <p:nvGraphicFramePr>
          <p:cNvPr id="59404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7200" y="4208463"/>
          <a:ext cx="8466138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VISIO" r:id="rId6" imgW="5744386" imgH="1346412" progId="Visio.Drawing.6">
                  <p:embed/>
                </p:oleObj>
              </mc:Choice>
              <mc:Fallback>
                <p:oleObj name="VISIO" r:id="rId6" imgW="5744386" imgH="1346412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08463"/>
                        <a:ext cx="8466138" cy="196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733800"/>
            <a:ext cx="624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latin typeface="+mj-lt"/>
              </a:rPr>
              <a:t>For example, 4-bit representation: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Lessons Learned</a:t>
            </a:r>
            <a:endParaRPr lang="de-CH" smtClean="0"/>
          </a:p>
        </p:txBody>
      </p:sp>
      <p:sp>
        <p:nvSpPr>
          <p:cNvPr id="604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express decimal numbers using only 1s and 0s</a:t>
            </a:r>
            <a:endParaRPr lang="de-CH" dirty="0" smtClean="0"/>
          </a:p>
          <a:p>
            <a:pPr eaLnBrk="1" hangingPunct="1"/>
            <a:r>
              <a:rPr lang="en-US" dirty="0" smtClean="0"/>
              <a:t>How to simplify writing binary numbers in hexadecimal</a:t>
            </a:r>
          </a:p>
          <a:p>
            <a:pPr eaLnBrk="1" hangingPunct="1"/>
            <a:r>
              <a:rPr lang="en-US" dirty="0" smtClean="0"/>
              <a:t>Adding binary numbers</a:t>
            </a:r>
          </a:p>
          <a:p>
            <a:pPr eaLnBrk="1" hangingPunct="1"/>
            <a:r>
              <a:rPr lang="en-US" dirty="0" smtClean="0"/>
              <a:t>Methods to express negative numbers</a:t>
            </a:r>
          </a:p>
          <a:p>
            <a:pPr lvl="1" eaLnBrk="1" hangingPunct="1"/>
            <a:r>
              <a:rPr lang="en-US" dirty="0" smtClean="0"/>
              <a:t>Sign Magnitude</a:t>
            </a:r>
          </a:p>
          <a:p>
            <a:pPr lvl="1" eaLnBrk="1" hangingPunct="1"/>
            <a:r>
              <a:rPr lang="en-US" dirty="0" smtClean="0"/>
              <a:t>One’s complement</a:t>
            </a:r>
          </a:p>
          <a:p>
            <a:pPr lvl="1" eaLnBrk="1" hangingPunct="1"/>
            <a:r>
              <a:rPr lang="en-US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Two’s complement (the one commonly used)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Powers of two</a:t>
            </a:r>
            <a:endParaRPr lang="de-CH" smtClean="0"/>
          </a:p>
        </p:txBody>
      </p:sp>
      <p:graphicFrame>
        <p:nvGraphicFramePr>
          <p:cNvPr id="8" name="Group 108"/>
          <p:cNvGraphicFramePr>
            <a:graphicFrameLocks noGrp="1"/>
          </p:cNvGraphicFramePr>
          <p:nvPr/>
        </p:nvGraphicFramePr>
        <p:xfrm>
          <a:off x="1262063" y="1371600"/>
          <a:ext cx="6619876" cy="4343400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969028"/>
                <a:gridCol w="457294"/>
                <a:gridCol w="969028"/>
                <a:gridCol w="1829176"/>
                <a:gridCol w="969028"/>
                <a:gridCol w="457294"/>
                <a:gridCol w="969028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Powers of two</a:t>
            </a:r>
            <a:endParaRPr lang="de-CH" smtClean="0"/>
          </a:p>
        </p:txBody>
      </p:sp>
      <p:graphicFrame>
        <p:nvGraphicFramePr>
          <p:cNvPr id="8" name="Group 108"/>
          <p:cNvGraphicFramePr>
            <a:graphicFrameLocks noGrp="1"/>
          </p:cNvGraphicFramePr>
          <p:nvPr/>
        </p:nvGraphicFramePr>
        <p:xfrm>
          <a:off x="1262063" y="1371600"/>
          <a:ext cx="6619876" cy="4343400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969028"/>
                <a:gridCol w="457294"/>
                <a:gridCol w="969028"/>
                <a:gridCol w="1829176"/>
                <a:gridCol w="969028"/>
                <a:gridCol w="457294"/>
                <a:gridCol w="969028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256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512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1024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2048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4096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8192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64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16384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128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400" u="none" strike="noStrike" kern="1200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2400" b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32768</a:t>
                      </a:r>
                      <a:endParaRPr kumimoji="0" lang="en-US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9" marR="45729" horzOverflow="overflow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62200" y="5943600"/>
            <a:ext cx="441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itchFamily="34" charset="0"/>
              </a:rPr>
              <a:t>Handy to memorize up to 2</a:t>
            </a:r>
            <a:r>
              <a:rPr lang="en-US" sz="2400" b="1" baseline="30000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itchFamily="34" charset="0"/>
              </a:rPr>
              <a:t>15</a:t>
            </a:r>
            <a:endParaRPr lang="de-CH" sz="2400" b="1" baseline="30000" dirty="0">
              <a:solidFill>
                <a:schemeClr val="accent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to Decimal Conversion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Convert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10011</a:t>
            </a:r>
            <a:r>
              <a:rPr lang="en-US" baseline="-25000" dirty="0" smtClean="0"/>
              <a:t>2</a:t>
            </a:r>
            <a:r>
              <a:rPr lang="en-US" dirty="0" smtClean="0"/>
              <a:t> to decimal</a:t>
            </a:r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endParaRPr lang="de-CH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to Decimal Conversion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182563" eaLnBrk="1" hangingPunct="1"/>
            <a:r>
              <a:rPr lang="en-US" smtClean="0"/>
              <a:t>Convert </a:t>
            </a:r>
            <a:r>
              <a:rPr lang="en-US" smtClean="0">
                <a:solidFill>
                  <a:srgbClr val="A03232"/>
                </a:solidFill>
              </a:rPr>
              <a:t>10011</a:t>
            </a:r>
            <a:r>
              <a:rPr lang="en-US" baseline="-25000" smtClean="0"/>
              <a:t>2</a:t>
            </a:r>
            <a:r>
              <a:rPr lang="en-US" smtClean="0"/>
              <a:t> to decimal</a:t>
            </a:r>
          </a:p>
          <a:p>
            <a:pPr defTabSz="182563" eaLnBrk="1" hangingPunct="1"/>
            <a:endParaRPr lang="en-US" smtClean="0"/>
          </a:p>
          <a:p>
            <a:pPr defTabSz="182563" eaLnBrk="1" hangingPunct="1">
              <a:buFont typeface="Wingdings 2" pitchFamily="18" charset="2"/>
              <a:buNone/>
            </a:pPr>
            <a:r>
              <a:rPr lang="en-US" smtClean="0"/>
              <a:t>	2</a:t>
            </a:r>
            <a:r>
              <a:rPr lang="en-US" baseline="30000" smtClean="0"/>
              <a:t>4		</a:t>
            </a:r>
            <a:r>
              <a:rPr lang="en-US" smtClean="0"/>
              <a:t>×	</a:t>
            </a:r>
            <a:r>
              <a:rPr lang="en-US" smtClean="0">
                <a:solidFill>
                  <a:srgbClr val="A03232"/>
                </a:solidFill>
              </a:rPr>
              <a:t>1</a:t>
            </a:r>
            <a:r>
              <a:rPr lang="en-US" smtClean="0"/>
              <a:t>		+ 	2</a:t>
            </a:r>
            <a:r>
              <a:rPr lang="en-US" baseline="30000" smtClean="0"/>
              <a:t>3	</a:t>
            </a:r>
            <a:r>
              <a:rPr lang="en-US" smtClean="0"/>
              <a:t>×	</a:t>
            </a:r>
            <a:r>
              <a:rPr lang="en-US" smtClean="0">
                <a:solidFill>
                  <a:srgbClr val="A03232"/>
                </a:solidFill>
              </a:rPr>
              <a:t>0</a:t>
            </a:r>
            <a:r>
              <a:rPr lang="en-US" smtClean="0"/>
              <a:t> 	+ 	2</a:t>
            </a:r>
            <a:r>
              <a:rPr lang="en-US" baseline="30000" smtClean="0"/>
              <a:t>2	</a:t>
            </a:r>
            <a:r>
              <a:rPr lang="en-US" smtClean="0"/>
              <a:t>×	</a:t>
            </a:r>
            <a:r>
              <a:rPr lang="en-US" smtClean="0">
                <a:solidFill>
                  <a:srgbClr val="A03232"/>
                </a:solidFill>
              </a:rPr>
              <a:t>0</a:t>
            </a:r>
            <a:r>
              <a:rPr lang="en-US" smtClean="0"/>
              <a:t> 	+ 	2</a:t>
            </a:r>
            <a:r>
              <a:rPr lang="en-US" baseline="30000" smtClean="0"/>
              <a:t>1	</a:t>
            </a:r>
            <a:r>
              <a:rPr lang="en-US" smtClean="0"/>
              <a:t>×	</a:t>
            </a:r>
            <a:r>
              <a:rPr lang="en-US" smtClean="0">
                <a:solidFill>
                  <a:srgbClr val="A03232"/>
                </a:solidFill>
              </a:rPr>
              <a:t>1</a:t>
            </a:r>
            <a:r>
              <a:rPr lang="en-US" smtClean="0"/>
              <a:t> 	+ 	2</a:t>
            </a:r>
            <a:r>
              <a:rPr lang="en-US" baseline="30000" smtClean="0"/>
              <a:t>0	</a:t>
            </a:r>
            <a:r>
              <a:rPr lang="en-US" smtClean="0"/>
              <a:t>×	</a:t>
            </a:r>
            <a:r>
              <a:rPr lang="en-US" smtClean="0">
                <a:solidFill>
                  <a:srgbClr val="A03232"/>
                </a:solidFill>
              </a:rPr>
              <a:t>1</a:t>
            </a:r>
            <a:r>
              <a:rPr lang="en-US" smtClean="0"/>
              <a:t>		=</a:t>
            </a:r>
          </a:p>
          <a:p>
            <a:pPr defTabSz="182563" eaLnBrk="1" hangingPunct="1">
              <a:buFont typeface="Wingdings 2" pitchFamily="18" charset="2"/>
              <a:buNone/>
            </a:pPr>
            <a:endParaRPr lang="en-US" smtClean="0"/>
          </a:p>
          <a:p>
            <a:pPr defTabSz="182563" eaLnBrk="1" hangingPunct="1">
              <a:buFont typeface="Wingdings 2" pitchFamily="18" charset="2"/>
              <a:buNone/>
            </a:pPr>
            <a:endParaRPr lang="en-US" smtClean="0"/>
          </a:p>
          <a:p>
            <a:pPr defTabSz="182563" eaLnBrk="1" hangingPunct="1">
              <a:buFont typeface="Wingdings 2" pitchFamily="18" charset="2"/>
              <a:buNone/>
            </a:pPr>
            <a:endParaRPr lang="de-CH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template_new">
  <a:themeElements>
    <a:clrScheme name="ETH">
      <a:dk1>
        <a:srgbClr val="000000"/>
      </a:dk1>
      <a:lt1>
        <a:srgbClr val="FFFFFF"/>
      </a:lt1>
      <a:dk2>
        <a:srgbClr val="002B5F"/>
      </a:dk2>
      <a:lt2>
        <a:srgbClr val="808080"/>
      </a:lt2>
      <a:accent1>
        <a:srgbClr val="4F0E2B"/>
      </a:accent1>
      <a:accent2>
        <a:srgbClr val="8B3735"/>
      </a:accent2>
      <a:accent3>
        <a:srgbClr val="A03232"/>
      </a:accent3>
      <a:accent4>
        <a:srgbClr val="F7F0BC"/>
      </a:accent4>
      <a:accent5>
        <a:srgbClr val="C8DEC8"/>
      </a:accent5>
      <a:accent6>
        <a:srgbClr val="DEE9F6"/>
      </a:accent6>
      <a:hlink>
        <a:srgbClr val="A71D5B"/>
      </a:hlink>
      <a:folHlink>
        <a:srgbClr val="A71D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_new">
  <a:themeElements>
    <a:clrScheme name="ETH">
      <a:dk1>
        <a:srgbClr val="000000"/>
      </a:dk1>
      <a:lt1>
        <a:srgbClr val="FFFFFF"/>
      </a:lt1>
      <a:dk2>
        <a:srgbClr val="002B5F"/>
      </a:dk2>
      <a:lt2>
        <a:srgbClr val="808080"/>
      </a:lt2>
      <a:accent1>
        <a:srgbClr val="4F0E2B"/>
      </a:accent1>
      <a:accent2>
        <a:srgbClr val="8B3735"/>
      </a:accent2>
      <a:accent3>
        <a:srgbClr val="A03232"/>
      </a:accent3>
      <a:accent4>
        <a:srgbClr val="F7F0BC"/>
      </a:accent4>
      <a:accent5>
        <a:srgbClr val="C8DEC8"/>
      </a:accent5>
      <a:accent6>
        <a:srgbClr val="DEE9F6"/>
      </a:accent6>
      <a:hlink>
        <a:srgbClr val="A71D5B"/>
      </a:hlink>
      <a:folHlink>
        <a:srgbClr val="A71D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digital-style</Template>
  <TotalTime>658</TotalTime>
  <Words>2164</Words>
  <Application>Microsoft Macintosh PowerPoint</Application>
  <PresentationFormat>On-screen Show (4:3)</PresentationFormat>
  <Paragraphs>1132</Paragraphs>
  <Slides>58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template_new</vt:lpstr>
      <vt:lpstr>Edge</vt:lpstr>
      <vt:lpstr>1_template_new</vt:lpstr>
      <vt:lpstr>VISIO</vt:lpstr>
      <vt:lpstr>Equation</vt:lpstr>
      <vt:lpstr> Design of Digital Circuits Reading: Binary Numbers</vt:lpstr>
      <vt:lpstr>Binary Numbers</vt:lpstr>
      <vt:lpstr>In This Lecture</vt:lpstr>
      <vt:lpstr>Number Systems</vt:lpstr>
      <vt:lpstr>Number Systems</vt:lpstr>
      <vt:lpstr>Powers of two</vt:lpstr>
      <vt:lpstr>Powers of two</vt:lpstr>
      <vt:lpstr>Binary to Decimal Conversion</vt:lpstr>
      <vt:lpstr>Binary to Decimal Conversion</vt:lpstr>
      <vt:lpstr>Binary to Decimal Conversion</vt:lpstr>
      <vt:lpstr>Decimal to Binary Conversion</vt:lpstr>
      <vt:lpstr>Decimal to Binary Conversion</vt:lpstr>
      <vt:lpstr>Decimal to Binary Conversion</vt:lpstr>
      <vt:lpstr>Decimal to binary conversion</vt:lpstr>
      <vt:lpstr>Binary Values and Range</vt:lpstr>
      <vt:lpstr>Hexadecimal (Base-16) Numbers</vt:lpstr>
      <vt:lpstr>Hexadecimal (Base-16) Numbers</vt:lpstr>
      <vt:lpstr>Hexadecimal Numbers</vt:lpstr>
      <vt:lpstr>Hexadecimal Numbers</vt:lpstr>
      <vt:lpstr>Hexadecimal Numbers</vt:lpstr>
      <vt:lpstr>Hexadecimal Numbers</vt:lpstr>
      <vt:lpstr>Hexadecimal to Decimal Conversion</vt:lpstr>
      <vt:lpstr>Hexadecimal to decimal conversion</vt:lpstr>
      <vt:lpstr>Bits, Bytes, Nibbles…</vt:lpstr>
      <vt:lpstr>Powers of Two</vt:lpstr>
      <vt:lpstr>Powers of Two (SI Compatible) </vt:lpstr>
      <vt:lpstr>Estimating Powers of Two</vt:lpstr>
      <vt:lpstr>Estimating Powers of Two</vt:lpstr>
      <vt:lpstr>Addition</vt:lpstr>
      <vt:lpstr>Add the Following Numbers</vt:lpstr>
      <vt:lpstr>Add the Following Numbers</vt:lpstr>
      <vt:lpstr>Overflow</vt:lpstr>
      <vt:lpstr>Overflow (Is It a Problem?)</vt:lpstr>
      <vt:lpstr>Binary Values and Range</vt:lpstr>
      <vt:lpstr>Signed Binary Numbers</vt:lpstr>
      <vt:lpstr>Sign/Magnitude Numbers</vt:lpstr>
      <vt:lpstr>Sign/Magnitude Numbers</vt:lpstr>
      <vt:lpstr>Problems of Sign/Magnitude Numbers</vt:lpstr>
      <vt:lpstr>One’s Complement</vt:lpstr>
      <vt:lpstr>One’s Complement</vt:lpstr>
      <vt:lpstr>One’s Complement</vt:lpstr>
      <vt:lpstr>Two’s Complement Numbers</vt:lpstr>
      <vt:lpstr>Two’s Complement Numbers</vt:lpstr>
      <vt:lpstr>Two’s Complement Numbers</vt:lpstr>
      <vt:lpstr>Two’s Complement Numbers</vt:lpstr>
      <vt:lpstr>Two’s Complement Numbers</vt:lpstr>
      <vt:lpstr>“Taking the Two’s Complement”</vt:lpstr>
      <vt:lpstr>“Taking the Two’s Complement”</vt:lpstr>
      <vt:lpstr>“Taking the Two’s Complement”</vt:lpstr>
      <vt:lpstr>“Taking the Two’s Complement”</vt:lpstr>
      <vt:lpstr>“Taking the Two’s Complement”</vt:lpstr>
      <vt:lpstr>Two’s Complement Addition</vt:lpstr>
      <vt:lpstr>Two’s Complement Addition</vt:lpstr>
      <vt:lpstr>Increasing Bit Width</vt:lpstr>
      <vt:lpstr>Sign-Extension</vt:lpstr>
      <vt:lpstr>Zero-Extension</vt:lpstr>
      <vt:lpstr>Number System Comparison</vt:lpstr>
      <vt:lpstr>Lessons Learned</vt:lpstr>
    </vt:vector>
  </TitlesOfParts>
  <Company>eth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liuli</dc:creator>
  <cp:lastModifiedBy>OM</cp:lastModifiedBy>
  <cp:revision>321</cp:revision>
  <dcterms:created xsi:type="dcterms:W3CDTF">2011-02-25T12:12:18Z</dcterms:created>
  <dcterms:modified xsi:type="dcterms:W3CDTF">2017-02-23T14:50:38Z</dcterms:modified>
</cp:coreProperties>
</file>