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</p:sldMasterIdLst>
  <p:notesMasterIdLst>
    <p:notesMasterId r:id="rId31"/>
  </p:notesMasterIdLst>
  <p:handoutMasterIdLst>
    <p:handoutMasterId r:id="rId32"/>
  </p:handoutMasterIdLst>
  <p:sldIdLst>
    <p:sldId id="363" r:id="rId2"/>
    <p:sldId id="379" r:id="rId3"/>
    <p:sldId id="380" r:id="rId4"/>
    <p:sldId id="257" r:id="rId5"/>
    <p:sldId id="346" r:id="rId6"/>
    <p:sldId id="366" r:id="rId7"/>
    <p:sldId id="348" r:id="rId8"/>
    <p:sldId id="349" r:id="rId9"/>
    <p:sldId id="350" r:id="rId10"/>
    <p:sldId id="351" r:id="rId11"/>
    <p:sldId id="364" r:id="rId12"/>
    <p:sldId id="365" r:id="rId13"/>
    <p:sldId id="356" r:id="rId14"/>
    <p:sldId id="357" r:id="rId15"/>
    <p:sldId id="358" r:id="rId16"/>
    <p:sldId id="362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83" r:id="rId27"/>
    <p:sldId id="385" r:id="rId28"/>
    <p:sldId id="384" r:id="rId29"/>
    <p:sldId id="382" r:id="rId30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292929"/>
    <a:srgbClr val="1C1C1C"/>
    <a:srgbClr val="111111"/>
    <a:srgbClr val="0080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9" autoAdjust="0"/>
  </p:normalViewPr>
  <p:slideViewPr>
    <p:cSldViewPr showGuides="1">
      <p:cViewPr varScale="1">
        <p:scale>
          <a:sx n="87" d="100"/>
          <a:sy n="87" d="100"/>
        </p:scale>
        <p:origin x="1458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5" d="100"/>
          <a:sy n="125" d="100"/>
        </p:scale>
        <p:origin x="-828" y="3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15792B-B870-4168-A5FF-031BE103C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26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851DE16D-3C10-411D-93F1-1D6CF9FF3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91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a doctoral student of Professor </a:t>
            </a:r>
            <a:r>
              <a:rPr lang="en-US" dirty="0" err="1"/>
              <a:t>Capkun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DE16D-3C10-411D-93F1-1D6CF9FF34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824F9D2-9F12-4B9C-9682-76B71F24AEFB}" type="slidenum">
              <a:rPr lang="en-US" sz="1200">
                <a:latin typeface="Arial" pitchFamily="34" charset="0"/>
              </a:rPr>
              <a:pPr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2C198A3-548A-42A3-82FC-40E7C9EE5390}" type="slidenum">
              <a:rPr lang="en-US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assignment: binary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DE16D-3C10-411D-93F1-1D6CF9FF34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DE16D-3C10-411D-93F1-1D6CF9FF3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</a:t>
            </a:r>
            <a:r>
              <a:rPr lang="en-US" dirty="0"/>
              <a:t>eel free to let us know if you have issues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Assistant next year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1DE16D-3C10-411D-93F1-1D6CF9FF34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69E31CD-2419-49C7-884A-F66B87D379ED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High-level last week</a:t>
            </a:r>
          </a:p>
          <a:p>
            <a:pPr eaLnBrk="1" hangingPunct="1"/>
            <a:r>
              <a:rPr lang="de-DE" dirty="0">
                <a:latin typeface="Arial" pitchFamily="34" charset="0"/>
              </a:rPr>
              <a:t>Basic building blocks</a:t>
            </a:r>
          </a:p>
          <a:p>
            <a:pPr eaLnBrk="1" hangingPunct="1"/>
            <a:r>
              <a:rPr lang="de-DE" dirty="0">
                <a:latin typeface="Arial" pitchFamily="34" charset="0"/>
              </a:rPr>
              <a:t>Learn with the FPGA programming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C5D82C0-001A-4DA3-B163-B5728BB40603}" type="slidenum">
              <a:rPr lang="en-US" sz="1200">
                <a:latin typeface="Arial" pitchFamily="34" charset="0"/>
              </a:rPr>
              <a:pPr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Combinational vs sequential</a:t>
            </a:r>
          </a:p>
          <a:p>
            <a:pPr eaLnBrk="1" hangingPunct="1"/>
            <a:r>
              <a:rPr lang="de-DE" dirty="0">
                <a:latin typeface="Arial" pitchFamily="34" charset="0"/>
              </a:rPr>
              <a:t>Example: counter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826291F-97F0-4D0E-965B-4607DF1A8BD2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B4F19BA-D520-41A2-ABC9-77036586564A}" type="slidenum">
              <a:rPr lang="en-US" sz="1200">
                <a:latin typeface="Arial" pitchFamily="34" charset="0"/>
              </a:rPr>
              <a:pPr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505F4EC-A46C-4231-B0E4-4745D9FBABBE}" type="slidenum">
              <a:rPr lang="en-US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EEBA7D0-4263-4D61-9FE7-01ADE4E19907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</a:rPr>
              <a:t>More details tomorrow and coming weeks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08013"/>
            <a:ext cx="84201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2950" y="3429001"/>
            <a:ext cx="842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Design of Digital Circuits</a:t>
            </a:r>
            <a:r>
              <a:rPr lang="en-US" sz="2000" b="0" baseline="0" dirty="0">
                <a:latin typeface="Calibri" pitchFamily="34" charset="0"/>
              </a:rPr>
              <a:t>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err="1">
                <a:latin typeface="Calibri" pitchFamily="34" charset="0"/>
              </a:rPr>
              <a:t>Onur</a:t>
            </a:r>
            <a:r>
              <a:rPr lang="en-US" sz="2000" b="0" baseline="0" dirty="0">
                <a:latin typeface="Calibri" pitchFamily="34" charset="0"/>
              </a:rPr>
              <a:t> </a:t>
            </a:r>
            <a:r>
              <a:rPr lang="en-US" sz="2000" b="0" baseline="0" dirty="0" err="1">
                <a:latin typeface="Calibri" pitchFamily="34" charset="0"/>
              </a:rPr>
              <a:t>Mutlu</a:t>
            </a:r>
            <a:endParaRPr lang="en-US" sz="2000" b="0" baseline="0" dirty="0"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baseline="0" dirty="0" err="1">
                <a:latin typeface="Calibri" pitchFamily="34" charset="0"/>
              </a:rPr>
              <a:t>Srdjan</a:t>
            </a:r>
            <a:r>
              <a:rPr lang="en-US" sz="2000" b="0" baseline="0" dirty="0">
                <a:latin typeface="Calibri" pitchFamily="34" charset="0"/>
              </a:rPr>
              <a:t> </a:t>
            </a:r>
            <a:r>
              <a:rPr lang="en-US" sz="2000" b="0" baseline="0" dirty="0" err="1">
                <a:latin typeface="Calibri" pitchFamily="34" charset="0"/>
              </a:rPr>
              <a:t>Capkun</a:t>
            </a:r>
            <a:endParaRPr lang="en-US" sz="2000" b="0" baseline="0" dirty="0">
              <a:latin typeface="Calibri" pitchFamily="34" charset="0"/>
            </a:endParaRPr>
          </a:p>
          <a:p>
            <a:r>
              <a:rPr lang="en-US" sz="2000" b="0" baseline="0" dirty="0">
                <a:latin typeface="Calibri" pitchFamily="34" charset="0"/>
              </a:rPr>
              <a:t>(Lecture by Der-</a:t>
            </a:r>
            <a:r>
              <a:rPr lang="en-US" sz="2000" b="0" baseline="0" dirty="0" err="1">
                <a:latin typeface="Calibri" pitchFamily="34" charset="0"/>
              </a:rPr>
              <a:t>Yeuan</a:t>
            </a:r>
            <a:r>
              <a:rPr lang="en-US" sz="2000" b="0" baseline="0" dirty="0">
                <a:latin typeface="Calibri" pitchFamily="34" charset="0"/>
              </a:rPr>
              <a:t> Yu)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" y="6400800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Adapted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from Digital Design and Computer Architecture, David Money Harris &amp; Sarah L. Harris ©2007 Elsevier</a:t>
            </a:r>
          </a:p>
          <a:p>
            <a:pPr algn="l"/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Adapted from slides by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Onur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Mutlu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Srdjan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Capkun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, Frank K.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Gürkaynak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Aanjhan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0" i="1" baseline="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Ranganathan</a:t>
            </a:r>
            <a:endParaRPr lang="en-US" sz="1200" b="0" i="1" baseline="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l"/>
            <a:endParaRPr lang="de-CH" sz="1200" b="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0" y="4919246"/>
            <a:ext cx="709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http://www.syssec.ethz.ch/education/Digitaltechnik_17</a:t>
            </a:r>
            <a:endParaRPr lang="de-CH" sz="1600" b="0" dirty="0">
              <a:solidFill>
                <a:schemeClr val="accent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Explanation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59742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6257" y="1362076"/>
            <a:ext cx="8554244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15997" y="3952876"/>
            <a:ext cx="8554244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98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76" y="445070"/>
            <a:ext cx="8224044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22476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22476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8" y="1362076"/>
            <a:ext cx="8554244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38279" y="3886201"/>
            <a:ext cx="8554244" cy="245238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22476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8" y="1362075"/>
            <a:ext cx="419285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953001" y="1362075"/>
            <a:ext cx="419285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22476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8" y="1362075"/>
            <a:ext cx="419285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953001" y="1362076"/>
            <a:ext cx="4192852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953001" y="3962401"/>
            <a:ext cx="4192852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59742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9281" y="1362075"/>
            <a:ext cx="8554244" cy="4972050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</p:spTree>
    <p:extLst>
      <p:ext uri="{BB962C8B-B14F-4D97-AF65-F5344CB8AC3E}">
        <p14:creationId xmlns:p14="http://schemas.microsoft.com/office/powerpoint/2010/main" val="312096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ouble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75908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2721" y="1904999"/>
            <a:ext cx="4192852" cy="4429125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45773" y="1904999"/>
            <a:ext cx="4192852" cy="4429126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997" y="1447800"/>
            <a:ext cx="4192852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1592" y="1447799"/>
            <a:ext cx="4192852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7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oubleCode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75908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696" y="1905000"/>
            <a:ext cx="4192852" cy="1905001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52749" y="1905000"/>
            <a:ext cx="4192852" cy="1905001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2973" y="1447800"/>
            <a:ext cx="4192852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749" y="1447799"/>
            <a:ext cx="4192852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948" y="3952876"/>
            <a:ext cx="8554244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63224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de_and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70" y="435678"/>
            <a:ext cx="859742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6257" y="3810001"/>
            <a:ext cx="8554244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29948" y="1362076"/>
            <a:ext cx="8554244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5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5265" y="371182"/>
            <a:ext cx="82240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948" y="1362075"/>
            <a:ext cx="8554244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555964" y="-26987"/>
            <a:ext cx="1418828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15400" y="6400801"/>
            <a:ext cx="756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BFC3F6-4243-4681-A1EC-FD951BC8E2BF}" type="slidenum">
              <a:rPr lang="de-CH" sz="1400" b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/>
              <a:t>‹#›</a:t>
            </a:fld>
            <a:endParaRPr lang="de-CH" sz="1400" b="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24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digilentinc.com/reference/programmable-logic/basys-3/start" TargetMode="External"/><Relationship Id="rId2" Type="http://schemas.openxmlformats.org/officeDocument/2006/relationships/hyperlink" Target="https://reference.digilentinc.com/learn/programmable-logic/tutorials/basys-3-getting-started/sta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w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1.xml"/><Relationship Id="rId10" Type="http://schemas.openxmlformats.org/officeDocument/2006/relationships/image" Target="../media/image2.wmf"/><Relationship Id="rId4" Type="http://schemas.openxmlformats.org/officeDocument/2006/relationships/tags" Target="../tags/tag10.xml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Introduction to the FPGA and Labs</a:t>
            </a:r>
          </a:p>
        </p:txBody>
      </p:sp>
    </p:spTree>
    <p:extLst>
      <p:ext uri="{BB962C8B-B14F-4D97-AF65-F5344CB8AC3E}">
        <p14:creationId xmlns:p14="http://schemas.microsoft.com/office/powerpoint/2010/main" val="172378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CLBs: Configurable Logic Blocks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of: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LUT</a:t>
            </a:r>
            <a:r>
              <a:rPr lang="en-US" dirty="0"/>
              <a:t>s (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 err="1"/>
              <a:t>ook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U</a:t>
            </a:r>
            <a:r>
              <a:rPr lang="en-US" dirty="0" err="1"/>
              <a:t>p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</a:t>
            </a:r>
            <a:r>
              <a:rPr lang="en-US" dirty="0"/>
              <a:t>ables): perform combinational logic</a:t>
            </a:r>
          </a:p>
          <a:p>
            <a:pPr lvl="1"/>
            <a:r>
              <a:rPr lang="en-US" dirty="0"/>
              <a:t>Flip-flops (FF): perform sequential functions</a:t>
            </a:r>
          </a:p>
          <a:p>
            <a:pPr lvl="1"/>
            <a:r>
              <a:rPr lang="en-US" dirty="0"/>
              <a:t>Multiplexers: connect LUTs and flip-flops</a:t>
            </a:r>
          </a:p>
          <a:p>
            <a:endParaRPr lang="de-CH" dirty="0"/>
          </a:p>
        </p:txBody>
      </p:sp>
      <p:sp>
        <p:nvSpPr>
          <p:cNvPr id="3174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7346" name="Picture 2" descr="https://upload.wikimedia.org/wikibooks/en/c/ca/CLB_Block_Diagra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200400"/>
            <a:ext cx="4572000" cy="28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CLB Configuration Example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how the CLB can be configured to realize:</a:t>
            </a:r>
          </a:p>
          <a:p>
            <a:pPr lvl="1"/>
            <a:r>
              <a:rPr lang="en-US" b="1" dirty="0"/>
              <a:t>X = (A ∙ B ∙ C) + (A ∙ B ∙ C)</a:t>
            </a:r>
          </a:p>
          <a:p>
            <a:pPr lvl="1"/>
            <a:r>
              <a:rPr lang="en-US" b="1" dirty="0"/>
              <a:t>Y = A ∙ B</a:t>
            </a:r>
            <a:endParaRPr lang="de-CH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057400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602736" y="1883664"/>
            <a:ext cx="1143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737362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981202" y="2258568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643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CLB Configuration Example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how the CLB can be configured to realize:</a:t>
            </a:r>
          </a:p>
          <a:p>
            <a:pPr lvl="1"/>
            <a:r>
              <a:rPr lang="en-US" b="1" dirty="0"/>
              <a:t>X = (A ∙ B ∙ C) + (A ∙ B ∙ C)</a:t>
            </a:r>
          </a:p>
          <a:p>
            <a:pPr lvl="1"/>
            <a:r>
              <a:rPr lang="en-US" b="1" dirty="0"/>
              <a:t>Y = A ∙ B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custDataLst>
              <p:tags r:id="rId2"/>
            </p:custDataLst>
          </p:nvPr>
        </p:nvGraphicFramePr>
        <p:xfrm>
          <a:off x="838202" y="2786063"/>
          <a:ext cx="8234363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VISIO" r:id="rId4" imgW="4124723" imgH="1352518" progId="Visio.Drawing.6">
                  <p:embed/>
                </p:oleObj>
              </mc:Choice>
              <mc:Fallback>
                <p:oleObj name="VISIO" r:id="rId4" imgW="4124723" imgH="1352518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" y="2786063"/>
                        <a:ext cx="8234363" cy="270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2057400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02736" y="1883664"/>
            <a:ext cx="1143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37362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981202" y="2258568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343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FPGA Design 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CAD tool (such as Vivado) is used to design and implement a digital system. </a:t>
            </a:r>
          </a:p>
          <a:p>
            <a:r>
              <a:rPr lang="en-US" dirty="0"/>
              <a:t>The user enters the design using schematic entry or an HDL.</a:t>
            </a:r>
          </a:p>
          <a:p>
            <a:r>
              <a:rPr lang="en-US" dirty="0"/>
              <a:t>Correct functionality is verified using simulation</a:t>
            </a:r>
          </a:p>
          <a:p>
            <a:r>
              <a:rPr lang="en-US" dirty="0"/>
              <a:t>A synthesis tool maps your description onto the FPGA.</a:t>
            </a:r>
          </a:p>
          <a:p>
            <a:r>
              <a:rPr lang="en-US" dirty="0"/>
              <a:t>The result is a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bitfile</a:t>
            </a:r>
            <a:r>
              <a:rPr lang="en-US" dirty="0"/>
              <a:t> that contains configures the CLBs and the connections between them and the IOBs. </a:t>
            </a:r>
          </a:p>
          <a:p>
            <a:r>
              <a:rPr lang="en-US" dirty="0"/>
              <a:t>The </a:t>
            </a:r>
            <a:r>
              <a:rPr lang="en-US" dirty="0" err="1"/>
              <a:t>bitfile</a:t>
            </a:r>
            <a:r>
              <a:rPr lang="en-US" dirty="0"/>
              <a:t> is downloaded to the FPGA</a:t>
            </a:r>
            <a:endParaRPr lang="de-CH" dirty="0"/>
          </a:p>
        </p:txBody>
      </p:sp>
      <p:sp>
        <p:nvSpPr>
          <p:cNvPr id="4198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FPGA board for the Lab Exercises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group will use an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FPGA board </a:t>
            </a:r>
            <a:r>
              <a:rPr lang="en-US" dirty="0"/>
              <a:t>for the exercises.</a:t>
            </a:r>
          </a:p>
        </p:txBody>
      </p:sp>
      <p:pic>
        <p:nvPicPr>
          <p:cNvPr id="56322" name="Picture 2" descr="https://reference.digilentinc.com/_media/reference/programmable-logic/basys-3/basys-3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8" y="2205733"/>
            <a:ext cx="6587860" cy="41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9254" y="5964897"/>
            <a:ext cx="120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Switches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01498" y="5570239"/>
            <a:ext cx="5562600" cy="68580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401498" y="5281275"/>
            <a:ext cx="5565700" cy="210877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9254" y="520204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LEDs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8037" y="4587501"/>
            <a:ext cx="2003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Seven-segment</a:t>
            </a:r>
          </a:p>
          <a:p>
            <a:r>
              <a:rPr lang="en-US" dirty="0">
                <a:highlight>
                  <a:srgbClr val="FF6600"/>
                </a:highlight>
              </a:rPr>
              <a:t>displays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14128" y="4644133"/>
            <a:ext cx="1752600" cy="59067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30198" y="2539846"/>
            <a:ext cx="556072" cy="504087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5270" y="1941305"/>
            <a:ext cx="2766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ighlight>
                  <a:srgbClr val="FF6600"/>
                </a:highlight>
              </a:rPr>
              <a:t>microUSB</a:t>
            </a:r>
          </a:p>
          <a:p>
            <a:pPr algn="r"/>
            <a:r>
              <a:rPr lang="en-US" dirty="0">
                <a:highlight>
                  <a:srgbClr val="FF6600"/>
                </a:highlight>
              </a:rPr>
              <a:t>(power/programming)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8864" y="2681007"/>
            <a:ext cx="401606" cy="743926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01032" y="3131801"/>
            <a:ext cx="1695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Power switch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21336" y="2205733"/>
            <a:ext cx="1705519" cy="129540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0047" y="186470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Video out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800599" y="3793839"/>
            <a:ext cx="762001" cy="77719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5976" y="3717919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FPGA chip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26855" y="4319418"/>
            <a:ext cx="1299218" cy="897941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65510" y="4254531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Buttons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36651" y="2565613"/>
            <a:ext cx="853985" cy="920139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63299" y="222306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6600"/>
                </a:highlight>
              </a:rPr>
              <a:t>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exactly is this FPGA board?</a:t>
            </a:r>
          </a:p>
        </p:txBody>
      </p:sp>
      <p:sp>
        <p:nvSpPr>
          <p:cNvPr id="4608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 Programmable Logic Device (FPGA)</a:t>
            </a:r>
          </a:p>
          <a:p>
            <a:r>
              <a:rPr lang="en-US" dirty="0"/>
              <a:t>Various Interfaces</a:t>
            </a:r>
          </a:p>
          <a:p>
            <a:pPr lvl="1"/>
            <a:r>
              <a:rPr lang="en-US" dirty="0"/>
              <a:t>Switches and Lights</a:t>
            </a:r>
          </a:p>
          <a:p>
            <a:pPr lvl="1"/>
            <a:r>
              <a:rPr lang="en-US" dirty="0"/>
              <a:t>Video (VGA) Interface</a:t>
            </a:r>
          </a:p>
          <a:p>
            <a:pPr lvl="1"/>
            <a:r>
              <a:rPr lang="en-US" dirty="0"/>
              <a:t>Keyboard/Mouse Interface</a:t>
            </a:r>
          </a:p>
          <a:p>
            <a:r>
              <a:rPr lang="en-US" dirty="0"/>
              <a:t>Support Circuits</a:t>
            </a:r>
          </a:p>
          <a:p>
            <a:pPr lvl="1"/>
            <a:r>
              <a:rPr lang="en-US" dirty="0"/>
              <a:t>Circuits to store the configuration</a:t>
            </a:r>
          </a:p>
          <a:p>
            <a:pPr lvl="1"/>
            <a:r>
              <a:rPr lang="en-US" dirty="0"/>
              <a:t>Power and Clock for all the components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we do with the FPGA Board ?</a:t>
            </a:r>
          </a:p>
        </p:txBody>
      </p:sp>
      <p:sp>
        <p:nvSpPr>
          <p:cNvPr id="50178" name="Content Placeholder 8"/>
          <p:cNvSpPr>
            <a:spLocks noGrp="1"/>
          </p:cNvSpPr>
          <p:nvPr>
            <p:ph idx="1"/>
          </p:nvPr>
        </p:nvSpPr>
        <p:spPr>
          <a:xfrm>
            <a:off x="429948" y="1362075"/>
            <a:ext cx="8942652" cy="4972050"/>
          </a:xfrm>
        </p:spPr>
        <p:txBody>
          <a:bodyPr/>
          <a:lstStyle/>
          <a:p>
            <a:r>
              <a:rPr lang="en-US" dirty="0"/>
              <a:t>At the end of the exercises, we will have built a 32-bit microprocessor running on the FPGA board.</a:t>
            </a:r>
          </a:p>
          <a:p>
            <a:pPr lvl="1"/>
            <a:r>
              <a:rPr lang="en-US" dirty="0"/>
              <a:t>It will be a small processor, but it will be able to execute small programs.</a:t>
            </a:r>
          </a:p>
          <a:p>
            <a:r>
              <a:rPr lang="en-US" dirty="0"/>
              <a:t>Each week we will have a new exercise.</a:t>
            </a:r>
          </a:p>
          <a:p>
            <a:pPr lvl="1"/>
            <a:r>
              <a:rPr lang="en-US" dirty="0"/>
              <a:t>Not all exercises will require the board.</a:t>
            </a:r>
          </a:p>
          <a:p>
            <a:r>
              <a:rPr lang="en-US" dirty="0"/>
              <a:t>You are encouraged to experiment with the board on your own.</a:t>
            </a:r>
          </a:p>
          <a:p>
            <a:pPr lvl="1"/>
            <a:r>
              <a:rPr lang="en-US" dirty="0"/>
              <a:t>We may have some extra boards for those who are interested 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It is not possible to destroy the board by programming!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comparator circuit on paper</a:t>
            </a:r>
          </a:p>
          <a:p>
            <a:r>
              <a:rPr lang="en-US" dirty="0"/>
              <a:t>Compare two inputs and output 1 if they are all the same</a:t>
            </a:r>
          </a:p>
          <a:p>
            <a:r>
              <a:rPr lang="en-US" dirty="0"/>
              <a:t>No FPGA programming, but you can try out the board</a:t>
            </a:r>
          </a:p>
        </p:txBody>
      </p:sp>
    </p:spTree>
    <p:extLst>
      <p:ext uri="{BB962C8B-B14F-4D97-AF65-F5344CB8AC3E}">
        <p14:creationId xmlns:p14="http://schemas.microsoft.com/office/powerpoint/2010/main" val="176359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Full Adder and a 4-bit Adder</a:t>
            </a:r>
          </a:p>
          <a:p>
            <a:pPr lvl="1"/>
            <a:r>
              <a:rPr lang="en-US" dirty="0"/>
              <a:t>Combinational circuit</a:t>
            </a:r>
          </a:p>
          <a:p>
            <a:r>
              <a:rPr lang="en-US" dirty="0"/>
              <a:t>Full Adder</a:t>
            </a:r>
          </a:p>
          <a:p>
            <a:pPr lvl="1"/>
            <a:r>
              <a:rPr lang="en-US" dirty="0"/>
              <a:t>Takes 2 bits and output their sum and carry</a:t>
            </a:r>
          </a:p>
          <a:p>
            <a:r>
              <a:rPr lang="en-US" dirty="0"/>
              <a:t>4-bit Adder</a:t>
            </a:r>
          </a:p>
          <a:p>
            <a:pPr lvl="1"/>
            <a:r>
              <a:rPr lang="en-US" dirty="0"/>
              <a:t>Instantiate 4 Full Adders to add 2 4-bit values</a:t>
            </a:r>
          </a:p>
          <a:p>
            <a:r>
              <a:rPr lang="en-US" dirty="0"/>
              <a:t>Use FPGA boards</a:t>
            </a:r>
          </a:p>
          <a:p>
            <a:pPr lvl="1"/>
            <a:r>
              <a:rPr lang="en-US" dirty="0"/>
              <a:t>Input: switches</a:t>
            </a:r>
          </a:p>
          <a:p>
            <a:pPr lvl="1"/>
            <a:r>
              <a:rPr lang="en-US" dirty="0"/>
              <a:t>Output: LEDs</a:t>
            </a:r>
          </a:p>
        </p:txBody>
      </p:sp>
    </p:spTree>
    <p:extLst>
      <p:ext uri="{BB962C8B-B14F-4D97-AF65-F5344CB8AC3E}">
        <p14:creationId xmlns:p14="http://schemas.microsoft.com/office/powerpoint/2010/main" val="65148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your results from Lab 2 on a seven segment display</a:t>
            </a:r>
          </a:p>
          <a:p>
            <a:endParaRPr lang="en-US" dirty="0"/>
          </a:p>
        </p:txBody>
      </p:sp>
      <p:pic>
        <p:nvPicPr>
          <p:cNvPr id="56322" name="Picture 2" descr="https://upload.wikimedia.org/wikipedia/commons/9/97/7-segments_Indicat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847975"/>
            <a:ext cx="8572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7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HG E 26.1 and E 26.3</a:t>
            </a:r>
          </a:p>
          <a:p>
            <a:r>
              <a:rPr lang="en-US" dirty="0"/>
              <a:t>Tuesday 15:15-17:00 (also in HG E 19)</a:t>
            </a:r>
          </a:p>
          <a:p>
            <a:r>
              <a:rPr lang="en-US" dirty="0"/>
              <a:t>Wednesday 15:15-17:00</a:t>
            </a:r>
          </a:p>
          <a:p>
            <a:r>
              <a:rPr lang="en-US" dirty="0"/>
              <a:t>Friday 08:15-10:00</a:t>
            </a:r>
          </a:p>
          <a:p>
            <a:r>
              <a:rPr lang="en-US" dirty="0"/>
              <a:t>Friday 10:15-12:00</a:t>
            </a:r>
          </a:p>
          <a:p>
            <a:r>
              <a:rPr lang="en-US" dirty="0"/>
              <a:t>There is enough seating for you to hop around occasionally</a:t>
            </a:r>
          </a:p>
        </p:txBody>
      </p:sp>
    </p:spTree>
    <p:extLst>
      <p:ext uri="{BB962C8B-B14F-4D97-AF65-F5344CB8AC3E}">
        <p14:creationId xmlns:p14="http://schemas.microsoft.com/office/powerpoint/2010/main" val="11296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 finite state machine using sequential circuit</a:t>
            </a:r>
          </a:p>
          <a:p>
            <a:r>
              <a:rPr lang="en-US" dirty="0"/>
              <a:t>Blinking LEDs for a car’s turn signals</a:t>
            </a:r>
          </a:p>
        </p:txBody>
      </p:sp>
    </p:spTree>
    <p:extLst>
      <p:ext uri="{BB962C8B-B14F-4D97-AF65-F5344CB8AC3E}">
        <p14:creationId xmlns:p14="http://schemas.microsoft.com/office/powerpoint/2010/main" val="86727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Towards implementing your very first processor</a:t>
            </a:r>
          </a:p>
          <a:p>
            <a:r>
              <a:rPr lang="en-US" dirty="0"/>
              <a:t>Implement your own Arithmetic and Logic Unit (ALU)</a:t>
            </a:r>
          </a:p>
          <a:p>
            <a:r>
              <a:rPr lang="en-US" dirty="0"/>
              <a:t>An ALU is an important part of the CPU</a:t>
            </a:r>
          </a:p>
          <a:p>
            <a:pPr lvl="1"/>
            <a:r>
              <a:rPr lang="en-US" dirty="0"/>
              <a:t>Arithmetic operations: add, subtract, multiply, compare, …</a:t>
            </a:r>
          </a:p>
          <a:p>
            <a:pPr lvl="1"/>
            <a:r>
              <a:rPr lang="en-US" dirty="0"/>
              <a:t>Logic operations: AND, OR, …</a:t>
            </a:r>
          </a:p>
        </p:txBody>
      </p:sp>
    </p:spTree>
    <p:extLst>
      <p:ext uri="{BB962C8B-B14F-4D97-AF65-F5344CB8AC3E}">
        <p14:creationId xmlns:p14="http://schemas.microsoft.com/office/powerpoint/2010/main" val="197022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your ALU design using a </a:t>
            </a:r>
            <a:r>
              <a:rPr lang="en-US" dirty="0" err="1"/>
              <a:t>testbench</a:t>
            </a:r>
            <a:endParaRPr lang="en-US" dirty="0"/>
          </a:p>
          <a:p>
            <a:r>
              <a:rPr lang="en-US" dirty="0"/>
              <a:t>Validate that your ALU is functionally correct</a:t>
            </a:r>
          </a:p>
          <a:p>
            <a:r>
              <a:rPr lang="en-US" dirty="0"/>
              <a:t>Learn how to find and resolve problems in your circuit</a:t>
            </a:r>
          </a:p>
        </p:txBody>
      </p:sp>
    </p:spTree>
    <p:extLst>
      <p:ext uri="{BB962C8B-B14F-4D97-AF65-F5344CB8AC3E}">
        <p14:creationId xmlns:p14="http://schemas.microsoft.com/office/powerpoint/2010/main" val="17595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Assembly coding</a:t>
            </a:r>
          </a:p>
          <a:p>
            <a:pPr lvl="1"/>
            <a:r>
              <a:rPr lang="en-US" dirty="0"/>
              <a:t>MIPS</a:t>
            </a:r>
          </a:p>
          <a:p>
            <a:r>
              <a:rPr lang="en-US" dirty="0"/>
              <a:t>Implement an program which you will later use to run on your processor</a:t>
            </a:r>
          </a:p>
          <a:p>
            <a:r>
              <a:rPr lang="en-US" dirty="0"/>
              <a:t>Calculate sum or number ranges</a:t>
            </a:r>
          </a:p>
          <a:p>
            <a:r>
              <a:rPr lang="en-US" dirty="0"/>
              <a:t>Image manipulation</a:t>
            </a:r>
          </a:p>
        </p:txBody>
      </p:sp>
    </p:spTree>
    <p:extLst>
      <p:ext uri="{BB962C8B-B14F-4D97-AF65-F5344CB8AC3E}">
        <p14:creationId xmlns:p14="http://schemas.microsoft.com/office/powerpoint/2010/main" val="30764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a processor is built</a:t>
            </a:r>
          </a:p>
          <a:p>
            <a:r>
              <a:rPr lang="en-US" dirty="0"/>
              <a:t>Complete your first design of a MIPS processor</a:t>
            </a:r>
          </a:p>
          <a:p>
            <a:r>
              <a:rPr lang="en-US" dirty="0"/>
              <a:t>Run a “</a:t>
            </a:r>
            <a:r>
              <a:rPr lang="en-US" dirty="0" err="1"/>
              <a:t>snake”program</a:t>
            </a:r>
            <a:endParaRPr lang="en-US" dirty="0"/>
          </a:p>
        </p:txBody>
      </p:sp>
      <p:pic>
        <p:nvPicPr>
          <p:cNvPr id="4" name="Snake on Spartan 3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20447" y="3581400"/>
            <a:ext cx="4373245" cy="246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35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performance of your MIPS processor by adding some new instructions</a:t>
            </a:r>
          </a:p>
          <a:p>
            <a:r>
              <a:rPr lang="en-US" dirty="0"/>
              <a:t>Multiplication</a:t>
            </a:r>
          </a:p>
          <a:p>
            <a:r>
              <a:rPr lang="en-US" dirty="0"/>
              <a:t>Bit shifting</a:t>
            </a:r>
          </a:p>
        </p:txBody>
      </p:sp>
    </p:spTree>
    <p:extLst>
      <p:ext uri="{BB962C8B-B14F-4D97-AF65-F5344CB8AC3E}">
        <p14:creationId xmlns:p14="http://schemas.microsoft.com/office/powerpoint/2010/main" val="387200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circuits using Hardware Description </a:t>
            </a:r>
            <a:r>
              <a:rPr lang="en-US" dirty="0" err="1"/>
              <a:t>Langauge</a:t>
            </a:r>
            <a:r>
              <a:rPr lang="en-US" dirty="0"/>
              <a:t> (HDL)</a:t>
            </a:r>
          </a:p>
          <a:p>
            <a:r>
              <a:rPr lang="en-US" dirty="0"/>
              <a:t>Hardware Description Languages</a:t>
            </a:r>
          </a:p>
          <a:p>
            <a:pPr lvl="1"/>
            <a:r>
              <a:rPr lang="en-US" dirty="0"/>
              <a:t>Verilog (this is the one we use in this course!)</a:t>
            </a:r>
          </a:p>
          <a:p>
            <a:pPr lvl="1"/>
            <a:r>
              <a:rPr lang="en-US" dirty="0"/>
              <a:t>VHDL</a:t>
            </a:r>
          </a:p>
          <a:p>
            <a:r>
              <a:rPr lang="en-US" dirty="0"/>
              <a:t>FPGA Board</a:t>
            </a:r>
          </a:p>
          <a:p>
            <a:pPr lvl="1"/>
            <a:r>
              <a:rPr lang="en-US" dirty="0" err="1"/>
              <a:t>Systhesis</a:t>
            </a:r>
            <a:endParaRPr lang="en-US" dirty="0"/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Program</a:t>
            </a:r>
          </a:p>
          <a:p>
            <a:r>
              <a:rPr lang="en-US" dirty="0"/>
              <a:t>Simulation</a:t>
            </a:r>
          </a:p>
          <a:p>
            <a:pPr lvl="1"/>
            <a:r>
              <a:rPr lang="en-US" dirty="0" err="1"/>
              <a:t>Testbenches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31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design process on the FPGA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Vivado Project</a:t>
            </a:r>
          </a:p>
          <a:p>
            <a:r>
              <a:rPr lang="en-US" dirty="0"/>
              <a:t>Implement your circuit using Verilog code</a:t>
            </a:r>
          </a:p>
          <a:p>
            <a:r>
              <a:rPr lang="en-US" dirty="0"/>
              <a:t>Use the constraint file to specify which I/O to use</a:t>
            </a:r>
          </a:p>
          <a:p>
            <a:r>
              <a:rPr lang="en-US" dirty="0"/>
              <a:t>Implement your circuit</a:t>
            </a:r>
          </a:p>
          <a:p>
            <a:r>
              <a:rPr lang="en-US" dirty="0"/>
              <a:t>Generate the </a:t>
            </a:r>
            <a:r>
              <a:rPr lang="en-US" dirty="0" err="1"/>
              <a:t>bitstream</a:t>
            </a:r>
            <a:endParaRPr lang="en-US" dirty="0"/>
          </a:p>
          <a:p>
            <a:r>
              <a:rPr lang="en-US" dirty="0"/>
              <a:t>Program to the board (target)</a:t>
            </a:r>
          </a:p>
        </p:txBody>
      </p:sp>
    </p:spTree>
    <p:extLst>
      <p:ext uri="{BB962C8B-B14F-4D97-AF65-F5344CB8AC3E}">
        <p14:creationId xmlns:p14="http://schemas.microsoft.com/office/powerpoint/2010/main" val="2543355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AND gate</a:t>
            </a:r>
          </a:p>
          <a:p>
            <a:r>
              <a:rPr lang="en-US" dirty="0"/>
              <a:t>The output is true (1) only if</a:t>
            </a:r>
            <a:br>
              <a:rPr lang="en-US" dirty="0"/>
            </a:br>
            <a:r>
              <a:rPr lang="en-US" dirty="0"/>
              <a:t>both inputs are true (1).</a:t>
            </a:r>
          </a:p>
          <a:p>
            <a:endParaRPr lang="en-US" dirty="0"/>
          </a:p>
        </p:txBody>
      </p:sp>
      <p:pic>
        <p:nvPicPr>
          <p:cNvPr id="4" name="Picture 3" descr="gat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1507" r="55962" b="56294"/>
          <a:stretch/>
        </p:blipFill>
        <p:spPr>
          <a:xfrm>
            <a:off x="5562600" y="1981200"/>
            <a:ext cx="2168260" cy="35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8306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introduction of the FPGA</a:t>
            </a:r>
          </a:p>
          <a:p>
            <a:r>
              <a:rPr lang="en-US" dirty="0"/>
              <a:t>Short Tutorial on FPGA programming</a:t>
            </a:r>
          </a:p>
          <a:p>
            <a:pPr lvl="1"/>
            <a:r>
              <a:rPr lang="en-US" dirty="0"/>
              <a:t>Getting started guide: </a:t>
            </a:r>
            <a:r>
              <a:rPr lang="en-US" dirty="0">
                <a:hlinkClick r:id="rId2"/>
              </a:rPr>
              <a:t>https://reference.digilentinc.com/learn/programmable-logic/tutorials/basys-3-getting-started/start</a:t>
            </a:r>
            <a:endParaRPr lang="en-US" dirty="0"/>
          </a:p>
          <a:p>
            <a:pPr lvl="1"/>
            <a:r>
              <a:rPr lang="en-US" dirty="0"/>
              <a:t>Demo: </a:t>
            </a:r>
            <a:r>
              <a:rPr lang="en-US" dirty="0">
                <a:hlinkClick r:id="rId3"/>
              </a:rPr>
              <a:t>https://reference.digilentinc.com/reference/programmable-logic/basys-3/start</a:t>
            </a:r>
            <a:endParaRPr lang="en-US" dirty="0"/>
          </a:p>
          <a:p>
            <a:r>
              <a:rPr lang="en-US" dirty="0"/>
              <a:t>Overview of the labs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Tomorrow:</a:t>
            </a:r>
          </a:p>
          <a:p>
            <a:r>
              <a:rPr lang="en-US" dirty="0"/>
              <a:t>Combinational circuits</a:t>
            </a:r>
          </a:p>
        </p:txBody>
      </p:sp>
    </p:spTree>
    <p:extLst>
      <p:ext uri="{BB962C8B-B14F-4D97-AF65-F5344CB8AC3E}">
        <p14:creationId xmlns:p14="http://schemas.microsoft.com/office/powerpoint/2010/main" val="120436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labs, 25 points in total</a:t>
            </a:r>
          </a:p>
          <a:p>
            <a:r>
              <a:rPr lang="en-US" dirty="0"/>
              <a:t>We will put the lab </a:t>
            </a:r>
            <a:r>
              <a:rPr lang="en-US"/>
              <a:t>manuals online</a:t>
            </a:r>
            <a:endParaRPr lang="en-US" dirty="0"/>
          </a:p>
          <a:p>
            <a:r>
              <a:rPr lang="en-US" dirty="0"/>
              <a:t>Grading</a:t>
            </a:r>
          </a:p>
          <a:p>
            <a:pPr lvl="1"/>
            <a:r>
              <a:rPr lang="en-US" dirty="0"/>
              <a:t>No need to hand in the reports! The questions are optional</a:t>
            </a:r>
          </a:p>
          <a:p>
            <a:pPr lvl="1"/>
            <a:r>
              <a:rPr lang="en-US" b="1" dirty="0"/>
              <a:t>The assistants will check your work and note down your grade</a:t>
            </a:r>
          </a:p>
          <a:p>
            <a:pPr lvl="1"/>
            <a:r>
              <a:rPr lang="en-US" dirty="0"/>
              <a:t>You should finish the labs within 1 week after they are announced</a:t>
            </a:r>
          </a:p>
          <a:p>
            <a:r>
              <a:rPr lang="en-US" dirty="0"/>
              <a:t>We want to help you successfully complete all the labs!</a:t>
            </a:r>
          </a:p>
        </p:txBody>
      </p:sp>
    </p:spTree>
    <p:extLst>
      <p:ext uri="{BB962C8B-B14F-4D97-AF65-F5344CB8AC3E}">
        <p14:creationId xmlns:p14="http://schemas.microsoft.com/office/powerpoint/2010/main" val="262183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What will we learn?</a:t>
            </a:r>
            <a:endParaRPr lang="en-GB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What are programmable logic devices?</a:t>
            </a:r>
          </a:p>
          <a:p>
            <a:pPr eaLnBrk="1" hangingPunct="1"/>
            <a:r>
              <a:rPr lang="en-US" b="1" dirty="0"/>
              <a:t>We will use a Field Programmable Gate Array (FPGA) in the exercises, what is this FPGA?</a:t>
            </a:r>
          </a:p>
          <a:p>
            <a:pPr eaLnBrk="1" hangingPunct="1"/>
            <a:r>
              <a:rPr lang="en-US" b="1" dirty="0"/>
              <a:t>How does an FPGA work?</a:t>
            </a:r>
          </a:p>
          <a:p>
            <a:pPr eaLnBrk="1" hangingPunct="1"/>
            <a:r>
              <a:rPr lang="en-US" dirty="0"/>
              <a:t>Information about the FPGA board we will use </a:t>
            </a:r>
          </a:p>
          <a:p>
            <a:pPr eaLnBrk="1" hangingPunct="1"/>
            <a:r>
              <a:rPr lang="en-US" dirty="0"/>
              <a:t>Using Vivado to program the FPGA board</a:t>
            </a:r>
          </a:p>
          <a:p>
            <a:pPr eaLnBrk="1" hangingPunct="1"/>
            <a:r>
              <a:rPr lang="en-US" b="1" dirty="0"/>
              <a:t>What will w</a:t>
            </a:r>
            <a:r>
              <a:rPr lang="en-US" dirty="0"/>
              <a:t>e do in the labs?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Logic Arrays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Programmable logic arrays (PLAs)</a:t>
            </a:r>
          </a:p>
          <a:p>
            <a:pPr lvl="1"/>
            <a:r>
              <a:rPr lang="en-US" dirty="0"/>
              <a:t>AND array followed by OR array</a:t>
            </a:r>
          </a:p>
          <a:p>
            <a:pPr lvl="1"/>
            <a:r>
              <a:rPr lang="en-US" dirty="0"/>
              <a:t>Perform combinational logic only</a:t>
            </a:r>
          </a:p>
          <a:p>
            <a:pPr lvl="1"/>
            <a:r>
              <a:rPr lang="en-US" dirty="0"/>
              <a:t>Fixed internal connections</a:t>
            </a:r>
          </a:p>
          <a:p>
            <a:r>
              <a:rPr lang="en-US" dirty="0"/>
              <a:t>Field programmable gate arrays (FPGAs)</a:t>
            </a:r>
          </a:p>
          <a:p>
            <a:pPr lvl="1"/>
            <a:r>
              <a:rPr lang="en-US" dirty="0"/>
              <a:t>Array of configurable logic blocks (CLBs)</a:t>
            </a:r>
          </a:p>
          <a:p>
            <a:pPr lvl="1"/>
            <a:r>
              <a:rPr lang="en-US" dirty="0"/>
              <a:t>Perform combinational and sequential logic</a:t>
            </a:r>
          </a:p>
          <a:p>
            <a:pPr lvl="1"/>
            <a:r>
              <a:rPr lang="en-US" dirty="0"/>
              <a:t>Programmable internal connections</a:t>
            </a:r>
          </a:p>
          <a:p>
            <a:endParaRPr lang="de-CH" dirty="0"/>
          </a:p>
        </p:txBody>
      </p:sp>
      <p:sp>
        <p:nvSpPr>
          <p:cNvPr id="215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PLAs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948" y="1362079"/>
            <a:ext cx="8554244" cy="1228725"/>
          </a:xfrm>
        </p:spPr>
        <p:txBody>
          <a:bodyPr/>
          <a:lstStyle/>
          <a:p>
            <a:r>
              <a:rPr lang="en-US" dirty="0"/>
              <a:t>Show how the PLA can be configured to realize:</a:t>
            </a:r>
          </a:p>
          <a:p>
            <a:pPr lvl="1"/>
            <a:r>
              <a:rPr lang="en-US" b="1" dirty="0"/>
              <a:t>X = (A ∙ B ∙ C) + (A ∙ B ∙ C)</a:t>
            </a:r>
          </a:p>
          <a:p>
            <a:pPr lvl="1"/>
            <a:r>
              <a:rPr lang="en-US" b="1" dirty="0"/>
              <a:t>Y = A ∙ B</a:t>
            </a:r>
            <a:endParaRPr lang="de-CH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7972388"/>
              </p:ext>
            </p:extLst>
          </p:nvPr>
        </p:nvGraphicFramePr>
        <p:xfrm>
          <a:off x="5181602" y="2895604"/>
          <a:ext cx="4416947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7" name="VISIO" r:id="rId5" imgW="3672815" imgH="2259374" progId="Visio.Drawing.6">
                  <p:embed/>
                </p:oleObj>
              </mc:Choice>
              <mc:Fallback>
                <p:oleObj name="VISIO" r:id="rId5" imgW="3672815" imgH="2259374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2" y="2895604"/>
                        <a:ext cx="4416947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1828048"/>
              </p:ext>
            </p:extLst>
          </p:nvPr>
        </p:nvGraphicFramePr>
        <p:xfrm>
          <a:off x="457200" y="2895600"/>
          <a:ext cx="4327122" cy="235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8" name="VISIO" r:id="rId7" imgW="2449068" imgH="1333500" progId="Visio.Drawing.6">
                  <p:embed/>
                </p:oleObj>
              </mc:Choice>
              <mc:Fallback>
                <p:oleObj name="VISIO" r:id="rId7" imgW="2449068" imgH="1333500" progId="Visio.Drawing.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4327122" cy="235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2057400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02736" y="1883664"/>
            <a:ext cx="1143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37362" y="1883664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981202" y="2258568"/>
            <a:ext cx="15240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789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PLAs: Dot Notation</a:t>
            </a:r>
          </a:p>
        </p:txBody>
      </p:sp>
      <p:sp>
        <p:nvSpPr>
          <p:cNvPr id="2560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custDataLst>
              <p:tags r:id="rId5"/>
            </p:custDataLst>
          </p:nvPr>
        </p:nvGraphicFramePr>
        <p:xfrm>
          <a:off x="2814640" y="1049338"/>
          <a:ext cx="4359275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VISIO" r:id="rId9" imgW="2449068" imgH="1333500" progId="Visio.Drawing.6">
                  <p:embed/>
                </p:oleObj>
              </mc:Choice>
              <mc:Fallback>
                <p:oleObj name="VISIO" r:id="rId9" imgW="2449068" imgH="133350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40" y="1049338"/>
                        <a:ext cx="4359275" cy="237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custDataLst>
              <p:tags r:id="rId6"/>
            </p:custDataLst>
          </p:nvPr>
        </p:nvGraphicFramePr>
        <p:xfrm>
          <a:off x="2200278" y="3286125"/>
          <a:ext cx="5421313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VISIO" r:id="rId11" imgW="3593592" imgH="2267712" progId="Visio.Drawing.6">
                  <p:embed/>
                </p:oleObj>
              </mc:Choice>
              <mc:Fallback>
                <p:oleObj name="VISIO" r:id="rId11" imgW="3593592" imgH="2267712" progId="Visio.Drawing.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8" y="3286125"/>
                        <a:ext cx="5421313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FPGAs: Field Programmable Gate Arrays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of: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CLB</a:t>
            </a:r>
            <a:r>
              <a:rPr lang="en-US" dirty="0"/>
              <a:t>s (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/>
              <a:t>onfigurable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/>
              <a:t>ogic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/>
              <a:t>locks): perform logic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IOB</a:t>
            </a:r>
            <a:r>
              <a:rPr lang="en-US" dirty="0"/>
              <a:t>s (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err="1"/>
              <a:t>nput/</a:t>
            </a:r>
            <a:r>
              <a:rPr lang="en-US" b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err="1"/>
              <a:t>utput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/>
              <a:t>uffers): interface with outside world</a:t>
            </a:r>
          </a:p>
          <a:p>
            <a:pPr lvl="1"/>
            <a:r>
              <a:rPr lang="en-US" dirty="0"/>
              <a:t>Programmable interconnection: connect CLBs and IOBs</a:t>
            </a:r>
          </a:p>
          <a:p>
            <a:r>
              <a:rPr lang="en-US" dirty="0"/>
              <a:t>Some FPGAs include other building blocks such as:</a:t>
            </a:r>
            <a:br>
              <a:rPr lang="en-US" dirty="0"/>
            </a:br>
            <a:r>
              <a:rPr lang="en-US" dirty="0"/>
              <a:t>multipliers and RAMs</a:t>
            </a:r>
          </a:p>
          <a:p>
            <a:endParaRPr lang="de-CH" dirty="0"/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850" y="10668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Typical FPGA Schematic</a:t>
            </a:r>
          </a:p>
        </p:txBody>
      </p:sp>
      <p:sp>
        <p:nvSpPr>
          <p:cNvPr id="2969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2950" y="1219200"/>
            <a:ext cx="8750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>
              <a:latin typeface="Times New Roman" pitchFamily="18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47650" y="1295400"/>
          <a:ext cx="90805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Bitmap Image" r:id="rId9" imgW="5580952" imgH="2980952" progId="PBrush">
                  <p:embed/>
                </p:oleObj>
              </mc:Choice>
              <mc:Fallback>
                <p:oleObj name="Bitmap Image" r:id="rId9" imgW="5580952" imgH="29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295400"/>
                        <a:ext cx="90805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_new">
  <a:themeElements>
    <a:clrScheme name="ETH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8B3735"/>
      </a:accent2>
      <a:accent3>
        <a:srgbClr val="A03232"/>
      </a:accent3>
      <a:accent4>
        <a:srgbClr val="F7F0BC"/>
      </a:accent4>
      <a:accent5>
        <a:srgbClr val="C8DEC8"/>
      </a:accent5>
      <a:accent6>
        <a:srgbClr val="DEE9F6"/>
      </a:accent6>
      <a:hlink>
        <a:srgbClr val="A71D5B"/>
      </a:hlink>
      <a:folHlink>
        <a:srgbClr val="A71D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digital-style</Template>
  <TotalTime>1232</TotalTime>
  <Words>1099</Words>
  <Application>Microsoft Office PowerPoint</Application>
  <PresentationFormat>A4 Paper (210x297 mm)</PresentationFormat>
  <Paragraphs>196</Paragraphs>
  <Slides>29</Slides>
  <Notes>12</Notes>
  <HiddenSlides>5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MS PGothic</vt:lpstr>
      <vt:lpstr>MS PGothic</vt:lpstr>
      <vt:lpstr>Arial</vt:lpstr>
      <vt:lpstr>Arial Narrow</vt:lpstr>
      <vt:lpstr>Calibri</vt:lpstr>
      <vt:lpstr>Consolas</vt:lpstr>
      <vt:lpstr>Times New Roman</vt:lpstr>
      <vt:lpstr>Verdana</vt:lpstr>
      <vt:lpstr>Wingdings</vt:lpstr>
      <vt:lpstr>Wingdings 2</vt:lpstr>
      <vt:lpstr>template_new</vt:lpstr>
      <vt:lpstr>VISIO</vt:lpstr>
      <vt:lpstr>Bitmap Image</vt:lpstr>
      <vt:lpstr>Introduction to the FPGA and Labs</vt:lpstr>
      <vt:lpstr>Lab Sessions</vt:lpstr>
      <vt:lpstr>Labs in this Course</vt:lpstr>
      <vt:lpstr>What will we learn?</vt:lpstr>
      <vt:lpstr>Logic Arrays</vt:lpstr>
      <vt:lpstr>Programming PLAs</vt:lpstr>
      <vt:lpstr>PLAs: Dot Notation</vt:lpstr>
      <vt:lpstr>FPGAs: Field Programmable Gate Arrays</vt:lpstr>
      <vt:lpstr>Typical FPGA Schematic</vt:lpstr>
      <vt:lpstr>CLBs: Configurable Logic Blocks</vt:lpstr>
      <vt:lpstr>CLB Configuration Example</vt:lpstr>
      <vt:lpstr>CLB Configuration Example</vt:lpstr>
      <vt:lpstr>FPGA Design Flow</vt:lpstr>
      <vt:lpstr>The FPGA board for the Lab Exercises</vt:lpstr>
      <vt:lpstr>What exactly is this FPGA board?</vt:lpstr>
      <vt:lpstr>What will we do with the FPGA Board ?</vt:lpstr>
      <vt:lpstr>Lab 1</vt:lpstr>
      <vt:lpstr>Lab 2</vt:lpstr>
      <vt:lpstr>Lab 3</vt:lpstr>
      <vt:lpstr>Lab 4</vt:lpstr>
      <vt:lpstr>Lab 5</vt:lpstr>
      <vt:lpstr>Lab 6</vt:lpstr>
      <vt:lpstr>Lab 7</vt:lpstr>
      <vt:lpstr>Lab 8</vt:lpstr>
      <vt:lpstr>Lab 9</vt:lpstr>
      <vt:lpstr>Vivado</vt:lpstr>
      <vt:lpstr>Typical design process on the FPGA board</vt:lpstr>
      <vt:lpstr>A Short Tutorial</vt:lpstr>
      <vt:lpstr>Summary</vt:lpstr>
    </vt:vector>
  </TitlesOfParts>
  <Company>eth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liuli</dc:creator>
  <cp:lastModifiedBy>ydy</cp:lastModifiedBy>
  <cp:revision>220</cp:revision>
  <cp:lastPrinted>2012-03-28T19:13:08Z</cp:lastPrinted>
  <dcterms:created xsi:type="dcterms:W3CDTF">2011-03-26T18:42:56Z</dcterms:created>
  <dcterms:modified xsi:type="dcterms:W3CDTF">2017-03-02T11:50:12Z</dcterms:modified>
</cp:coreProperties>
</file>