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1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2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34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1" r:id="rId1"/>
  </p:sldMasterIdLst>
  <p:notesMasterIdLst>
    <p:notesMasterId r:id="rId50"/>
  </p:notesMasterIdLst>
  <p:sldIdLst>
    <p:sldId id="362" r:id="rId2"/>
    <p:sldId id="411" r:id="rId3"/>
    <p:sldId id="408" r:id="rId4"/>
    <p:sldId id="409" r:id="rId5"/>
    <p:sldId id="376" r:id="rId6"/>
    <p:sldId id="377" r:id="rId7"/>
    <p:sldId id="378" r:id="rId8"/>
    <p:sldId id="379" r:id="rId9"/>
    <p:sldId id="380" r:id="rId10"/>
    <p:sldId id="381" r:id="rId11"/>
    <p:sldId id="318" r:id="rId12"/>
    <p:sldId id="319" r:id="rId13"/>
    <p:sldId id="320" r:id="rId14"/>
    <p:sldId id="321" r:id="rId15"/>
    <p:sldId id="322" r:id="rId16"/>
    <p:sldId id="323" r:id="rId17"/>
    <p:sldId id="325" r:id="rId18"/>
    <p:sldId id="364" r:id="rId19"/>
    <p:sldId id="363" r:id="rId20"/>
    <p:sldId id="365" r:id="rId21"/>
    <p:sldId id="367" r:id="rId22"/>
    <p:sldId id="366" r:id="rId23"/>
    <p:sldId id="329" r:id="rId24"/>
    <p:sldId id="330" r:id="rId25"/>
    <p:sldId id="331" r:id="rId26"/>
    <p:sldId id="332" r:id="rId27"/>
    <p:sldId id="333" r:id="rId28"/>
    <p:sldId id="412" r:id="rId29"/>
    <p:sldId id="413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  <a:srgbClr val="1C1C1C"/>
    <a:srgbClr val="111111"/>
    <a:srgbClr val="008000"/>
    <a:srgbClr val="FF66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4"/>
    <p:restoredTop sz="95040"/>
  </p:normalViewPr>
  <p:slideViewPr>
    <p:cSldViewPr showGuides="1">
      <p:cViewPr varScale="1">
        <p:scale>
          <a:sx n="185" d="100"/>
          <a:sy n="185" d="100"/>
        </p:scale>
        <p:origin x="168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25" d="100"/>
          <a:sy n="125" d="100"/>
        </p:scale>
        <p:origin x="-828" y="3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53ED58CE-8B4B-4797-BA72-8784B2257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4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15AA87A-7EAF-4456-83EF-FA0CB4EEC955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373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8536DCF-E23A-4381-BFCC-F0F95374D4BA}" type="slidenum">
              <a:rPr lang="en-US" sz="1200">
                <a:latin typeface="Arial" pitchFamily="34" charset="0"/>
              </a:rPr>
              <a:pPr/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27824A5-82A4-45D9-818F-1FA460C06253}" type="slidenum">
              <a:rPr lang="en-US" sz="1200">
                <a:latin typeface="Arial" pitchFamily="34" charset="0"/>
              </a:rPr>
              <a:pPr/>
              <a:t>16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E05C4-AECA-41C9-8895-10347232DF3E}" type="slidenum">
              <a:rPr lang="en-US" sz="1200">
                <a:latin typeface="Arial" pitchFamily="34" charset="0"/>
              </a:rPr>
              <a:pPr/>
              <a:t>17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E05C4-AECA-41C9-8895-10347232DF3E}" type="slidenum">
              <a:rPr lang="en-US" sz="1200">
                <a:latin typeface="Arial" pitchFamily="34" charset="0"/>
              </a:rPr>
              <a:pPr/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E05C4-AECA-41C9-8895-10347232DF3E}" type="slidenum">
              <a:rPr lang="en-US" sz="1200">
                <a:latin typeface="Arial" pitchFamily="34" charset="0"/>
              </a:rPr>
              <a:pPr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E05C4-AECA-41C9-8895-10347232DF3E}" type="slidenum">
              <a:rPr lang="en-US" sz="1200">
                <a:latin typeface="Arial" pitchFamily="34" charset="0"/>
              </a:rPr>
              <a:pPr/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E05C4-AECA-41C9-8895-10347232DF3E}" type="slidenum">
              <a:rPr lang="en-US" sz="1200">
                <a:latin typeface="Arial" pitchFamily="34" charset="0"/>
              </a:rPr>
              <a:pPr/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E05C4-AECA-41C9-8895-10347232DF3E}" type="slidenum">
              <a:rPr lang="en-US" sz="1200">
                <a:latin typeface="Arial" pitchFamily="34" charset="0"/>
              </a:rPr>
              <a:pPr/>
              <a:t>22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DB2320E-A733-4EC4-8255-CC850FA33D1B}" type="slidenum">
              <a:rPr lang="en-US" sz="1200">
                <a:latin typeface="Arial" pitchFamily="34" charset="0"/>
              </a:rPr>
              <a:pPr/>
              <a:t>23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CE916EA-650D-4EE8-9088-E21B60D2D1F9}" type="slidenum">
              <a:rPr lang="en-US" sz="1200">
                <a:latin typeface="Arial" pitchFamily="34" charset="0"/>
              </a:rPr>
              <a:pPr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1FA53EA-F068-4EE1-BAFA-88281A33D96F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987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8D95454-C73A-422B-BD8C-AF0F1C152262}" type="slidenum">
              <a:rPr lang="en-US" sz="1200">
                <a:latin typeface="Arial" pitchFamily="34" charset="0"/>
              </a:rPr>
              <a:pPr/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C5CE521-1275-4055-A526-C4BFDD330D87}" type="slidenum">
              <a:rPr lang="en-US" sz="1200">
                <a:latin typeface="Arial" pitchFamily="34" charset="0"/>
              </a:rPr>
              <a:pPr/>
              <a:t>26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1A37E84-0173-45AB-ABE5-47E44D7E246A}" type="slidenum">
              <a:rPr lang="en-US" sz="1200">
                <a:latin typeface="Arial" pitchFamily="34" charset="0"/>
              </a:rPr>
              <a:pPr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1535110-0333-4965-B5A0-F6513FE358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41603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F8DF0E8-7C4B-4F44-9684-C6DED4312FFC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4060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F8DF0E8-7C4B-4F44-9684-C6DED4312FFC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4353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2FEBBAE-0FF5-493D-8027-5A361C1F751F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621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2EEC154-59D8-49DE-8124-D6B646BF6820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4160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10CF2FB-F41E-467B-8257-8609E8A6FE71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470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76E7470-BCBB-43B6-80B4-C13F89C58EB5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7868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EF14D5A-36AB-4989-8FC2-3DB6A270CC64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49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2FA9AB-CECC-4885-A25B-E42F16AB1D70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6748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7963351-23A2-4C34-B3B4-CE50F368E06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521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DA4B23C-B917-49BB-9CB7-DBB4D4ABF9AE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5071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0C61BFE-3944-4052-AA42-ECC2358F796E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0588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645B9DD-9484-4221-A229-13646561B3AA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1806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28EA8AD-9D5D-44B8-B640-B85B9CC07EB0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1038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A0001CA-98D8-4574-BDAA-9E623D6E9979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2107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BF90143-5E14-4416-90D8-DF649566541F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865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2812C6B-60DA-4B62-B374-4A7C60FB3117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420AFD7-3345-449A-895A-061E7FFF5650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1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DCA1CD1-E2E3-494C-B42E-80607DE0944B}" type="slidenum">
              <a:rPr lang="en-US" sz="1200">
                <a:latin typeface="Arial" pitchFamily="34" charset="0"/>
              </a:rPr>
              <a:pPr/>
              <a:t>11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B1E4AB6-1E1C-4420-A714-F008CC7D879F}" type="slidenum">
              <a:rPr lang="en-US" sz="1200">
                <a:latin typeface="Arial" pitchFamily="34" charset="0"/>
              </a:rPr>
              <a:pPr/>
              <a:t>12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B838510-7A5A-40A8-A433-417690A982F1}" type="slidenum">
              <a:rPr lang="en-US" sz="1200">
                <a:latin typeface="Arial" pitchFamily="34" charset="0"/>
              </a:rPr>
              <a:pPr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D0177C1-5698-48B7-A0F3-AA4FC122DF56}" type="slidenum">
              <a:rPr lang="en-US" sz="1200">
                <a:latin typeface="Arial" pitchFamily="34" charset="0"/>
              </a:rPr>
              <a:pPr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Design of Digital Circuits</a:t>
            </a:r>
            <a:r>
              <a:rPr lang="en-US" sz="2000" b="0" baseline="0" dirty="0" smtClean="0">
                <a:latin typeface="Calibri" pitchFamily="34" charset="0"/>
              </a:rPr>
              <a:t> 2017</a:t>
            </a:r>
          </a:p>
          <a:p>
            <a:r>
              <a:rPr lang="en-US" sz="2000" b="0" baseline="0" dirty="0" err="1" smtClean="0">
                <a:latin typeface="Calibri" pitchFamily="34" charset="0"/>
              </a:rPr>
              <a:t>Srdjan</a:t>
            </a:r>
            <a:r>
              <a:rPr lang="en-US" sz="2000" b="0" baseline="0" dirty="0" smtClean="0">
                <a:latin typeface="Calibri" pitchFamily="34" charset="0"/>
              </a:rPr>
              <a:t> </a:t>
            </a:r>
            <a:r>
              <a:rPr lang="en-US" sz="2000" b="0" baseline="0" dirty="0" err="1" smtClean="0">
                <a:latin typeface="Calibri" pitchFamily="34" charset="0"/>
              </a:rPr>
              <a:t>Capkun</a:t>
            </a:r>
            <a:endParaRPr lang="en-US" sz="2000" b="0" baseline="0" dirty="0" smtClean="0">
              <a:latin typeface="Calibri" pitchFamily="34" charset="0"/>
            </a:endParaRPr>
          </a:p>
          <a:p>
            <a:r>
              <a:rPr lang="en-US" sz="2000" b="0" baseline="0" dirty="0" err="1" smtClean="0">
                <a:latin typeface="Calibri" pitchFamily="34" charset="0"/>
              </a:rPr>
              <a:t>Onur</a:t>
            </a:r>
            <a:r>
              <a:rPr lang="en-US" sz="2000" b="0" baseline="0" dirty="0" smtClean="0">
                <a:latin typeface="Calibri" pitchFamily="34" charset="0"/>
              </a:rPr>
              <a:t> </a:t>
            </a:r>
            <a:r>
              <a:rPr lang="en-US" sz="2000" b="0" baseline="0" dirty="0" err="1" smtClean="0">
                <a:latin typeface="Calibri" pitchFamily="34" charset="0"/>
              </a:rPr>
              <a:t>Mutlu</a:t>
            </a:r>
            <a:endParaRPr lang="en-US" sz="2000" b="0" baseline="0" dirty="0" smtClean="0">
              <a:latin typeface="Calibri" pitchFamily="34" charset="0"/>
            </a:endParaRPr>
          </a:p>
          <a:p>
            <a:r>
              <a:rPr lang="en-US" sz="2000" b="0" baseline="0" dirty="0" smtClean="0">
                <a:latin typeface="Calibri" pitchFamily="34" charset="0"/>
              </a:rPr>
              <a:t>(Guest starring: Frank K. </a:t>
            </a:r>
            <a:r>
              <a:rPr lang="en-US" sz="2000" b="0" baseline="0" dirty="0" err="1" smtClean="0">
                <a:latin typeface="Calibri" pitchFamily="34" charset="0"/>
              </a:rPr>
              <a:t>Gürkaynak</a:t>
            </a:r>
            <a:r>
              <a:rPr lang="en-US" sz="2000" b="0" baseline="0" dirty="0" smtClean="0">
                <a:latin typeface="Calibri" pitchFamily="34" charset="0"/>
              </a:rPr>
              <a:t> and </a:t>
            </a:r>
            <a:r>
              <a:rPr lang="en-US" sz="2000" b="0" baseline="0" dirty="0" err="1" smtClean="0">
                <a:latin typeface="Calibri" pitchFamily="34" charset="0"/>
              </a:rPr>
              <a:t>Aanjhan</a:t>
            </a:r>
            <a:r>
              <a:rPr lang="en-US" sz="2000" b="0" baseline="0" dirty="0" smtClean="0">
                <a:latin typeface="Calibri" pitchFamily="34" charset="0"/>
              </a:rPr>
              <a:t> </a:t>
            </a:r>
            <a:r>
              <a:rPr lang="en-US" sz="2000" b="0" baseline="0" dirty="0" err="1" smtClean="0">
                <a:latin typeface="Calibri" pitchFamily="34" charset="0"/>
              </a:rPr>
              <a:t>Ranganathan</a:t>
            </a:r>
            <a:r>
              <a:rPr lang="en-US" sz="2000" b="0" baseline="0" dirty="0" smtClean="0">
                <a:latin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678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Adapted</a:t>
            </a:r>
            <a:r>
              <a:rPr lang="en-US" sz="1200" b="0" i="1" baseline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from Digital Design and Computer Architecture, David Money Harris &amp; Sarah L. Harris ©2007 Elsevier</a:t>
            </a:r>
            <a:endParaRPr lang="de-CH" sz="1200" b="0" i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19246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http://</a:t>
            </a:r>
            <a:r>
              <a:rPr lang="en-US" sz="1600" b="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www.syssec.ethz.ch</a:t>
            </a:r>
            <a:r>
              <a:rPr lang="en-US" sz="1600" b="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/education/Digitaltechnik_17</a:t>
            </a:r>
            <a:endParaRPr lang="de-CH" sz="1600" b="0" dirty="0" smtClean="0">
              <a:solidFill>
                <a:schemeClr val="accent1">
                  <a:lumMod val="75000"/>
                  <a:lumOff val="2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Explanation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75" y="1362076"/>
            <a:ext cx="7896225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3997" y="39528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04565" y="3886201"/>
            <a:ext cx="7896225" cy="245238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362075"/>
            <a:ext cx="3870325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0" y="3962400"/>
            <a:ext cx="3870325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336" y="1362075"/>
            <a:ext cx="7896225" cy="4972050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6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ouble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8530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511" y="1904999"/>
            <a:ext cx="3870325" cy="4429125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57636" y="1904999"/>
            <a:ext cx="3870325" cy="4429126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3997" y="1447800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2238" y="1447799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870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oubleCode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8530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8950" y="1904999"/>
            <a:ext cx="3870325" cy="1905001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64075" y="1904999"/>
            <a:ext cx="3870325" cy="1905001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436" y="1447800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3306" y="1447799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96875" y="39528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63224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de_and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75" y="3810001"/>
            <a:ext cx="7896225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source code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875" y="13620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6400800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BFC3F6-4243-4681-A1EC-FD951BC8E2BF}" type="slidenum">
              <a:rPr lang="de-CH" sz="1400" b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/>
              <a:t>‹#›</a:t>
            </a:fld>
            <a:endParaRPr lang="de-CH" sz="1400" b="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24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6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6.vml"/><Relationship Id="rId2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0.xml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2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Relationship Id="rId8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8.vml"/><Relationship Id="rId2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9.vml"/><Relationship Id="rId2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wmf"/><Relationship Id="rId1" Type="http://schemas.openxmlformats.org/officeDocument/2006/relationships/vmlDrawing" Target="../drawings/vmlDrawing10.vml"/><Relationship Id="rId2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.xml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11.vml"/><Relationship Id="rId2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.xml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12.vml"/><Relationship Id="rId2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7.xml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13.vml"/><Relationship Id="rId2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notesSlide" Target="../notesSlides/notesSlide18.xml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6.wmf"/><Relationship Id="rId1" Type="http://schemas.openxmlformats.org/officeDocument/2006/relationships/vmlDrawing" Target="../drawings/vmlDrawing14.v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tags" Target="../tags/tag56.xml"/><Relationship Id="rId8" Type="http://schemas.openxmlformats.org/officeDocument/2006/relationships/tags" Target="../tags/tag57.xml"/><Relationship Id="rId9" Type="http://schemas.openxmlformats.org/officeDocument/2006/relationships/tags" Target="../tags/tag58.xml"/><Relationship Id="rId10" Type="http://schemas.openxmlformats.org/officeDocument/2006/relationships/tags" Target="../tags/tag5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notesSlide" Target="../notesSlides/notesSlide19.xml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16.wmf"/><Relationship Id="rId1" Type="http://schemas.openxmlformats.org/officeDocument/2006/relationships/vmlDrawing" Target="../drawings/vmlDrawing15.vml"/><Relationship Id="rId2" Type="http://schemas.openxmlformats.org/officeDocument/2006/relationships/tags" Target="../tags/tag60.xml"/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tags" Target="../tags/tag64.xml"/><Relationship Id="rId7" Type="http://schemas.openxmlformats.org/officeDocument/2006/relationships/tags" Target="../tags/tag65.xml"/><Relationship Id="rId8" Type="http://schemas.openxmlformats.org/officeDocument/2006/relationships/tags" Target="../tags/tag66.xml"/><Relationship Id="rId9" Type="http://schemas.openxmlformats.org/officeDocument/2006/relationships/tags" Target="../tags/tag67.xml"/><Relationship Id="rId10" Type="http://schemas.openxmlformats.org/officeDocument/2006/relationships/tags" Target="../tags/tag68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tags" Target="../tags/tag78.xml"/><Relationship Id="rId12" Type="http://schemas.openxmlformats.org/officeDocument/2006/relationships/slideLayout" Target="../slideLayouts/slideLayout11.xml"/><Relationship Id="rId13" Type="http://schemas.openxmlformats.org/officeDocument/2006/relationships/notesSlide" Target="../notesSlides/notesSlide20.xml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15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16.wmf"/><Relationship Id="rId1" Type="http://schemas.openxmlformats.org/officeDocument/2006/relationships/vmlDrawing" Target="../drawings/vmlDrawing16.vml"/><Relationship Id="rId2" Type="http://schemas.openxmlformats.org/officeDocument/2006/relationships/tags" Target="../tags/tag69.xml"/><Relationship Id="rId3" Type="http://schemas.openxmlformats.org/officeDocument/2006/relationships/tags" Target="../tags/tag70.xml"/><Relationship Id="rId4" Type="http://schemas.openxmlformats.org/officeDocument/2006/relationships/tags" Target="../tags/tag71.xml"/><Relationship Id="rId5" Type="http://schemas.openxmlformats.org/officeDocument/2006/relationships/tags" Target="../tags/tag72.xml"/><Relationship Id="rId6" Type="http://schemas.openxmlformats.org/officeDocument/2006/relationships/tags" Target="../tags/tag73.xml"/><Relationship Id="rId7" Type="http://schemas.openxmlformats.org/officeDocument/2006/relationships/tags" Target="../tags/tag74.xml"/><Relationship Id="rId8" Type="http://schemas.openxmlformats.org/officeDocument/2006/relationships/tags" Target="../tags/tag75.xml"/><Relationship Id="rId9" Type="http://schemas.openxmlformats.org/officeDocument/2006/relationships/tags" Target="../tags/tag76.xml"/><Relationship Id="rId10" Type="http://schemas.openxmlformats.org/officeDocument/2006/relationships/tags" Target="../tags/tag7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tags" Target="../tags/tag88.xml"/><Relationship Id="rId12" Type="http://schemas.openxmlformats.org/officeDocument/2006/relationships/slideLayout" Target="../slideLayouts/slideLayout11.xml"/><Relationship Id="rId13" Type="http://schemas.openxmlformats.org/officeDocument/2006/relationships/notesSlide" Target="../notesSlides/notesSlide21.xml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15.w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16.wmf"/><Relationship Id="rId1" Type="http://schemas.openxmlformats.org/officeDocument/2006/relationships/vmlDrawing" Target="../drawings/vmlDrawing17.v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tags" Target="../tags/tag82.xml"/><Relationship Id="rId6" Type="http://schemas.openxmlformats.org/officeDocument/2006/relationships/tags" Target="../tags/tag83.xml"/><Relationship Id="rId7" Type="http://schemas.openxmlformats.org/officeDocument/2006/relationships/tags" Target="../tags/tag84.xml"/><Relationship Id="rId8" Type="http://schemas.openxmlformats.org/officeDocument/2006/relationships/tags" Target="../tags/tag85.xml"/><Relationship Id="rId9" Type="http://schemas.openxmlformats.org/officeDocument/2006/relationships/tags" Target="../tags/tag86.xml"/><Relationship Id="rId10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2.xml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18.vml"/><Relationship Id="rId2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97.xml"/><Relationship Id="rId2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25.xml"/><Relationship Id="rId1" Type="http://schemas.openxmlformats.org/officeDocument/2006/relationships/tags" Target="../tags/tag99.xml"/><Relationship Id="rId2" Type="http://schemas.openxmlformats.org/officeDocument/2006/relationships/tags" Target="../tags/tag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6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7.xml"/><Relationship Id="rId1" Type="http://schemas.openxmlformats.org/officeDocument/2006/relationships/tags" Target="../tags/tag105.xml"/><Relationship Id="rId2" Type="http://schemas.openxmlformats.org/officeDocument/2006/relationships/tags" Target="../tags/tag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8.xml"/><Relationship Id="rId1" Type="http://schemas.openxmlformats.org/officeDocument/2006/relationships/tags" Target="../tags/tag107.xml"/><Relationship Id="rId2" Type="http://schemas.openxmlformats.org/officeDocument/2006/relationships/tags" Target="../tags/tag10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1" Type="http://schemas.openxmlformats.org/officeDocument/2006/relationships/tags" Target="../tags/tag110.xml"/><Relationship Id="rId2" Type="http://schemas.openxmlformats.org/officeDocument/2006/relationships/tags" Target="../tags/tag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0.xml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1.xml"/><Relationship Id="rId6" Type="http://schemas.openxmlformats.org/officeDocument/2006/relationships/image" Target="../media/image21.JPG"/><Relationship Id="rId1" Type="http://schemas.openxmlformats.org/officeDocument/2006/relationships/tags" Target="../tags/tag115.xml"/><Relationship Id="rId2" Type="http://schemas.openxmlformats.org/officeDocument/2006/relationships/tags" Target="../tags/tag1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<Relationship Id="rId1" Type="http://schemas.openxmlformats.org/officeDocument/2006/relationships/tags" Target="../tags/tag118.xml"/><Relationship Id="rId2" Type="http://schemas.openxmlformats.org/officeDocument/2006/relationships/tags" Target="../tags/tag1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121.xml"/><Relationship Id="rId2" Type="http://schemas.openxmlformats.org/officeDocument/2006/relationships/tags" Target="../tags/tag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34.xml"/><Relationship Id="rId1" Type="http://schemas.openxmlformats.org/officeDocument/2006/relationships/tags" Target="../tags/tag123.xml"/><Relationship Id="rId2" Type="http://schemas.openxmlformats.org/officeDocument/2006/relationships/tags" Target="../tags/tag1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5.xml"/><Relationship Id="rId1" Type="http://schemas.openxmlformats.org/officeDocument/2006/relationships/tags" Target="../tags/tag126.xml"/><Relationship Id="rId2" Type="http://schemas.openxmlformats.org/officeDocument/2006/relationships/tags" Target="../tags/tag1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6.xml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7.xml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Timing </a:t>
            </a:r>
            <a:r>
              <a:rPr lang="en-US" smtClean="0"/>
              <a:t>and Verification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10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Propagation times</a:t>
            </a:r>
          </a:p>
        </p:txBody>
      </p:sp>
      <p:pic>
        <p:nvPicPr>
          <p:cNvPr id="54276" name="Pictur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57275"/>
            <a:ext cx="8070850" cy="5343525"/>
          </a:xfrm>
          <a:noFill/>
        </p:spPr>
      </p:pic>
    </p:spTree>
    <p:extLst>
      <p:ext uri="{BB962C8B-B14F-4D97-AF65-F5344CB8AC3E}">
        <p14:creationId xmlns:p14="http://schemas.microsoft.com/office/powerpoint/2010/main" val="9580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Sequential Timing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Flip-flop samples D at clock edge</a:t>
            </a:r>
          </a:p>
          <a:p>
            <a:r>
              <a:rPr lang="en-US" dirty="0"/>
              <a:t>D must be stable when it is sampled</a:t>
            </a:r>
          </a:p>
          <a:p>
            <a:r>
              <a:rPr lang="en-US" dirty="0"/>
              <a:t>Similar to a photograph, D must be stable around the clock edge</a:t>
            </a:r>
          </a:p>
          <a:p>
            <a:r>
              <a:rPr lang="en-US" dirty="0"/>
              <a:t>If D is changing when it is sampled, </a:t>
            </a:r>
            <a:r>
              <a:rPr lang="en-US" i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metastability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can occur</a:t>
            </a:r>
          </a:p>
          <a:p>
            <a:pPr lvl="1"/>
            <a:r>
              <a:rPr lang="en-US" dirty="0"/>
              <a:t>Recall that a flip-flop copies the input D to the output Q on the rising edge of the clock. This process is called sampling D on the clock edge. If D is stable at either 0 or 1 when the clock rises, this behavior is clearly defined. But what happens if D is changing at the same time the clock rises?</a:t>
            </a:r>
          </a:p>
          <a:p>
            <a:endParaRPr lang="de-CH" dirty="0"/>
          </a:p>
        </p:txBody>
      </p:sp>
      <p:sp>
        <p:nvSpPr>
          <p:cNvPr id="2253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24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61130067"/>
              </p:ext>
            </p:extLst>
          </p:nvPr>
        </p:nvGraphicFramePr>
        <p:xfrm>
          <a:off x="6096000" y="435678"/>
          <a:ext cx="232855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VISIO" r:id="rId7" imgW="963249" imgH="914400" progId="Visio.Drawing.6">
                  <p:embed/>
                </p:oleObj>
              </mc:Choice>
              <mc:Fallback>
                <p:oleObj name="VISIO" r:id="rId7" imgW="963249" imgH="91440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35678"/>
                        <a:ext cx="232855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Input Timing Constraints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Setup time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setup</a:t>
            </a:r>
            <a:r>
              <a:rPr lang="en-US" dirty="0"/>
              <a:t> = time before the clock edge that data must be stable (i.e. not changing)</a:t>
            </a:r>
          </a:p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Hold time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hold</a:t>
            </a:r>
            <a:r>
              <a:rPr lang="en-US" dirty="0"/>
              <a:t> = time after the clock edge that data must be stable</a:t>
            </a:r>
          </a:p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Aperture time</a:t>
            </a:r>
            <a:r>
              <a:rPr lang="en-US" dirty="0"/>
              <a:t>: t</a:t>
            </a:r>
            <a:r>
              <a:rPr lang="en-US" baseline="-25000" dirty="0"/>
              <a:t>a</a:t>
            </a:r>
            <a:r>
              <a:rPr lang="en-US" dirty="0"/>
              <a:t> = time around clock edge that data must be stable (t</a:t>
            </a:r>
            <a:r>
              <a:rPr lang="en-US" baseline="-25000" dirty="0"/>
              <a:t>a</a:t>
            </a:r>
            <a:r>
              <a:rPr lang="en-US" dirty="0"/>
              <a:t> = </a:t>
            </a:r>
            <a:r>
              <a:rPr lang="en-US" dirty="0" err="1"/>
              <a:t>t</a:t>
            </a:r>
            <a:r>
              <a:rPr lang="en-US" baseline="-25000" dirty="0" err="1"/>
              <a:t>setup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hold</a:t>
            </a:r>
            <a:r>
              <a:rPr lang="en-US" dirty="0"/>
              <a:t>)</a:t>
            </a:r>
          </a:p>
          <a:p>
            <a:endParaRPr lang="de-CH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01014178"/>
              </p:ext>
            </p:extLst>
          </p:nvPr>
        </p:nvGraphicFramePr>
        <p:xfrm>
          <a:off x="2286000" y="4235737"/>
          <a:ext cx="4267200" cy="26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VISIO" r:id="rId6" imgW="1969242" imgH="1209023" progId="Visio.Drawing.6">
                  <p:embed/>
                </p:oleObj>
              </mc:Choice>
              <mc:Fallback>
                <p:oleObj name="VISIO" r:id="rId6" imgW="1969242" imgH="1209023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35737"/>
                        <a:ext cx="4267200" cy="26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Output Timing Constraints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Propagation delay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pcq</a:t>
            </a:r>
            <a:r>
              <a:rPr lang="en-US" dirty="0"/>
              <a:t> = time after clock edge that the output Q is guaranteed to be stable (i.e., to stop changing)</a:t>
            </a:r>
          </a:p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Contamination delay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ccq</a:t>
            </a:r>
            <a:r>
              <a:rPr lang="en-US" dirty="0"/>
              <a:t> = time after clock edge that Q might be unstable (i.e., start changing)</a:t>
            </a:r>
          </a:p>
          <a:p>
            <a:endParaRPr lang="de-CH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61594083"/>
              </p:ext>
            </p:extLst>
          </p:nvPr>
        </p:nvGraphicFramePr>
        <p:xfrm>
          <a:off x="1752599" y="3657598"/>
          <a:ext cx="5621619" cy="381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VISIO" r:id="rId6" imgW="1910959" imgH="1294766" progId="Visio.Drawing.6">
                  <p:embed/>
                </p:oleObj>
              </mc:Choice>
              <mc:Fallback>
                <p:oleObj name="VISIO" r:id="rId6" imgW="1910959" imgH="1294766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99" y="3657598"/>
                        <a:ext cx="5621619" cy="3810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7" y="3657601"/>
            <a:ext cx="5370513" cy="313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Dynamic Discipline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to a synchronous sequential circuit must be stable during the aperture (setup and hold) time around the clock edge.</a:t>
            </a:r>
          </a:p>
          <a:p>
            <a:r>
              <a:rPr lang="en-US" dirty="0"/>
              <a:t>Specifically, the input must be stable</a:t>
            </a:r>
          </a:p>
          <a:p>
            <a:pPr lvl="1"/>
            <a:r>
              <a:rPr lang="en-US" dirty="0"/>
              <a:t>at least </a:t>
            </a:r>
            <a:r>
              <a:rPr lang="en-US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baseline="-250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setup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before </a:t>
            </a:r>
            <a:r>
              <a:rPr lang="en-US" dirty="0"/>
              <a:t>the clock edge</a:t>
            </a:r>
          </a:p>
          <a:p>
            <a:pPr lvl="1"/>
            <a:r>
              <a:rPr lang="en-US" dirty="0"/>
              <a:t>at least until </a:t>
            </a:r>
            <a:r>
              <a:rPr lang="en-US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t</a:t>
            </a:r>
            <a:r>
              <a:rPr lang="en-US" b="1" baseline="-250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hold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after </a:t>
            </a:r>
            <a:r>
              <a:rPr lang="en-US" dirty="0"/>
              <a:t>the clock edge</a:t>
            </a:r>
          </a:p>
          <a:p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Dynamic Discipline</a:t>
            </a:r>
          </a:p>
        </p:txBody>
      </p:sp>
      <p:sp>
        <p:nvSpPr>
          <p:cNvPr id="30725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400" dirty="0" smtClean="0"/>
              <a:t>The delay between registers has a </a:t>
            </a:r>
            <a:r>
              <a:rPr lang="en-US" sz="2400" b="1" dirty="0" smtClean="0"/>
              <a:t>minimum</a:t>
            </a:r>
            <a:r>
              <a:rPr lang="en-US" sz="2400" dirty="0" smtClean="0"/>
              <a:t> and </a:t>
            </a:r>
            <a:r>
              <a:rPr lang="en-US" sz="2400" b="1" dirty="0" smtClean="0"/>
              <a:t>maximum</a:t>
            </a:r>
            <a:r>
              <a:rPr lang="en-US" sz="2400" dirty="0" smtClean="0"/>
              <a:t> delay, dependent on the delays of the circuit elements</a:t>
            </a:r>
          </a:p>
        </p:txBody>
      </p:sp>
      <p:sp>
        <p:nvSpPr>
          <p:cNvPr id="30723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6"/>
            </p:custDataLst>
          </p:nvPr>
        </p:nvGraphicFramePr>
        <p:xfrm>
          <a:off x="2209800" y="2362200"/>
          <a:ext cx="4481513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VISIO" r:id="rId9" imgW="1952450" imgH="1714309" progId="Visio.Drawing.6">
                  <p:embed/>
                </p:oleObj>
              </mc:Choice>
              <mc:Fallback>
                <p:oleObj name="VISIO" r:id="rId9" imgW="1952450" imgH="1714309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481513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Setup Time Constraint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clock period or cycle time,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, is the time between rising edges of a repetitive clock signal. Its reciprocal, f</a:t>
            </a:r>
            <a:r>
              <a:rPr lang="en-US" baseline="-25000" dirty="0"/>
              <a:t>c</a:t>
            </a:r>
            <a:r>
              <a:rPr lang="en-US" dirty="0"/>
              <a:t>=1/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, is the clock frequency.</a:t>
            </a:r>
          </a:p>
          <a:p>
            <a:r>
              <a:rPr lang="en-US" dirty="0"/>
              <a:t>All else being the same, increasing the clock frequency increases the work that a digital system can accomplish per unit time. </a:t>
            </a:r>
            <a:endParaRPr lang="en-US" dirty="0" smtClean="0"/>
          </a:p>
          <a:p>
            <a:r>
              <a:rPr lang="en-US" dirty="0" smtClean="0"/>
              <a:t>Frequency </a:t>
            </a:r>
            <a:r>
              <a:rPr lang="en-US" dirty="0"/>
              <a:t>is measured in units of Hertz (Hz), or cycles per second: 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/>
              <a:t>megahertz (MHz) 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Hz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gigahertz (GHz)  10</a:t>
            </a:r>
            <a:r>
              <a:rPr lang="en-US" baseline="30000" dirty="0"/>
              <a:t>9</a:t>
            </a:r>
            <a:r>
              <a:rPr lang="en-US" dirty="0"/>
              <a:t> Hz.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Setup Time Constraint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 smtClean="0"/>
              <a:t>The setup time constraint depends on the </a:t>
            </a:r>
            <a:r>
              <a:rPr lang="en-US" sz="2000" b="1" dirty="0" smtClean="0"/>
              <a:t>maximum</a:t>
            </a:r>
            <a:r>
              <a:rPr lang="en-US" sz="2000" dirty="0" smtClean="0"/>
              <a:t> delay from register R1 through the combinational logic.</a:t>
            </a:r>
          </a:p>
          <a:p>
            <a:r>
              <a:rPr lang="en-US" sz="2000" dirty="0" smtClean="0"/>
              <a:t>The input to register R2 must be stable at least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setup</a:t>
            </a:r>
            <a:r>
              <a:rPr lang="en-US" sz="2000" dirty="0" smtClean="0"/>
              <a:t> before the clock edge.</a:t>
            </a:r>
          </a:p>
        </p:txBody>
      </p:sp>
      <p:sp>
        <p:nvSpPr>
          <p:cNvPr id="3891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2053695"/>
              </p:ext>
            </p:extLst>
          </p:nvPr>
        </p:nvGraphicFramePr>
        <p:xfrm>
          <a:off x="609600" y="2924175"/>
          <a:ext cx="4114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VISIO" r:id="rId8" imgW="1952450" imgH="1650194" progId="Visio.Drawing.6">
                  <p:embed/>
                </p:oleObj>
              </mc:Choice>
              <mc:Fallback>
                <p:oleObj name="VISIO" r:id="rId8" imgW="1952450" imgH="16501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24175"/>
                        <a:ext cx="4114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3124200"/>
            <a:ext cx="35814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&gt;=</a:t>
            </a:r>
            <a:endParaRPr lang="de-CH" sz="28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Setup Time Constraint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 smtClean="0"/>
              <a:t>The setup time constraint depends on the </a:t>
            </a:r>
            <a:r>
              <a:rPr lang="en-US" sz="2000" b="1" dirty="0" smtClean="0"/>
              <a:t>maximum</a:t>
            </a:r>
            <a:r>
              <a:rPr lang="en-US" sz="2000" dirty="0" smtClean="0"/>
              <a:t> delay from register R1 through the combinational logic.</a:t>
            </a:r>
          </a:p>
          <a:p>
            <a:r>
              <a:rPr lang="en-US" sz="2000" dirty="0" smtClean="0"/>
              <a:t>The input to register R2 must be stable at least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setup</a:t>
            </a:r>
            <a:r>
              <a:rPr lang="en-US" sz="2000" dirty="0" smtClean="0"/>
              <a:t> before the clock edge.</a:t>
            </a:r>
          </a:p>
        </p:txBody>
      </p:sp>
      <p:sp>
        <p:nvSpPr>
          <p:cNvPr id="3891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4589305"/>
              </p:ext>
            </p:extLst>
          </p:nvPr>
        </p:nvGraphicFramePr>
        <p:xfrm>
          <a:off x="609600" y="2924175"/>
          <a:ext cx="4114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5" name="VISIO" r:id="rId8" imgW="1952450" imgH="1650194" progId="Visio.Drawing.6">
                  <p:embed/>
                </p:oleObj>
              </mc:Choice>
              <mc:Fallback>
                <p:oleObj name="VISIO" r:id="rId8" imgW="1952450" imgH="16501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24175"/>
                        <a:ext cx="4114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31242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&gt;=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pcq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</a:t>
            </a:r>
            <a:endParaRPr lang="en-US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&lt;=</a:t>
            </a:r>
            <a:endParaRPr lang="de-CH" sz="28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1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Setup Time Constraint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 smtClean="0"/>
              <a:t>The setup time constraint depends on the </a:t>
            </a:r>
            <a:r>
              <a:rPr lang="en-US" sz="2000" b="1" dirty="0" smtClean="0"/>
              <a:t>maximum</a:t>
            </a:r>
            <a:r>
              <a:rPr lang="en-US" sz="2000" dirty="0" smtClean="0"/>
              <a:t> delay from register R1 through the combinational logic.</a:t>
            </a:r>
          </a:p>
          <a:p>
            <a:r>
              <a:rPr lang="en-US" sz="2000" dirty="0" smtClean="0"/>
              <a:t>The input to register R2 must be stable at least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setup</a:t>
            </a:r>
            <a:r>
              <a:rPr lang="en-US" sz="2000" dirty="0" smtClean="0"/>
              <a:t> before the clock edge.</a:t>
            </a:r>
          </a:p>
        </p:txBody>
      </p:sp>
      <p:sp>
        <p:nvSpPr>
          <p:cNvPr id="3891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86341742"/>
              </p:ext>
            </p:extLst>
          </p:nvPr>
        </p:nvGraphicFramePr>
        <p:xfrm>
          <a:off x="609600" y="2924175"/>
          <a:ext cx="411480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0" name="VISIO" r:id="rId8" imgW="1952450" imgH="1650194" progId="Visio.Drawing.6">
                  <p:embed/>
                </p:oleObj>
              </mc:Choice>
              <mc:Fallback>
                <p:oleObj name="VISIO" r:id="rId8" imgW="1952450" imgH="16501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24175"/>
                        <a:ext cx="411480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31242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&gt;=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pcq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</a:t>
            </a:r>
            <a:endParaRPr lang="en-US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&lt;=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– (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pcq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lang="de-CH" sz="28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8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in Combinational circuits</a:t>
            </a:r>
          </a:p>
          <a:p>
            <a:pPr lvl="1"/>
            <a:r>
              <a:rPr lang="en-US" dirty="0" smtClean="0"/>
              <a:t>Propagation and Contamination Delays</a:t>
            </a:r>
          </a:p>
          <a:p>
            <a:r>
              <a:rPr lang="en-US" dirty="0" smtClean="0"/>
              <a:t>Timing for Sequential circuits</a:t>
            </a:r>
          </a:p>
          <a:p>
            <a:pPr lvl="1"/>
            <a:r>
              <a:rPr lang="en-US" dirty="0" smtClean="0"/>
              <a:t>Setup and Hold time</a:t>
            </a:r>
          </a:p>
          <a:p>
            <a:pPr lvl="1"/>
            <a:r>
              <a:rPr lang="en-US" dirty="0" smtClean="0"/>
              <a:t>How fast can my circuit work? </a:t>
            </a:r>
          </a:p>
          <a:p>
            <a:r>
              <a:rPr lang="en-US" dirty="0" smtClean="0"/>
              <a:t>How timing is modeled in Verilog</a:t>
            </a:r>
          </a:p>
          <a:p>
            <a:r>
              <a:rPr lang="en-US" dirty="0" smtClean="0"/>
              <a:t>Verification using Verilog</a:t>
            </a:r>
          </a:p>
          <a:p>
            <a:pPr lvl="1"/>
            <a:r>
              <a:rPr lang="en-US" dirty="0" smtClean="0"/>
              <a:t>How can we make sure the circuit works correctly</a:t>
            </a:r>
          </a:p>
          <a:p>
            <a:pPr lvl="1"/>
            <a:r>
              <a:rPr lang="en-US" dirty="0" smtClean="0"/>
              <a:t>Designing </a:t>
            </a:r>
            <a:r>
              <a:rPr lang="en-US" dirty="0" err="1" smtClean="0"/>
              <a:t>Testbenches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Hold Time Constraint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/>
              <a:t>The hold time constraint depends on the minimum delay from register R1 through the combinational logic.</a:t>
            </a:r>
          </a:p>
          <a:p>
            <a:r>
              <a:rPr lang="en-US" sz="2000" dirty="0"/>
              <a:t>The input to register R2 must be stable for at least </a:t>
            </a:r>
            <a:r>
              <a:rPr lang="en-US" sz="2000" i="1" dirty="0" err="1"/>
              <a:t>t</a:t>
            </a:r>
            <a:r>
              <a:rPr lang="en-US" sz="2000" baseline="-25000" dirty="0" err="1"/>
              <a:t>hold</a:t>
            </a:r>
            <a:r>
              <a:rPr lang="en-US" sz="2000" dirty="0"/>
              <a:t> after the clock edge.</a:t>
            </a:r>
          </a:p>
        </p:txBody>
      </p:sp>
      <p:sp>
        <p:nvSpPr>
          <p:cNvPr id="3891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05285928"/>
              </p:ext>
            </p:extLst>
          </p:nvPr>
        </p:nvGraphicFramePr>
        <p:xfrm>
          <a:off x="604731" y="2892939"/>
          <a:ext cx="4119669" cy="396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VISIO" r:id="rId8" imgW="1952450" imgH="1879176" progId="Visio.Drawing.6">
                  <p:embed/>
                </p:oleObj>
              </mc:Choice>
              <mc:Fallback>
                <p:oleObj name="VISIO" r:id="rId8" imgW="1952450" imgH="1879176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31" y="2892939"/>
                        <a:ext cx="4119669" cy="3965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3276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	&lt;</a:t>
            </a:r>
            <a:endParaRPr lang="de-CH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7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Hold Time Constraint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/>
              <a:t>The hold time constraint depends on the minimum delay from register R1 through the combinational logic.</a:t>
            </a:r>
          </a:p>
          <a:p>
            <a:r>
              <a:rPr lang="en-US" sz="2000" dirty="0"/>
              <a:t>The input to register R2 must be stable for at least </a:t>
            </a:r>
            <a:r>
              <a:rPr lang="en-US" sz="2000" i="1" dirty="0" err="1"/>
              <a:t>t</a:t>
            </a:r>
            <a:r>
              <a:rPr lang="en-US" sz="2000" baseline="-25000" dirty="0" err="1"/>
              <a:t>hold</a:t>
            </a:r>
            <a:r>
              <a:rPr lang="en-US" sz="2000" dirty="0"/>
              <a:t> after the clock edge.</a:t>
            </a:r>
          </a:p>
        </p:txBody>
      </p:sp>
      <p:sp>
        <p:nvSpPr>
          <p:cNvPr id="3891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9707777"/>
              </p:ext>
            </p:extLst>
          </p:nvPr>
        </p:nvGraphicFramePr>
        <p:xfrm>
          <a:off x="604731" y="2892939"/>
          <a:ext cx="4119669" cy="396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3" name="VISIO" r:id="rId8" imgW="1952450" imgH="1879176" progId="Visio.Drawing.6">
                  <p:embed/>
                </p:oleObj>
              </mc:Choice>
              <mc:Fallback>
                <p:oleObj name="VISIO" r:id="rId8" imgW="1952450" imgH="187917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31" y="2892939"/>
                        <a:ext cx="4119669" cy="3965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3276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	&lt;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ccq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cd</a:t>
            </a:r>
            <a:endParaRPr lang="en-US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en-US" sz="28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	&gt;</a:t>
            </a:r>
            <a:endParaRPr lang="de-CH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8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Hold Time Constraint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/>
              <a:t>The hold time constraint depends on the minimum delay from register R1 through the combinational logic.</a:t>
            </a:r>
          </a:p>
          <a:p>
            <a:r>
              <a:rPr lang="en-US" sz="2000" dirty="0"/>
              <a:t>The input to register R2 must be stable for at least </a:t>
            </a:r>
            <a:r>
              <a:rPr lang="en-US" sz="2000" i="1" dirty="0" err="1"/>
              <a:t>t</a:t>
            </a:r>
            <a:r>
              <a:rPr lang="en-US" sz="2000" baseline="-25000" dirty="0" err="1"/>
              <a:t>hold</a:t>
            </a:r>
            <a:r>
              <a:rPr lang="en-US" sz="2000" dirty="0"/>
              <a:t> after the clock edge.</a:t>
            </a:r>
          </a:p>
        </p:txBody>
      </p:sp>
      <p:sp>
        <p:nvSpPr>
          <p:cNvPr id="3891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5317744"/>
              </p:ext>
            </p:extLst>
          </p:nvPr>
        </p:nvGraphicFramePr>
        <p:xfrm>
          <a:off x="604731" y="2892939"/>
          <a:ext cx="4119669" cy="396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7" name="VISIO" r:id="rId8" imgW="1952450" imgH="1879176" progId="Visio.Drawing.6">
                  <p:embed/>
                </p:oleObj>
              </mc:Choice>
              <mc:Fallback>
                <p:oleObj name="VISIO" r:id="rId8" imgW="1952450" imgH="187917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31" y="2892939"/>
                        <a:ext cx="4119669" cy="3965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3276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	&lt;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ccq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cd</a:t>
            </a:r>
            <a:endParaRPr lang="en-US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r>
              <a:rPr lang="en-US" sz="2800" b="1" dirty="0" err="1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	&gt;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</a:t>
            </a:r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 - </a:t>
            </a:r>
            <a:r>
              <a:rPr lang="en-US" sz="28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ccq</a:t>
            </a:r>
            <a:endParaRPr lang="de-CH" sz="2800" b="1" baseline="-25000" dirty="0" smtClean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Timing Analysis</a:t>
            </a:r>
          </a:p>
        </p:txBody>
      </p:sp>
      <p:sp>
        <p:nvSpPr>
          <p:cNvPr id="471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dirty="0">
              <a:latin typeface="Calibri" pitchFamily="34" charset="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22494346"/>
              </p:ext>
            </p:extLst>
          </p:nvPr>
        </p:nvGraphicFramePr>
        <p:xfrm>
          <a:off x="1219200" y="1219200"/>
          <a:ext cx="4205288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VISIO" r:id="rId13" imgW="2325511" imgH="1524000" progId="Visio.Drawing.6">
                  <p:embed/>
                </p:oleObj>
              </mc:Choice>
              <mc:Fallback>
                <p:oleObj name="VISIO" r:id="rId13" imgW="2325511" imgH="152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4205288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2052879"/>
              </p:ext>
            </p:extLst>
          </p:nvPr>
        </p:nvGraphicFramePr>
        <p:xfrm>
          <a:off x="6096000" y="3992563"/>
          <a:ext cx="1508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" name="VISIO" r:id="rId15" imgW="103805" imgH="503760" progId="Visio.Drawing.6">
                  <p:embed/>
                </p:oleObj>
              </mc:Choice>
              <mc:Fallback>
                <p:oleObj name="VISIO" r:id="rId15" imgW="103805" imgH="50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92563"/>
                        <a:ext cx="1508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17999367"/>
              </p:ext>
            </p:extLst>
          </p:nvPr>
        </p:nvGraphicFramePr>
        <p:xfrm>
          <a:off x="5715000" y="37338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3" name="VISIO" r:id="rId17" imgW="256888" imgH="600935" progId="Visio.Drawing.6">
                  <p:embed/>
                </p:oleObj>
              </mc:Choice>
              <mc:Fallback>
                <p:oleObj name="VISIO" r:id="rId17" imgW="256888" imgH="6009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1066800"/>
            <a:ext cx="3581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Timing Characteristics</a:t>
            </a:r>
          </a:p>
          <a:p>
            <a:pPr>
              <a:spcBef>
                <a:spcPct val="50000"/>
              </a:spcBef>
            </a:pPr>
            <a:r>
              <a:rPr lang="en-US" sz="1800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50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setup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60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70 </a:t>
            </a:r>
            <a:r>
              <a:rPr lang="en-US" sz="2000" b="1" dirty="0" err="1" smtClean="0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25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76400" y="4114800"/>
            <a:ext cx="3581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=</a:t>
            </a:r>
          </a:p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=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≥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i="1" dirty="0">
                <a:latin typeface="Calibri" pitchFamily="34" charset="0"/>
                <a:cs typeface="Arial" pitchFamily="34" charset="0"/>
              </a:rPr>
              <a:t>f</a:t>
            </a:r>
            <a:r>
              <a:rPr lang="en-US" sz="2000" b="1" i="1" baseline="-25000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1/</a:t>
            </a:r>
            <a:r>
              <a:rPr lang="en-US" sz="2000" b="1" i="1" dirty="0" err="1">
                <a:latin typeface="Calibri" pitchFamily="34" charset="0"/>
                <a:cs typeface="Arial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1600" y="5026025"/>
            <a:ext cx="358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+ </a:t>
            </a:r>
            <a:r>
              <a:rPr lang="en-US" sz="2000" b="1" i="1" dirty="0" err="1" smtClean="0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i="1" baseline="-25000" dirty="0" err="1" smtClean="0">
                <a:latin typeface="Calibri" pitchFamily="34" charset="0"/>
              </a:rPr>
              <a:t>d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&gt;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 </a:t>
            </a:r>
            <a:endParaRPr lang="en-US" sz="2000" b="1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Timing Analysis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898980"/>
              </p:ext>
            </p:extLst>
          </p:nvPr>
        </p:nvGraphicFramePr>
        <p:xfrm>
          <a:off x="1219200" y="1219200"/>
          <a:ext cx="4205288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VISIO" r:id="rId13" imgW="2325511" imgH="1524000" progId="Visio.Drawing.6">
                  <p:embed/>
                </p:oleObj>
              </mc:Choice>
              <mc:Fallback>
                <p:oleObj name="VISIO" r:id="rId13" imgW="2325511" imgH="152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4205288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dirty="0">
              <a:latin typeface="Calibri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114800"/>
            <a:ext cx="4114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= 3 x 35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= 105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= 25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≥ (50 + 105 + 60) </a:t>
            </a:r>
            <a:r>
              <a:rPr lang="en-US" sz="2000" b="1" dirty="0" err="1">
                <a:latin typeface="Calibri" pitchFamily="34" charset="0"/>
                <a:cs typeface="Arial" pitchFamily="34" charset="0"/>
              </a:rPr>
              <a:t>ps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215 </a:t>
            </a:r>
            <a:r>
              <a:rPr lang="en-US" sz="2000" b="1" dirty="0" err="1">
                <a:latin typeface="Calibri" pitchFamily="34" charset="0"/>
                <a:cs typeface="Arial" pitchFamily="34" charset="0"/>
              </a:rPr>
              <a:t>ps</a:t>
            </a:r>
            <a:endParaRPr lang="en-US" sz="2000" b="1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i="1" dirty="0">
                <a:latin typeface="Calibri" pitchFamily="34" charset="0"/>
                <a:cs typeface="Arial" pitchFamily="34" charset="0"/>
              </a:rPr>
              <a:t>f</a:t>
            </a:r>
            <a:r>
              <a:rPr lang="en-US" sz="2000" b="1" i="1" baseline="-25000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1/</a:t>
            </a:r>
            <a:r>
              <a:rPr lang="en-US" sz="2000" b="1" i="1" dirty="0" err="1">
                <a:latin typeface="Calibri" pitchFamily="34" charset="0"/>
                <a:cs typeface="Arial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4.65 GHz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5026025"/>
            <a:ext cx="358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+ </a:t>
            </a:r>
            <a:r>
              <a:rPr lang="en-US" sz="2000" b="1" i="1" dirty="0" err="1" smtClean="0">
                <a:latin typeface="Calibri" pitchFamily="34" charset="0"/>
              </a:rPr>
              <a:t>t</a:t>
            </a:r>
            <a:r>
              <a:rPr lang="en-US" sz="2000" b="1" i="1" baseline="-25000" dirty="0" err="1" smtClean="0">
                <a:latin typeface="Calibri" pitchFamily="34" charset="0"/>
              </a:rPr>
              <a:t>cd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&gt;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 (30 + 25)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&gt; 70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?  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No!</a:t>
            </a:r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0435900"/>
              </p:ext>
            </p:extLst>
          </p:nvPr>
        </p:nvGraphicFramePr>
        <p:xfrm>
          <a:off x="6096000" y="3992563"/>
          <a:ext cx="1508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0" name="VISIO" r:id="rId15" imgW="103805" imgH="503760" progId="Visio.Drawing.6">
                  <p:embed/>
                </p:oleObj>
              </mc:Choice>
              <mc:Fallback>
                <p:oleObj name="VISIO" r:id="rId15" imgW="103805" imgH="50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92563"/>
                        <a:ext cx="1508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13486636"/>
              </p:ext>
            </p:extLst>
          </p:nvPr>
        </p:nvGraphicFramePr>
        <p:xfrm>
          <a:off x="5715000" y="37338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" name="VISIO" r:id="rId17" imgW="256888" imgH="600935" progId="Visio.Drawing.6">
                  <p:embed/>
                </p:oleObj>
              </mc:Choice>
              <mc:Fallback>
                <p:oleObj name="VISIO" r:id="rId17" imgW="256888" imgH="6009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066800"/>
            <a:ext cx="3581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Timing Characteristics</a:t>
            </a:r>
          </a:p>
          <a:p>
            <a:pPr>
              <a:spcBef>
                <a:spcPct val="50000"/>
              </a:spcBef>
            </a:pPr>
            <a:r>
              <a:rPr lang="en-US" sz="1800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50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setup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60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70 </a:t>
            </a:r>
            <a:r>
              <a:rPr lang="en-US" sz="2000" b="1" dirty="0" err="1" smtClean="0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25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Fixing Hold Time Violation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0882967"/>
              </p:ext>
            </p:extLst>
          </p:nvPr>
        </p:nvGraphicFramePr>
        <p:xfrm>
          <a:off x="914400" y="1524000"/>
          <a:ext cx="38100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1" name="VISIO" r:id="rId14" imgW="2315768" imgH="1517385" progId="Visio.Drawing.6">
                  <p:embed/>
                </p:oleObj>
              </mc:Choice>
              <mc:Fallback>
                <p:oleObj name="VISIO" r:id="rId14" imgW="2315768" imgH="151738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8100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dirty="0">
              <a:latin typeface="Calibri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114800"/>
            <a:ext cx="3581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= </a:t>
            </a:r>
          </a:p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=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≥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i="1" dirty="0">
                <a:latin typeface="Calibri" pitchFamily="34" charset="0"/>
                <a:cs typeface="Arial" pitchFamily="34" charset="0"/>
              </a:rPr>
              <a:t>f</a:t>
            </a:r>
            <a:r>
              <a:rPr lang="en-US" sz="2000" b="1" i="1" baseline="-25000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</a:t>
            </a:r>
          </a:p>
          <a:p>
            <a:pPr>
              <a:spcBef>
                <a:spcPct val="50000"/>
              </a:spcBef>
            </a:pP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5026025"/>
            <a:ext cx="358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+ </a:t>
            </a:r>
            <a:r>
              <a:rPr lang="en-US" sz="2000" b="1" i="1" dirty="0" err="1" smtClean="0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i="1" baseline="-25000" dirty="0" err="1" smtClean="0">
                <a:latin typeface="Calibri" pitchFamily="34" charset="0"/>
              </a:rPr>
              <a:t>d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&gt;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 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1081088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Add buffers to the short paths:</a:t>
            </a: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60435900"/>
              </p:ext>
            </p:extLst>
          </p:nvPr>
        </p:nvGraphicFramePr>
        <p:xfrm>
          <a:off x="6096000" y="3992563"/>
          <a:ext cx="1508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" name="VISIO" r:id="rId16" imgW="103805" imgH="503760" progId="Visio.Drawing.6">
                  <p:embed/>
                </p:oleObj>
              </mc:Choice>
              <mc:Fallback>
                <p:oleObj name="VISIO" r:id="rId16" imgW="103805" imgH="50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92563"/>
                        <a:ext cx="1508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513486636"/>
              </p:ext>
            </p:extLst>
          </p:nvPr>
        </p:nvGraphicFramePr>
        <p:xfrm>
          <a:off x="5715000" y="37338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3" name="VISIO" r:id="rId18" imgW="256888" imgH="600935" progId="Visio.Drawing.6">
                  <p:embed/>
                </p:oleObj>
              </mc:Choice>
              <mc:Fallback>
                <p:oleObj name="VISIO" r:id="rId18" imgW="256888" imgH="6009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1066800"/>
            <a:ext cx="3581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Timing Characteristics</a:t>
            </a:r>
          </a:p>
          <a:p>
            <a:pPr>
              <a:spcBef>
                <a:spcPct val="50000"/>
              </a:spcBef>
            </a:pPr>
            <a:r>
              <a:rPr lang="en-US" sz="1800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50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setup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60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70 </a:t>
            </a:r>
            <a:r>
              <a:rPr lang="en-US" sz="2000" b="1" dirty="0" err="1" smtClean="0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25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Fixing Hold Time Violation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9790155"/>
              </p:ext>
            </p:extLst>
          </p:nvPr>
        </p:nvGraphicFramePr>
        <p:xfrm>
          <a:off x="914400" y="1524000"/>
          <a:ext cx="38100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6" name="VISIO" r:id="rId14" imgW="2315768" imgH="1517385" progId="Visio.Drawing.6">
                  <p:embed/>
                </p:oleObj>
              </mc:Choice>
              <mc:Fallback>
                <p:oleObj name="VISIO" r:id="rId14" imgW="2315768" imgH="151738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8100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dirty="0">
              <a:latin typeface="Calibri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4114800"/>
            <a:ext cx="3886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= 3 x 35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= 105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= 2 x 25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= 50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Setup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≥ (50 + 105 + 60) </a:t>
            </a:r>
            <a:r>
              <a:rPr lang="en-US" sz="2000" b="1" dirty="0" err="1">
                <a:latin typeface="Calibri" pitchFamily="34" charset="0"/>
                <a:cs typeface="Arial" pitchFamily="34" charset="0"/>
              </a:rPr>
              <a:t>ps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215 </a:t>
            </a:r>
            <a:r>
              <a:rPr lang="en-US" sz="2000" b="1" dirty="0" err="1">
                <a:latin typeface="Calibri" pitchFamily="34" charset="0"/>
                <a:cs typeface="Arial" pitchFamily="34" charset="0"/>
              </a:rPr>
              <a:t>ps</a:t>
            </a:r>
            <a:endParaRPr lang="en-US" sz="2000" b="1" dirty="0">
              <a:latin typeface="Calibri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i="1" dirty="0">
                <a:latin typeface="Calibri" pitchFamily="34" charset="0"/>
                <a:cs typeface="Arial" pitchFamily="34" charset="0"/>
              </a:rPr>
              <a:t>f</a:t>
            </a:r>
            <a:r>
              <a:rPr lang="en-US" sz="2000" b="1" i="1" baseline="-25000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1/</a:t>
            </a:r>
            <a:r>
              <a:rPr lang="en-US" sz="2000" b="1" i="1" dirty="0" err="1">
                <a:latin typeface="Calibri" pitchFamily="34" charset="0"/>
                <a:cs typeface="Arial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  <a:cs typeface="Arial" pitchFamily="34" charset="0"/>
              </a:rPr>
              <a:t>c</a:t>
            </a:r>
            <a:r>
              <a:rPr lang="en-US" sz="2000" b="1" dirty="0">
                <a:latin typeface="Calibri" pitchFamily="34" charset="0"/>
                <a:cs typeface="Arial" pitchFamily="34" charset="0"/>
              </a:rPr>
              <a:t> = 4.65 GHz</a:t>
            </a:r>
          </a:p>
          <a:p>
            <a:pPr>
              <a:spcBef>
                <a:spcPct val="50000"/>
              </a:spcBef>
            </a:pP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81600" y="5026025"/>
            <a:ext cx="358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Hold time constraint: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+ </a:t>
            </a:r>
            <a:r>
              <a:rPr lang="en-US" sz="2000" b="1" i="1" dirty="0" err="1" smtClean="0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</a:t>
            </a:r>
            <a:r>
              <a:rPr lang="en-US" sz="2000" b="1" i="1" baseline="-25000" dirty="0" err="1" smtClean="0">
                <a:latin typeface="Calibri" pitchFamily="34" charset="0"/>
              </a:rPr>
              <a:t>d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&gt; 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 (30 + 50)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&gt; 70 </a:t>
            </a:r>
            <a:r>
              <a:rPr lang="en-US" sz="2000" b="1" dirty="0" err="1">
                <a:latin typeface="Calibri" pitchFamily="34" charset="0"/>
              </a:rPr>
              <a:t>ps</a:t>
            </a:r>
            <a:r>
              <a:rPr lang="en-US" sz="2000" b="1" dirty="0">
                <a:latin typeface="Calibri" pitchFamily="34" charset="0"/>
              </a:rPr>
              <a:t> ?  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Yes!</a:t>
            </a:r>
          </a:p>
        </p:txBody>
      </p:sp>
      <p:sp>
        <p:nvSpPr>
          <p:cNvPr id="2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1081088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</a:rPr>
              <a:t>Add buffers to the short paths: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60435900"/>
              </p:ext>
            </p:extLst>
          </p:nvPr>
        </p:nvGraphicFramePr>
        <p:xfrm>
          <a:off x="6096000" y="3992563"/>
          <a:ext cx="1508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7" name="VISIO" r:id="rId16" imgW="103805" imgH="503760" progId="Visio.Drawing.6">
                  <p:embed/>
                </p:oleObj>
              </mc:Choice>
              <mc:Fallback>
                <p:oleObj name="VISIO" r:id="rId16" imgW="103805" imgH="50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92563"/>
                        <a:ext cx="1508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513486636"/>
              </p:ext>
            </p:extLst>
          </p:nvPr>
        </p:nvGraphicFramePr>
        <p:xfrm>
          <a:off x="5715000" y="3733800"/>
          <a:ext cx="495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8" name="VISIO" r:id="rId18" imgW="256888" imgH="600935" progId="Visio.Drawing.6">
                  <p:embed/>
                </p:oleObj>
              </mc:Choice>
              <mc:Fallback>
                <p:oleObj name="VISIO" r:id="rId18" imgW="256888" imgH="60093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4953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1066800"/>
            <a:ext cx="3581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Timing Characteristics</a:t>
            </a:r>
          </a:p>
          <a:p>
            <a:pPr>
              <a:spcBef>
                <a:spcPct val="50000"/>
              </a:spcBef>
            </a:pPr>
            <a:r>
              <a:rPr lang="en-US" sz="1800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pcq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50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setup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60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baseline="-25000" dirty="0" err="1">
                <a:latin typeface="Calibri" pitchFamily="34" charset="0"/>
              </a:rPr>
              <a:t>hold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70 </a:t>
            </a:r>
            <a:r>
              <a:rPr lang="en-US" sz="2000" b="1" dirty="0" err="1" smtClean="0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pd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35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alibri" pitchFamily="34" charset="0"/>
              </a:rPr>
              <a:t>	</a:t>
            </a:r>
            <a:r>
              <a:rPr lang="en-US" sz="2000" b="1" i="1" dirty="0" err="1">
                <a:latin typeface="Calibri" pitchFamily="34" charset="0"/>
              </a:rPr>
              <a:t>t</a:t>
            </a:r>
            <a:r>
              <a:rPr lang="en-US" sz="2000" b="1" i="1" baseline="-25000" dirty="0" err="1">
                <a:latin typeface="Calibri" pitchFamily="34" charset="0"/>
              </a:rPr>
              <a:t>cd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	= </a:t>
            </a:r>
            <a:r>
              <a:rPr lang="en-US" sz="2000" b="1" dirty="0">
                <a:latin typeface="Calibri" pitchFamily="34" charset="0"/>
              </a:rPr>
              <a:t>25 </a:t>
            </a:r>
            <a:r>
              <a:rPr lang="en-US" sz="2000" b="1" dirty="0" err="1">
                <a:latin typeface="Calibri" pitchFamily="34" charset="0"/>
              </a:rPr>
              <a:t>ps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Clock Skew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 smtClean="0"/>
              <a:t>The clock doesn’</a:t>
            </a:r>
            <a:r>
              <a:rPr lang="en-US" altLang="ja-JP" sz="2000" dirty="0" smtClean="0"/>
              <a:t>t arrive at all registers at the same time</a:t>
            </a:r>
          </a:p>
          <a:p>
            <a:r>
              <a:rPr lang="en-US" sz="2000" dirty="0" smtClean="0"/>
              <a:t>Skew is the difference between two clock edges</a:t>
            </a:r>
          </a:p>
          <a:p>
            <a:r>
              <a:rPr lang="en-US" sz="2000" dirty="0" smtClean="0"/>
              <a:t>Examine the worst case to guarantee that the dynamic discipline is not violated for any register – many registers in a system!</a:t>
            </a:r>
          </a:p>
        </p:txBody>
      </p:sp>
      <p:sp>
        <p:nvSpPr>
          <p:cNvPr id="5529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823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6"/>
            </p:custDataLst>
          </p:nvPr>
        </p:nvGraphicFramePr>
        <p:xfrm>
          <a:off x="2725738" y="3276600"/>
          <a:ext cx="3751262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VISIO" r:id="rId9" imgW="2321874" imgH="1967716" progId="Visio.Drawing.6">
                  <p:embed/>
                </p:oleObj>
              </mc:Choice>
              <mc:Fallback>
                <p:oleObj name="VISIO" r:id="rId9" imgW="2321874" imgH="1967716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3276600"/>
                        <a:ext cx="3751262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Preikestolen</a:t>
            </a:r>
            <a:r>
              <a:rPr lang="en-US" dirty="0" smtClean="0"/>
              <a:t> - Norway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3773"/>
            <a:ext cx="3586500" cy="540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39" y="1233773"/>
            <a:ext cx="4341936" cy="540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3400" y="3352800"/>
            <a:ext cx="1066800" cy="3280973"/>
            <a:chOff x="533400" y="3352800"/>
            <a:chExt cx="1066800" cy="3280973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143000" y="3352800"/>
              <a:ext cx="0" cy="3280973"/>
            </a:xfrm>
            <a:prstGeom prst="straightConnector1">
              <a:avLst/>
            </a:prstGeom>
            <a:noFill/>
            <a:ln w="38100">
              <a:solidFill>
                <a:schemeClr val="accent1">
                  <a:lumMod val="75000"/>
                  <a:lumOff val="25000"/>
                </a:schemeClr>
              </a:solidFill>
              <a:miter lim="800000"/>
              <a:headEnd type="triangle" w="lg" len="lg"/>
              <a:tailEnd type="triangle" w="sm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33400" y="3352800"/>
              <a:ext cx="10668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75000"/>
                  <a:lumOff val="25000"/>
                </a:schemeClr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 rot="16200000">
              <a:off x="445843" y="4990257"/>
              <a:ext cx="993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600 m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5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1197678"/>
            <a:ext cx="8178251" cy="5431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720182" cy="762000"/>
          </a:xfrm>
        </p:spPr>
        <p:txBody>
          <a:bodyPr/>
          <a:lstStyle/>
          <a:p>
            <a:r>
              <a:rPr lang="en-US" dirty="0" smtClean="0"/>
              <a:t>Stay away from both </a:t>
            </a:r>
            <a:r>
              <a:rPr lang="en-US" dirty="0" smtClean="0">
                <a:solidFill>
                  <a:schemeClr val="accent3"/>
                </a:solidFill>
              </a:rPr>
              <a:t>HOLD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SETUP</a:t>
            </a:r>
            <a:r>
              <a:rPr lang="en-US" dirty="0" smtClean="0"/>
              <a:t> !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5800" y="1196856"/>
            <a:ext cx="6907561" cy="2003544"/>
            <a:chOff x="685800" y="1196856"/>
            <a:chExt cx="6907561" cy="200354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460405" y="1196856"/>
              <a:ext cx="201960" cy="2003544"/>
            </a:xfrm>
            <a:prstGeom prst="rect">
              <a:avLst/>
            </a:prstGeom>
            <a:solidFill>
              <a:schemeClr val="accent3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404004" y="1196856"/>
              <a:ext cx="189357" cy="2003544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800" y="1289378"/>
              <a:ext cx="1978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Calibri" pitchFamily="34" charset="0"/>
                </a:rPr>
                <a:t>&lt;- </a:t>
              </a:r>
              <a:r>
                <a:rPr lang="en-US" sz="2400" b="1" dirty="0" smtClean="0">
                  <a:solidFill>
                    <a:schemeClr val="accent3"/>
                  </a:solidFill>
                  <a:latin typeface="Calibri" pitchFamily="34" charset="0"/>
                </a:rPr>
                <a:t>HOLD</a:t>
              </a:r>
            </a:p>
            <a:p>
              <a:pPr algn="r"/>
              <a:r>
                <a:rPr lang="en-US" sz="2400" b="1" dirty="0" smtClean="0">
                  <a:solidFill>
                    <a:schemeClr val="accent3"/>
                  </a:solidFill>
                  <a:latin typeface="Calibri" pitchFamily="34" charset="0"/>
                </a:rPr>
                <a:t>   TIME</a:t>
              </a:r>
              <a:endParaRPr lang="en-US" sz="2400" b="1" dirty="0" smtClean="0">
                <a:solidFill>
                  <a:schemeClr val="accent3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94573" y="1196856"/>
            <a:ext cx="6882627" cy="2003544"/>
            <a:chOff x="1194573" y="1196856"/>
            <a:chExt cx="6882627" cy="2003544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194573" y="1196856"/>
              <a:ext cx="253227" cy="2003544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113239" y="1196856"/>
              <a:ext cx="278161" cy="200354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99160" y="1289378"/>
              <a:ext cx="1978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  <a:latin typeface="Calibri" pitchFamily="34" charset="0"/>
                </a:rPr>
                <a:t>SETUP</a:t>
              </a:r>
              <a:r>
                <a:rPr lang="en-US" sz="2400" b="1" dirty="0" smtClean="0">
                  <a:latin typeface="Calibri" pitchFamily="34" charset="0"/>
                </a:rPr>
                <a:t> -&gt;</a:t>
              </a:r>
            </a:p>
            <a:p>
              <a:r>
                <a:rPr lang="en-US" sz="2400" b="1" dirty="0" smtClean="0">
                  <a:solidFill>
                    <a:schemeClr val="accent5"/>
                  </a:solidFill>
                  <a:latin typeface="Calibri" pitchFamily="34" charset="0"/>
                </a:rPr>
                <a:t>TIME</a:t>
              </a:r>
              <a:endParaRPr lang="en-US" sz="2400" b="1" dirty="0" smtClean="0">
                <a:solidFill>
                  <a:schemeClr val="accent5"/>
                </a:solidFill>
                <a:latin typeface="Calibri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7018" y="1196856"/>
            <a:ext cx="8178251" cy="2003544"/>
            <a:chOff x="357018" y="1196856"/>
            <a:chExt cx="8178251" cy="2003544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57018" y="1196856"/>
              <a:ext cx="8178251" cy="2003544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295400" y="1751454"/>
              <a:ext cx="6172200" cy="1067946"/>
              <a:chOff x="990600" y="2057400"/>
              <a:chExt cx="6172200" cy="1067946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flipV="1">
                <a:off x="990600" y="2057400"/>
                <a:ext cx="228600" cy="10668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flipH="1" flipV="1">
                <a:off x="3987895" y="2058546"/>
                <a:ext cx="152400" cy="10668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6934200" y="2057400"/>
                <a:ext cx="228600" cy="10668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1219200" y="2057400"/>
                <a:ext cx="276869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4140295" y="3106439"/>
                <a:ext cx="2793905" cy="177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1433764" y="2155944"/>
            <a:ext cx="5970240" cy="2720856"/>
            <a:chOff x="1433764" y="2155944"/>
            <a:chExt cx="5970240" cy="2720856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1433764" y="2209800"/>
              <a:ext cx="14036" cy="266700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7391400" y="2155944"/>
              <a:ext cx="12604" cy="1882656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2819400" y="1295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SAFE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188" y="434975"/>
            <a:ext cx="8253412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The Goal Of Circuit Design Is </a:t>
            </a:r>
            <a:r>
              <a:rPr lang="en-US" dirty="0"/>
              <a:t>T</a:t>
            </a:r>
            <a:r>
              <a:rPr lang="en-US" dirty="0" smtClean="0"/>
              <a:t>o Optimize:</a:t>
            </a:r>
            <a:endParaRPr lang="en-GB" dirty="0" smtClean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</a:t>
            </a:r>
          </a:p>
          <a:p>
            <a:pPr lvl="1" eaLnBrk="1" hangingPunct="1"/>
            <a:r>
              <a:rPr lang="en-US" dirty="0" smtClean="0"/>
              <a:t>Net circuit area is proportional to the cost of the device</a:t>
            </a:r>
          </a:p>
          <a:p>
            <a:pPr eaLnBrk="1" hangingPunct="1"/>
            <a:r>
              <a:rPr lang="en-US" dirty="0" smtClean="0"/>
              <a:t>Speed / Throughput </a:t>
            </a:r>
          </a:p>
          <a:p>
            <a:pPr lvl="1" eaLnBrk="1" hangingPunct="1"/>
            <a:r>
              <a:rPr lang="en-US" dirty="0" smtClean="0"/>
              <a:t>We want circuits that work faster, or do more </a:t>
            </a:r>
          </a:p>
          <a:p>
            <a:pPr eaLnBrk="1" hangingPunct="1"/>
            <a:r>
              <a:rPr lang="en-US" dirty="0" smtClean="0"/>
              <a:t>Power / Energy</a:t>
            </a:r>
          </a:p>
          <a:p>
            <a:pPr lvl="1" eaLnBrk="1" hangingPunct="1"/>
            <a:r>
              <a:rPr lang="en-US" dirty="0" smtClean="0"/>
              <a:t>Mobile devices need to work with a limited power supply</a:t>
            </a:r>
          </a:p>
          <a:p>
            <a:pPr lvl="1" eaLnBrk="1" hangingPunct="1"/>
            <a:r>
              <a:rPr lang="en-US" dirty="0" smtClean="0"/>
              <a:t>High performance devices dissipate more than 100W/cm</a:t>
            </a:r>
            <a:r>
              <a:rPr lang="en-US" baseline="30000" dirty="0" smtClean="0"/>
              <a:t>2</a:t>
            </a:r>
          </a:p>
          <a:p>
            <a:pPr eaLnBrk="1" hangingPunct="1"/>
            <a:r>
              <a:rPr lang="en-US" dirty="0" smtClean="0"/>
              <a:t>Design Time</a:t>
            </a:r>
          </a:p>
          <a:p>
            <a:pPr lvl="1" eaLnBrk="1" hangingPunct="1"/>
            <a:r>
              <a:rPr lang="en-US" dirty="0" smtClean="0"/>
              <a:t>Designers are expensive</a:t>
            </a:r>
          </a:p>
          <a:p>
            <a:pPr lvl="1" eaLnBrk="1" hangingPunct="1"/>
            <a:r>
              <a:rPr lang="en-US" dirty="0" smtClean="0"/>
              <a:t>The competition will not wait for you 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9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How Do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K</a:t>
            </a:r>
            <a:r>
              <a:rPr lang="en-US" dirty="0" smtClean="0"/>
              <a:t>now That A Circuit </a:t>
            </a:r>
            <a:r>
              <a:rPr lang="en-US" dirty="0"/>
              <a:t>W</a:t>
            </a:r>
            <a:r>
              <a:rPr lang="en-US" dirty="0" smtClean="0"/>
              <a:t>orks?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written the Verilog code of a circuit</a:t>
            </a:r>
          </a:p>
          <a:p>
            <a:pPr lvl="1"/>
            <a:r>
              <a:rPr lang="en-US" dirty="0" smtClean="0"/>
              <a:t>Does it work correctly?</a:t>
            </a:r>
          </a:p>
          <a:p>
            <a:pPr lvl="1"/>
            <a:r>
              <a:rPr lang="en-US" dirty="0" smtClean="0"/>
              <a:t>Even if the syntax is correct, it might do what you want?</a:t>
            </a:r>
          </a:p>
          <a:p>
            <a:pPr lvl="1"/>
            <a:r>
              <a:rPr lang="en-US" dirty="0" smtClean="0"/>
              <a:t>What exactly it is that you want anyway?</a:t>
            </a:r>
          </a:p>
          <a:p>
            <a:r>
              <a:rPr lang="en-US" dirty="0" smtClean="0"/>
              <a:t>Trial and error can be costly</a:t>
            </a:r>
          </a:p>
          <a:p>
            <a:pPr lvl="1"/>
            <a:r>
              <a:rPr lang="en-US" dirty="0" smtClean="0"/>
              <a:t>You need to ‘test’ your circuit in advance</a:t>
            </a:r>
          </a:p>
          <a:p>
            <a:r>
              <a:rPr lang="en-US" dirty="0" smtClean="0"/>
              <a:t>In modern digital designs, functional verification is the most time consuming design stage.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04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Behind A </a:t>
            </a:r>
            <a:r>
              <a:rPr lang="en-US" dirty="0" err="1" smtClean="0"/>
              <a:t>Testbench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computer simulator to test your circuit</a:t>
            </a:r>
          </a:p>
          <a:p>
            <a:pPr lvl="1"/>
            <a:r>
              <a:rPr lang="en-US" dirty="0" smtClean="0"/>
              <a:t>You instantiate your design</a:t>
            </a:r>
          </a:p>
          <a:p>
            <a:pPr lvl="1"/>
            <a:r>
              <a:rPr lang="en-US" dirty="0" smtClean="0"/>
              <a:t>Supply the circuit with some inputs</a:t>
            </a:r>
          </a:p>
          <a:p>
            <a:pPr lvl="1"/>
            <a:r>
              <a:rPr lang="en-US" dirty="0" smtClean="0"/>
              <a:t>See what it does</a:t>
            </a:r>
          </a:p>
          <a:p>
            <a:pPr lvl="1"/>
            <a:r>
              <a:rPr lang="en-US" dirty="0" smtClean="0"/>
              <a:t>Does it return the “correct” outputs?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25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Testbenches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r>
              <a:rPr lang="en-US" smtClean="0"/>
              <a:t>HDL code written to test another HDL module, the </a:t>
            </a:r>
            <a:r>
              <a:rPr lang="en-US" i="1" smtClean="0"/>
              <a:t>device under test</a:t>
            </a:r>
            <a:r>
              <a:rPr lang="en-US" smtClean="0"/>
              <a:t> (dut), also called the </a:t>
            </a:r>
            <a:r>
              <a:rPr lang="en-US" i="1" smtClean="0"/>
              <a:t>unit under test</a:t>
            </a:r>
            <a:r>
              <a:rPr lang="en-US" smtClean="0"/>
              <a:t> (uut)</a:t>
            </a:r>
          </a:p>
          <a:p>
            <a:r>
              <a:rPr lang="en-US" smtClean="0"/>
              <a:t>Not synthesizeable</a:t>
            </a:r>
          </a:p>
          <a:p>
            <a:r>
              <a:rPr lang="en-US" smtClean="0"/>
              <a:t>Types of testbenches:</a:t>
            </a:r>
          </a:p>
          <a:p>
            <a:pPr lvl="1"/>
            <a:r>
              <a:rPr lang="en-US" smtClean="0"/>
              <a:t>Simple testbench</a:t>
            </a:r>
          </a:p>
          <a:p>
            <a:pPr lvl="1"/>
            <a:r>
              <a:rPr lang="en-US" smtClean="0"/>
              <a:t>Self-checking testbench</a:t>
            </a:r>
          </a:p>
          <a:p>
            <a:pPr lvl="1"/>
            <a:r>
              <a:rPr lang="en-US" smtClean="0"/>
              <a:t>Self-checking testbench with testvectors </a:t>
            </a:r>
          </a:p>
        </p:txBody>
      </p:sp>
    </p:spTree>
    <p:extLst>
      <p:ext uri="{BB962C8B-B14F-4D97-AF65-F5344CB8AC3E}">
        <p14:creationId xmlns:p14="http://schemas.microsoft.com/office/powerpoint/2010/main" val="65142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Verilog code to implement the following function </a:t>
            </a:r>
            <a:r>
              <a:rPr lang="en-US" dirty="0"/>
              <a:t>in hardware: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 = (b ∙ c) + (</a:t>
            </a:r>
            <a:r>
              <a:rPr lang="en-US" dirty="0"/>
              <a:t>a </a:t>
            </a:r>
            <a:r>
              <a:rPr lang="en-US" dirty="0" smtClean="0"/>
              <a:t>∙ b) </a:t>
            </a:r>
            <a:endParaRPr lang="en-US" dirty="0"/>
          </a:p>
          <a:p>
            <a:r>
              <a:rPr lang="en-US" dirty="0" smtClean="0"/>
              <a:t>Name </a:t>
            </a:r>
            <a:r>
              <a:rPr lang="en-US" dirty="0"/>
              <a:t>the module </a:t>
            </a:r>
            <a:r>
              <a:rPr lang="en-US" dirty="0" err="1" smtClean="0"/>
              <a:t>sillyfunction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33800" y="24384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114800" y="24384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105400" y="24384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155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3810001"/>
            <a:ext cx="7896225" cy="2057399"/>
          </a:xfrm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US" sz="2000" b="1" dirty="0"/>
              <a:t>module</a:t>
            </a:r>
            <a:r>
              <a:rPr lang="en-US" sz="2000" dirty="0"/>
              <a:t> </a:t>
            </a:r>
            <a:r>
              <a:rPr lang="en-US" sz="2000" dirty="0" err="1"/>
              <a:t>sillyfunction</a:t>
            </a:r>
            <a:r>
              <a:rPr lang="en-US" sz="2000" dirty="0"/>
              <a:t>(</a:t>
            </a:r>
            <a:r>
              <a:rPr lang="en-US" sz="2000" b="1" dirty="0"/>
              <a:t>input</a:t>
            </a:r>
            <a:r>
              <a:rPr lang="en-US" sz="2000" dirty="0"/>
              <a:t>  a, b, c, </a:t>
            </a:r>
          </a:p>
          <a:p>
            <a:pPr marL="469900" indent="-469900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US" sz="2000" dirty="0"/>
              <a:t>                     </a:t>
            </a:r>
            <a:r>
              <a:rPr lang="en-US" sz="2000" b="1" dirty="0"/>
              <a:t>output</a:t>
            </a:r>
            <a:r>
              <a:rPr lang="en-US" sz="2000" dirty="0"/>
              <a:t> y</a:t>
            </a:r>
            <a:r>
              <a:rPr lang="en-US" sz="2000" dirty="0" smtClean="0"/>
              <a:t>);</a:t>
            </a:r>
          </a:p>
          <a:p>
            <a:pPr marL="469900" indent="-469900">
              <a:spcBef>
                <a:spcPct val="20000"/>
              </a:spcBef>
              <a:buClr>
                <a:srgbClr val="000066"/>
              </a:buClr>
              <a:defRPr/>
            </a:pPr>
            <a:endParaRPr lang="en-US" sz="2000" dirty="0"/>
          </a:p>
          <a:p>
            <a:pPr marL="469900" indent="-469900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US" sz="2000" dirty="0"/>
              <a:t>  </a:t>
            </a:r>
            <a:r>
              <a:rPr lang="en-US" sz="2000" b="1" dirty="0"/>
              <a:t>assign</a:t>
            </a:r>
            <a:r>
              <a:rPr lang="en-US" sz="2000" dirty="0"/>
              <a:t> y = ~b &amp; ~c | a &amp; ~b;</a:t>
            </a:r>
          </a:p>
          <a:p>
            <a:pPr marL="469900" indent="-469900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US" sz="2000" b="1" dirty="0" err="1"/>
              <a:t>endmodule</a:t>
            </a:r>
            <a:endParaRPr lang="en-US" sz="2000" b="1" dirty="0"/>
          </a:p>
          <a:p>
            <a:pPr>
              <a:buFont typeface="Wingdings" charset="2"/>
              <a:buNone/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 smtClean="0"/>
              <a:t>Write Verilog code to implement the following function </a:t>
            </a:r>
            <a:r>
              <a:rPr lang="en-US" dirty="0"/>
              <a:t>in hardware: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 = (b ∙ c) + (</a:t>
            </a:r>
            <a:r>
              <a:rPr lang="en-US" dirty="0"/>
              <a:t>a </a:t>
            </a:r>
            <a:r>
              <a:rPr lang="en-US" dirty="0" smtClean="0"/>
              <a:t>∙ b) </a:t>
            </a:r>
            <a:endParaRPr lang="en-US" dirty="0"/>
          </a:p>
          <a:p>
            <a:r>
              <a:rPr lang="en-US" dirty="0" smtClean="0"/>
              <a:t>Name </a:t>
            </a:r>
            <a:r>
              <a:rPr lang="en-US" dirty="0"/>
              <a:t>the module </a:t>
            </a:r>
            <a:r>
              <a:rPr lang="en-US" dirty="0" err="1" smtClean="0"/>
              <a:t>sillyfunction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33800" y="24384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114800" y="24384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105400" y="2438400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69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Simple Testbench</a:t>
            </a:r>
          </a:p>
        </p:txBody>
      </p:sp>
      <p:sp>
        <p:nvSpPr>
          <p:cNvPr id="476164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52550"/>
            <a:ext cx="7896225" cy="49720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sz="1800" b="1" dirty="0"/>
              <a:t>module </a:t>
            </a:r>
            <a:r>
              <a:rPr lang="en-US" sz="1800" dirty="0"/>
              <a:t>testbench1()</a:t>
            </a:r>
            <a:r>
              <a:rPr lang="en-US" sz="1800" dirty="0" smtClean="0"/>
              <a:t>; </a:t>
            </a:r>
            <a:r>
              <a:rPr lang="en-US" sz="1800" dirty="0">
                <a:solidFill>
                  <a:schemeClr val="accent3"/>
                </a:solidFill>
              </a:rPr>
              <a:t>// </a:t>
            </a:r>
            <a:r>
              <a:rPr lang="en-US" sz="1800" dirty="0" err="1">
                <a:solidFill>
                  <a:schemeClr val="accent3"/>
                </a:solidFill>
              </a:rPr>
              <a:t>Testbench</a:t>
            </a:r>
            <a:r>
              <a:rPr lang="en-US" sz="1800" dirty="0">
                <a:solidFill>
                  <a:schemeClr val="accent3"/>
                </a:solidFill>
              </a:rPr>
              <a:t> has no inputs, outputs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</a:t>
            </a:r>
            <a:r>
              <a:rPr lang="en-US" sz="1800" b="1" dirty="0" err="1"/>
              <a:t>reg</a:t>
            </a:r>
            <a:r>
              <a:rPr lang="en-US" sz="1800" b="1" dirty="0"/>
              <a:t>  </a:t>
            </a:r>
            <a:r>
              <a:rPr lang="en-US" sz="1800" dirty="0"/>
              <a:t>a, </a:t>
            </a:r>
            <a:r>
              <a:rPr lang="en-US" sz="1800" dirty="0" err="1"/>
              <a:t>b</a:t>
            </a:r>
            <a:r>
              <a:rPr lang="en-US" sz="1800" dirty="0"/>
              <a:t>, </a:t>
            </a:r>
            <a:r>
              <a:rPr lang="en-US" sz="1800" dirty="0" err="1"/>
              <a:t>c</a:t>
            </a:r>
            <a:r>
              <a:rPr lang="en-US" sz="1800" dirty="0" smtClean="0"/>
              <a:t>;</a:t>
            </a:r>
            <a:r>
              <a:rPr lang="en-US" sz="1800" dirty="0" smtClean="0">
                <a:ln>
                  <a:solidFill>
                    <a:srgbClr val="A3B2C1"/>
                  </a:solidFill>
                </a:ln>
              </a:rPr>
              <a:t>      </a:t>
            </a:r>
            <a:r>
              <a:rPr lang="en-US" sz="1800" dirty="0">
                <a:solidFill>
                  <a:schemeClr val="accent3"/>
                </a:solidFill>
              </a:rPr>
              <a:t>// Will be assigned in initial block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>
                <a:solidFill>
                  <a:schemeClr val="accent3"/>
                </a:solidFill>
              </a:rPr>
              <a:t>  </a:t>
            </a:r>
            <a:r>
              <a:rPr lang="en-US" sz="1800" b="1" dirty="0"/>
              <a:t>wire </a:t>
            </a:r>
            <a:r>
              <a:rPr lang="en-US" sz="1800" dirty="0" err="1"/>
              <a:t>y</a:t>
            </a:r>
            <a:r>
              <a:rPr lang="en-US" sz="1800" dirty="0"/>
              <a:t>;</a:t>
            </a:r>
          </a:p>
          <a:p>
            <a:pPr>
              <a:buFont typeface="Wingdings" charset="2"/>
              <a:buNone/>
              <a:defRPr/>
            </a:pP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Wingdings" charset="2"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800" dirty="0">
                <a:solidFill>
                  <a:schemeClr val="accent3"/>
                </a:solidFill>
              </a:rPr>
              <a:t>// instantiate device under test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</a:t>
            </a:r>
            <a:r>
              <a:rPr lang="en-US" sz="1800" dirty="0" err="1"/>
              <a:t>sillyfunction</a:t>
            </a:r>
            <a:r>
              <a:rPr lang="en-US" sz="1800" dirty="0"/>
              <a:t> </a:t>
            </a:r>
            <a:r>
              <a:rPr lang="en-US" sz="1800" dirty="0" err="1" smtClean="0"/>
              <a:t>dut</a:t>
            </a:r>
            <a:r>
              <a:rPr lang="en-US" sz="1800" dirty="0" smtClean="0"/>
              <a:t> (.a(a), .b(b), .c(c), .y(y) );d</a:t>
            </a:r>
            <a:endParaRPr lang="en-US" sz="1800" dirty="0"/>
          </a:p>
          <a:p>
            <a:pPr>
              <a:buFont typeface="Wingdings" charset="2"/>
              <a:buNone/>
              <a:defRPr/>
            </a:pPr>
            <a:endParaRPr lang="en-US" sz="1800" dirty="0"/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// apply inputs one at a time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</a:t>
            </a:r>
            <a:r>
              <a:rPr lang="en-US" sz="1800" b="1" dirty="0"/>
              <a:t>initial </a:t>
            </a:r>
            <a:r>
              <a:rPr lang="en-US" sz="1800" b="1" dirty="0" smtClean="0"/>
              <a:t>begin               </a:t>
            </a:r>
            <a:r>
              <a:rPr lang="en-US" sz="1800" dirty="0">
                <a:solidFill>
                  <a:schemeClr val="accent3"/>
                </a:solidFill>
              </a:rPr>
              <a:t>// sequential block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  a = 0; </a:t>
            </a:r>
            <a:r>
              <a:rPr lang="en-US" sz="1800" dirty="0" err="1"/>
              <a:t>b</a:t>
            </a:r>
            <a:r>
              <a:rPr lang="en-US" sz="1800" dirty="0"/>
              <a:t> = 0; </a:t>
            </a:r>
            <a:r>
              <a:rPr lang="en-US" sz="1800" dirty="0" err="1"/>
              <a:t>c</a:t>
            </a:r>
            <a:r>
              <a:rPr lang="en-US" sz="1800" dirty="0"/>
              <a:t> = 0; </a:t>
            </a:r>
            <a:r>
              <a:rPr lang="en-US" sz="1800" b="1" dirty="0"/>
              <a:t>#10</a:t>
            </a:r>
            <a:r>
              <a:rPr lang="en-US" sz="1800" dirty="0" smtClean="0"/>
              <a:t>; </a:t>
            </a:r>
            <a:r>
              <a:rPr lang="en-US" sz="1800" dirty="0">
                <a:solidFill>
                  <a:schemeClr val="accent3"/>
                </a:solidFill>
              </a:rPr>
              <a:t>// apply inputs, wait 10ns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  </a:t>
            </a:r>
            <a:r>
              <a:rPr lang="en-US" sz="1800" dirty="0" err="1"/>
              <a:t>c</a:t>
            </a:r>
            <a:r>
              <a:rPr lang="en-US" sz="1800" dirty="0"/>
              <a:t> = 1; </a:t>
            </a:r>
            <a:r>
              <a:rPr lang="en-US" sz="1800" b="1" dirty="0"/>
              <a:t>#10</a:t>
            </a:r>
            <a:r>
              <a:rPr lang="en-US" sz="1800" dirty="0" smtClean="0"/>
              <a:t>;</a:t>
            </a:r>
            <a:r>
              <a:rPr lang="en-US" sz="1800" dirty="0" smtClean="0">
                <a:ln>
                  <a:solidFill>
                    <a:srgbClr val="A3B2C1"/>
                  </a:solidFill>
                </a:ln>
              </a:rPr>
              <a:t>               </a:t>
            </a:r>
            <a:r>
              <a:rPr lang="en-US" sz="1800" dirty="0">
                <a:solidFill>
                  <a:schemeClr val="accent3"/>
                </a:solidFill>
              </a:rPr>
              <a:t>// apply inputs, wait 10ns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  </a:t>
            </a:r>
            <a:r>
              <a:rPr lang="en-US" sz="1800" dirty="0" err="1"/>
              <a:t>b</a:t>
            </a:r>
            <a:r>
              <a:rPr lang="en-US" sz="1800" dirty="0"/>
              <a:t> = 1; </a:t>
            </a:r>
            <a:r>
              <a:rPr lang="en-US" sz="1800" dirty="0" err="1"/>
              <a:t>c</a:t>
            </a:r>
            <a:r>
              <a:rPr lang="en-US" sz="1800" dirty="0"/>
              <a:t> = 0; </a:t>
            </a:r>
            <a:r>
              <a:rPr lang="en-US" sz="1800" b="1" dirty="0"/>
              <a:t>#10</a:t>
            </a:r>
            <a:r>
              <a:rPr lang="en-US" sz="1800" dirty="0" smtClean="0"/>
              <a:t>;</a:t>
            </a:r>
            <a:r>
              <a:rPr lang="en-US" sz="1800" dirty="0" smtClean="0">
                <a:ln>
                  <a:solidFill>
                    <a:srgbClr val="A3B2C1"/>
                  </a:solidFill>
                </a:ln>
              </a:rPr>
              <a:t>        </a:t>
            </a:r>
            <a:r>
              <a:rPr lang="en-US" sz="1800" dirty="0">
                <a:solidFill>
                  <a:schemeClr val="accent3"/>
                </a:solidFill>
              </a:rPr>
              <a:t>// etc .. etc..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  </a:t>
            </a:r>
            <a:r>
              <a:rPr lang="en-US" sz="1800" dirty="0" err="1"/>
              <a:t>c</a:t>
            </a:r>
            <a:r>
              <a:rPr lang="en-US" sz="1800" dirty="0"/>
              <a:t> = 1; </a:t>
            </a:r>
            <a:r>
              <a:rPr lang="en-US" sz="1800" b="1" dirty="0"/>
              <a:t>#10</a:t>
            </a:r>
            <a:r>
              <a:rPr lang="en-US" sz="1800" dirty="0"/>
              <a:t>;</a:t>
            </a:r>
          </a:p>
          <a:p>
            <a:pPr>
              <a:buFont typeface="Wingdings" charset="2"/>
              <a:buNone/>
              <a:defRPr/>
            </a:pPr>
            <a:r>
              <a:rPr lang="en-US" sz="1800" dirty="0"/>
              <a:t>    a = 1; </a:t>
            </a:r>
            <a:r>
              <a:rPr lang="en-US" sz="1800" dirty="0" err="1"/>
              <a:t>b</a:t>
            </a:r>
            <a:r>
              <a:rPr lang="en-US" sz="1800" dirty="0"/>
              <a:t> = 0; </a:t>
            </a:r>
            <a:r>
              <a:rPr lang="en-US" sz="1800" dirty="0" err="1"/>
              <a:t>c</a:t>
            </a:r>
            <a:r>
              <a:rPr lang="en-US" sz="1800" dirty="0"/>
              <a:t> = 0; </a:t>
            </a:r>
            <a:r>
              <a:rPr lang="en-US" sz="1800" b="1" dirty="0"/>
              <a:t>#10</a:t>
            </a:r>
            <a:r>
              <a:rPr lang="en-US" sz="1800" dirty="0"/>
              <a:t>;</a:t>
            </a:r>
            <a:endParaRPr lang="en-US" sz="1800" dirty="0" smtClean="0"/>
          </a:p>
          <a:p>
            <a:pPr>
              <a:buFont typeface="Wingdings" charset="2"/>
              <a:buNone/>
              <a:defRPr/>
            </a:pPr>
            <a:r>
              <a:rPr lang="en-US" sz="1800" b="1" dirty="0" smtClean="0"/>
              <a:t>  end</a:t>
            </a:r>
            <a:endParaRPr lang="en-US" sz="1800" b="1" dirty="0"/>
          </a:p>
          <a:p>
            <a:pPr>
              <a:buFont typeface="Wingdings" charset="2"/>
              <a:buNone/>
              <a:defRPr/>
            </a:pPr>
            <a:r>
              <a:rPr lang="en-US" sz="1800" b="1" dirty="0" err="1"/>
              <a:t>endmodule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241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Simple Testbench</a:t>
            </a:r>
          </a:p>
        </p:txBody>
      </p:sp>
      <p:sp>
        <p:nvSpPr>
          <p:cNvPr id="12391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testbench</a:t>
            </a:r>
            <a:r>
              <a:rPr lang="en-US" dirty="0" smtClean="0"/>
              <a:t> instantiates the design under test</a:t>
            </a:r>
          </a:p>
          <a:p>
            <a:r>
              <a:rPr lang="en-US" dirty="0" smtClean="0"/>
              <a:t>It applies a series of inputs</a:t>
            </a:r>
          </a:p>
          <a:p>
            <a:r>
              <a:rPr lang="en-US" dirty="0" smtClean="0"/>
              <a:t>The outputs have to be observed and compared using a simulator program.</a:t>
            </a:r>
          </a:p>
          <a:p>
            <a:pPr lvl="1"/>
            <a:r>
              <a:rPr lang="en-US" dirty="0" smtClean="0"/>
              <a:t>This type of </a:t>
            </a:r>
            <a:r>
              <a:rPr lang="en-US" dirty="0" err="1" smtClean="0"/>
              <a:t>testbench</a:t>
            </a:r>
            <a:r>
              <a:rPr lang="en-US" dirty="0" smtClean="0"/>
              <a:t> does not help with the outputs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initial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statement is similar to </a:t>
            </a:r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always</a:t>
            </a:r>
            <a:r>
              <a:rPr lang="en-US" dirty="0" smtClean="0"/>
              <a:t>, it just starts once at the beginning, and does not repeat.</a:t>
            </a:r>
          </a:p>
          <a:p>
            <a:r>
              <a:rPr lang="en-US" dirty="0" smtClean="0"/>
              <a:t>The statements have to be blocking.</a:t>
            </a:r>
          </a:p>
        </p:txBody>
      </p:sp>
    </p:spTree>
    <p:extLst>
      <p:ext uri="{BB962C8B-B14F-4D97-AF65-F5344CB8AC3E}">
        <p14:creationId xmlns:p14="http://schemas.microsoft.com/office/powerpoint/2010/main" val="173990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Self-checking Testbench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b="1" dirty="0" smtClean="0">
                <a:latin typeface="Consolas" pitchFamily="49" charset="0"/>
              </a:rPr>
              <a:t>module </a:t>
            </a:r>
            <a:r>
              <a:rPr lang="en-US" sz="1800" dirty="0" smtClean="0">
                <a:latin typeface="Consolas" pitchFamily="49" charset="0"/>
              </a:rPr>
              <a:t>testbench2();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</a:t>
            </a:r>
            <a:r>
              <a:rPr lang="en-US" sz="1800" b="1" dirty="0" err="1" smtClean="0">
                <a:latin typeface="Consolas" pitchFamily="49" charset="0"/>
              </a:rPr>
              <a:t>reg</a:t>
            </a:r>
            <a:r>
              <a:rPr lang="en-US" sz="1800" b="1" dirty="0" smtClean="0">
                <a:latin typeface="Consolas" pitchFamily="49" charset="0"/>
              </a:rPr>
              <a:t>  </a:t>
            </a:r>
            <a:r>
              <a:rPr lang="en-US" sz="1800" dirty="0" smtClean="0">
                <a:latin typeface="Consolas" pitchFamily="49" charset="0"/>
              </a:rPr>
              <a:t>a, b, c;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</a:t>
            </a:r>
            <a:r>
              <a:rPr lang="en-US" sz="1800" b="1" dirty="0" smtClean="0">
                <a:latin typeface="Consolas" pitchFamily="49" charset="0"/>
              </a:rPr>
              <a:t>wire </a:t>
            </a:r>
            <a:r>
              <a:rPr lang="en-US" sz="1800" dirty="0" smtClean="0">
                <a:latin typeface="Consolas" pitchFamily="49" charset="0"/>
              </a:rPr>
              <a:t>y;</a:t>
            </a:r>
          </a:p>
          <a:p>
            <a:pPr>
              <a:buFont typeface="Wingdings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instantiate device under test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</a:t>
            </a:r>
            <a:r>
              <a:rPr lang="en-US" sz="1800" dirty="0" err="1" smtClean="0">
                <a:latin typeface="Consolas" pitchFamily="49" charset="0"/>
              </a:rPr>
              <a:t>sillyfunction</a:t>
            </a:r>
            <a:r>
              <a:rPr lang="en-US" sz="1800" dirty="0" smtClean="0">
                <a:latin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</a:rPr>
              <a:t>dut</a:t>
            </a:r>
            <a:r>
              <a:rPr lang="en-US" sz="1800" dirty="0" smtClean="0">
                <a:latin typeface="Consolas" pitchFamily="49" charset="0"/>
              </a:rPr>
              <a:t>(.a(a), .b(b), .c(c), .y(y));</a:t>
            </a:r>
          </a:p>
          <a:p>
            <a:pPr>
              <a:buFont typeface="Wingdings" charset="2"/>
              <a:buNone/>
            </a:pPr>
            <a:endParaRPr lang="en-US" sz="1800" dirty="0" smtClean="0">
              <a:solidFill>
                <a:srgbClr val="A6A6A6"/>
              </a:solidFill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apply inputs one at a time</a:t>
            </a:r>
          </a:p>
          <a:p>
            <a:pPr>
              <a:buFont typeface="Wingdings" charset="2"/>
              <a:buNone/>
            </a:pPr>
            <a:r>
              <a:rPr lang="en-US" sz="1800" b="1" dirty="0" smtClean="0">
                <a:latin typeface="Consolas" pitchFamily="49" charset="0"/>
              </a:rPr>
              <a:t>  initial begin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a = 0; b = 0; c = 0; </a:t>
            </a:r>
            <a:r>
              <a:rPr lang="en-US" sz="1800" b="1" dirty="0" smtClean="0">
                <a:latin typeface="Consolas" pitchFamily="49" charset="0"/>
              </a:rPr>
              <a:t>#10</a:t>
            </a:r>
            <a:r>
              <a:rPr lang="en-US" sz="1800" dirty="0" smtClean="0">
                <a:latin typeface="Consolas" pitchFamily="49" charset="0"/>
              </a:rPr>
              <a:t>;</a:t>
            </a: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apply input, wait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</a:t>
            </a:r>
            <a:r>
              <a:rPr lang="en-US" sz="1800" b="1" dirty="0" smtClean="0">
                <a:latin typeface="Consolas" pitchFamily="49" charset="0"/>
              </a:rPr>
              <a:t>if</a:t>
            </a:r>
            <a:r>
              <a:rPr lang="en-US" sz="1800" dirty="0" smtClean="0">
                <a:latin typeface="Consolas" pitchFamily="49" charset="0"/>
              </a:rPr>
              <a:t> (y !== 1) </a:t>
            </a:r>
            <a:r>
              <a:rPr lang="en-US" sz="1800" b="1" dirty="0" smtClean="0">
                <a:latin typeface="Consolas" pitchFamily="49" charset="0"/>
              </a:rPr>
              <a:t>$display</a:t>
            </a:r>
            <a:r>
              <a:rPr lang="en-US" sz="1800" dirty="0" smtClean="0">
                <a:latin typeface="Consolas" pitchFamily="49" charset="0"/>
              </a:rPr>
              <a:t>("000 failed.");</a:t>
            </a: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check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c = 1; </a:t>
            </a:r>
            <a:r>
              <a:rPr lang="en-US" sz="1800" b="1" dirty="0" smtClean="0">
                <a:latin typeface="Consolas" pitchFamily="49" charset="0"/>
              </a:rPr>
              <a:t>#10</a:t>
            </a:r>
            <a:r>
              <a:rPr lang="en-US" sz="1800" dirty="0" smtClean="0">
                <a:latin typeface="Consolas" pitchFamily="49" charset="0"/>
              </a:rPr>
              <a:t>;             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apply input, wait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</a:t>
            </a:r>
            <a:r>
              <a:rPr lang="en-US" sz="1800" b="1" dirty="0" smtClean="0">
                <a:latin typeface="Consolas" pitchFamily="49" charset="0"/>
              </a:rPr>
              <a:t>if</a:t>
            </a:r>
            <a:r>
              <a:rPr lang="en-US" sz="1800" dirty="0" smtClean="0">
                <a:latin typeface="Consolas" pitchFamily="49" charset="0"/>
              </a:rPr>
              <a:t> (y !== 0) </a:t>
            </a:r>
            <a:r>
              <a:rPr lang="en-US" sz="1800" b="1" dirty="0" smtClean="0">
                <a:latin typeface="Consolas" pitchFamily="49" charset="0"/>
              </a:rPr>
              <a:t>$display</a:t>
            </a:r>
            <a:r>
              <a:rPr lang="en-US" sz="1800" dirty="0" smtClean="0">
                <a:latin typeface="Consolas" pitchFamily="49" charset="0"/>
              </a:rPr>
              <a:t>("001 failed.");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check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b = 1; c = 0; </a:t>
            </a:r>
            <a:r>
              <a:rPr lang="en-US" sz="1800" b="1" dirty="0" smtClean="0">
                <a:latin typeface="Consolas" pitchFamily="49" charset="0"/>
              </a:rPr>
              <a:t>#10</a:t>
            </a:r>
            <a:r>
              <a:rPr lang="en-US" sz="1800" dirty="0" smtClean="0">
                <a:latin typeface="Consolas" pitchFamily="49" charset="0"/>
              </a:rPr>
              <a:t>;      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etc.. etc..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</a:t>
            </a:r>
            <a:r>
              <a:rPr lang="en-US" sz="1800" b="1" dirty="0" smtClean="0">
                <a:latin typeface="Consolas" pitchFamily="49" charset="0"/>
              </a:rPr>
              <a:t>if</a:t>
            </a:r>
            <a:r>
              <a:rPr lang="en-US" sz="1800" dirty="0" smtClean="0">
                <a:latin typeface="Consolas" pitchFamily="49" charset="0"/>
              </a:rPr>
              <a:t> (y !== 0) </a:t>
            </a:r>
            <a:r>
              <a:rPr lang="en-US" sz="1800" b="1" dirty="0" smtClean="0">
                <a:latin typeface="Consolas" pitchFamily="49" charset="0"/>
              </a:rPr>
              <a:t>$display</a:t>
            </a:r>
            <a:r>
              <a:rPr lang="en-US" sz="1800" dirty="0" smtClean="0">
                <a:latin typeface="Consolas" pitchFamily="49" charset="0"/>
              </a:rPr>
              <a:t>("010 failed.");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check</a:t>
            </a:r>
          </a:p>
          <a:p>
            <a:pPr>
              <a:buFont typeface="Wingdings" charset="2"/>
              <a:buNone/>
            </a:pPr>
            <a:r>
              <a:rPr lang="en-US" sz="1800" b="1" dirty="0" smtClean="0">
                <a:latin typeface="Consolas" pitchFamily="49" charset="0"/>
              </a:rPr>
              <a:t>  end</a:t>
            </a:r>
          </a:p>
          <a:p>
            <a:pPr>
              <a:buFont typeface="Wingdings" charset="2"/>
              <a:buNone/>
            </a:pPr>
            <a:r>
              <a:rPr lang="en-US" sz="1800" b="1" dirty="0" err="1" smtClean="0">
                <a:latin typeface="Consolas" pitchFamily="49" charset="0"/>
              </a:rPr>
              <a:t>endmodule</a:t>
            </a:r>
            <a:r>
              <a:rPr lang="en-US" sz="1800" b="1" dirty="0" smtClean="0">
                <a:latin typeface="Consolas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300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Self-checking Testbench</a:t>
            </a:r>
          </a:p>
        </p:txBody>
      </p:sp>
      <p:sp>
        <p:nvSpPr>
          <p:cNvPr id="12800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than simple </a:t>
            </a:r>
            <a:r>
              <a:rPr lang="en-US" dirty="0" err="1" smtClean="0"/>
              <a:t>testbench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testbench</a:t>
            </a:r>
            <a:r>
              <a:rPr lang="en-US" dirty="0" smtClean="0"/>
              <a:t> also includes a statement to check the current state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</a:rPr>
              <a:t>$display </a:t>
            </a:r>
            <a:r>
              <a:rPr lang="en-US" dirty="0" smtClean="0"/>
              <a:t>will write a message in the simulator</a:t>
            </a:r>
          </a:p>
          <a:p>
            <a:r>
              <a:rPr lang="en-US" dirty="0" smtClean="0"/>
              <a:t>This is a lot of work</a:t>
            </a:r>
          </a:p>
          <a:p>
            <a:pPr lvl="1"/>
            <a:r>
              <a:rPr lang="en-US" dirty="0" smtClean="0"/>
              <a:t>Imagine a 32-bit processor executing a program (thousands of clock cycles)</a:t>
            </a:r>
          </a:p>
          <a:p>
            <a:r>
              <a:rPr lang="en-US" dirty="0" smtClean="0"/>
              <a:t>You make the same amount of mistakes when writing </a:t>
            </a:r>
            <a:r>
              <a:rPr lang="en-US" dirty="0" err="1" smtClean="0"/>
              <a:t>testbenches</a:t>
            </a:r>
            <a:r>
              <a:rPr lang="en-US" dirty="0" smtClean="0"/>
              <a:t> as you do writing actual code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35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Testbench with Testvectors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The more elaborate testbench</a:t>
            </a:r>
          </a:p>
          <a:p>
            <a:r>
              <a:rPr lang="en-US" smtClean="0"/>
              <a:t>Write testvector file: inputs and expected outputs</a:t>
            </a:r>
          </a:p>
          <a:p>
            <a:pPr lvl="1"/>
            <a:r>
              <a:rPr lang="en-US" smtClean="0"/>
              <a:t>Usually can use a high-level model (golden model) to produce the ‘correct’ input output vectors</a:t>
            </a:r>
          </a:p>
          <a:p>
            <a:r>
              <a:rPr lang="en-US" smtClean="0"/>
              <a:t>Testbench:</a:t>
            </a:r>
          </a:p>
          <a:p>
            <a:pPr lvl="1"/>
            <a:r>
              <a:rPr lang="en-US" smtClean="0"/>
              <a:t>Generate clock for assigning inputs, reading outputs</a:t>
            </a:r>
          </a:p>
          <a:p>
            <a:pPr lvl="1"/>
            <a:r>
              <a:rPr lang="en-US" smtClean="0"/>
              <a:t>Read testvectors file into array</a:t>
            </a:r>
          </a:p>
          <a:p>
            <a:pPr lvl="1"/>
            <a:r>
              <a:rPr lang="en-US" smtClean="0"/>
              <a:t>Assign inputs, get expected outputs from DUT</a:t>
            </a:r>
          </a:p>
          <a:p>
            <a:pPr lvl="1"/>
            <a:r>
              <a:rPr lang="en-US" smtClean="0"/>
              <a:t>Compare outputs to expected outputs and report errors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20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 smtClean="0"/>
              <a:t>Requirements Depend On Application</a:t>
            </a:r>
            <a:endParaRPr lang="en-GB" dirty="0" smtClean="0"/>
          </a:p>
        </p:txBody>
      </p:sp>
      <p:pic>
        <p:nvPicPr>
          <p:cNvPr id="14339" name="Content Placeholder 7" descr="tech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874044"/>
            <a:ext cx="7896225" cy="3948112"/>
          </a:xfrm>
        </p:spPr>
      </p:pic>
    </p:spTree>
    <p:extLst>
      <p:ext uri="{BB962C8B-B14F-4D97-AF65-F5344CB8AC3E}">
        <p14:creationId xmlns:p14="http://schemas.microsoft.com/office/powerpoint/2010/main" val="11664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0"/>
            <a:ext cx="3274623" cy="217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Testbench with Testvectors</a:t>
            </a:r>
          </a:p>
        </p:txBody>
      </p:sp>
      <p:sp>
        <p:nvSpPr>
          <p:cNvPr id="132104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3886200"/>
            <a:ext cx="7896225" cy="282892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testbench</a:t>
            </a:r>
            <a:r>
              <a:rPr lang="en-US" dirty="0" smtClean="0"/>
              <a:t> clock is used to synchronize I/O</a:t>
            </a:r>
          </a:p>
          <a:p>
            <a:pPr lvl="1"/>
            <a:r>
              <a:rPr lang="en-US" dirty="0" smtClean="0"/>
              <a:t>The same clock can be used for the DUT clock</a:t>
            </a:r>
          </a:p>
          <a:p>
            <a:r>
              <a:rPr lang="en-US" dirty="0" smtClean="0"/>
              <a:t>Inputs are applied following a hold margin</a:t>
            </a:r>
          </a:p>
          <a:p>
            <a:r>
              <a:rPr lang="en-US" dirty="0" smtClean="0"/>
              <a:t>Outputs are sampled before the next clock edge</a:t>
            </a:r>
          </a:p>
          <a:p>
            <a:pPr lvl="1"/>
            <a:r>
              <a:rPr lang="en-US" dirty="0" smtClean="0"/>
              <a:t>The example in book uses the falling clock edge to sample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32103" name="Group 47"/>
          <p:cNvGrpSpPr>
            <a:grpSpLocks/>
          </p:cNvGrpSpPr>
          <p:nvPr/>
        </p:nvGrpSpPr>
        <p:grpSpPr bwMode="auto">
          <a:xfrm>
            <a:off x="1295400" y="1143000"/>
            <a:ext cx="5638800" cy="2743200"/>
            <a:chOff x="-76200" y="1676400"/>
            <a:chExt cx="5638800" cy="2743200"/>
          </a:xfrm>
        </p:grpSpPr>
        <p:grpSp>
          <p:nvGrpSpPr>
            <p:cNvPr id="132105" name="Group 44"/>
            <p:cNvGrpSpPr>
              <a:grpSpLocks/>
            </p:cNvGrpSpPr>
            <p:nvPr/>
          </p:nvGrpSpPr>
          <p:grpSpPr bwMode="auto">
            <a:xfrm>
              <a:off x="1219200" y="2286000"/>
              <a:ext cx="2971800" cy="611188"/>
              <a:chOff x="1219200" y="2286000"/>
              <a:chExt cx="2971800" cy="611188"/>
            </a:xfrm>
          </p:grpSpPr>
          <p:cxnSp>
            <p:nvCxnSpPr>
              <p:cNvPr id="132121" name="Straight Connector 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90600" y="2514600"/>
                <a:ext cx="6096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2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371600" y="2286000"/>
                <a:ext cx="1219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3" name="Straight Connector 15"/>
              <p:cNvCxnSpPr>
                <a:cxnSpLocks noChangeShapeType="1"/>
              </p:cNvCxnSpPr>
              <p:nvPr/>
            </p:nvCxnSpPr>
            <p:spPr bwMode="auto">
              <a:xfrm rot="16200000" flipH="1">
                <a:off x="2362200" y="2514600"/>
                <a:ext cx="6096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743200" y="2895600"/>
                <a:ext cx="12954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5" name="Straight Connector 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10000" y="2514601"/>
                <a:ext cx="6096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2106" name="Group 43"/>
            <p:cNvGrpSpPr>
              <a:grpSpLocks/>
            </p:cNvGrpSpPr>
            <p:nvPr/>
          </p:nvGrpSpPr>
          <p:grpSpPr bwMode="auto">
            <a:xfrm>
              <a:off x="4191000" y="2286001"/>
              <a:ext cx="1371600" cy="609600"/>
              <a:chOff x="4191000" y="2286001"/>
              <a:chExt cx="1371600" cy="609600"/>
            </a:xfrm>
          </p:grpSpPr>
          <p:cxnSp>
            <p:nvCxnSpPr>
              <p:cNvPr id="132119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4191000" y="2286001"/>
                <a:ext cx="1219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20" name="Straight Connector 20"/>
              <p:cNvCxnSpPr>
                <a:cxnSpLocks noChangeShapeType="1"/>
              </p:cNvCxnSpPr>
              <p:nvPr/>
            </p:nvCxnSpPr>
            <p:spPr bwMode="auto">
              <a:xfrm rot="16200000" flipH="1">
                <a:off x="5181600" y="2514601"/>
                <a:ext cx="6096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2107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447800" y="3238500"/>
              <a:ext cx="3810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108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3009900" y="3238500"/>
              <a:ext cx="3810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109" name="Straight Arrow Connector 27"/>
            <p:cNvCxnSpPr>
              <a:cxnSpLocks noChangeShapeType="1"/>
            </p:cNvCxnSpPr>
            <p:nvPr/>
          </p:nvCxnSpPr>
          <p:spPr bwMode="auto">
            <a:xfrm>
              <a:off x="1295400" y="1981200"/>
              <a:ext cx="2819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110" name="TextBox 31"/>
            <p:cNvSpPr txBox="1">
              <a:spLocks noChangeArrowheads="1"/>
            </p:cNvSpPr>
            <p:nvPr/>
          </p:nvSpPr>
          <p:spPr bwMode="auto">
            <a:xfrm>
              <a:off x="685800" y="3465493"/>
              <a:ext cx="1295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dirty="0">
                  <a:latin typeface="Calibri" pitchFamily="34" charset="0"/>
                </a:rPr>
                <a:t>Apply inputs</a:t>
              </a:r>
            </a:p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after</a:t>
              </a:r>
              <a:r>
                <a:rPr lang="en-US" sz="1400" b="1" dirty="0">
                  <a:latin typeface="Calibri" pitchFamily="34" charset="0"/>
                </a:rPr>
                <a:t> </a:t>
              </a:r>
              <a:r>
                <a:rPr lang="en-US" sz="1400" dirty="0">
                  <a:latin typeface="Calibri" pitchFamily="34" charset="0"/>
                </a:rPr>
                <a:t>some delay from the clock</a:t>
              </a:r>
            </a:p>
          </p:txBody>
        </p:sp>
        <p:sp>
          <p:nvSpPr>
            <p:cNvPr id="132111" name="TextBox 32"/>
            <p:cNvSpPr txBox="1">
              <a:spLocks noChangeArrowheads="1"/>
            </p:cNvSpPr>
            <p:nvPr/>
          </p:nvSpPr>
          <p:spPr bwMode="auto">
            <a:xfrm>
              <a:off x="2971800" y="3465493"/>
              <a:ext cx="1524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dirty="0">
                  <a:latin typeface="Calibri" pitchFamily="34" charset="0"/>
                </a:rPr>
                <a:t>Check outputs </a:t>
              </a:r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before</a:t>
              </a:r>
              <a:r>
                <a:rPr lang="en-US" sz="1400" b="1" dirty="0">
                  <a:latin typeface="Calibri" pitchFamily="34" charset="0"/>
                </a:rPr>
                <a:t> </a:t>
              </a:r>
              <a:r>
                <a:rPr lang="en-US" sz="1400" dirty="0">
                  <a:latin typeface="Calibri" pitchFamily="34" charset="0"/>
                </a:rPr>
                <a:t>the next clock edge</a:t>
              </a:r>
            </a:p>
          </p:txBody>
        </p:sp>
        <p:sp>
          <p:nvSpPr>
            <p:cNvPr id="132112" name="TextBox 33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dirty="0">
                  <a:latin typeface="Calibri" pitchFamily="34" charset="0"/>
                </a:rPr>
                <a:t>Clock period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609601" y="2667000"/>
              <a:ext cx="1371600" cy="3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428207" y="2666206"/>
              <a:ext cx="1371600" cy="158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200400" y="3276600"/>
              <a:ext cx="914400" cy="158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1295400" y="32766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32117" name="TextBox 45"/>
            <p:cNvSpPr txBox="1">
              <a:spLocks noChangeArrowheads="1"/>
            </p:cNvSpPr>
            <p:nvPr/>
          </p:nvSpPr>
          <p:spPr bwMode="auto">
            <a:xfrm>
              <a:off x="-76200" y="3121223"/>
              <a:ext cx="1295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HOLD MARGIN</a:t>
              </a:r>
            </a:p>
          </p:txBody>
        </p:sp>
        <p:sp>
          <p:nvSpPr>
            <p:cNvPr id="132118" name="TextBox 46"/>
            <p:cNvSpPr txBox="1">
              <a:spLocks noChangeArrowheads="1"/>
            </p:cNvSpPr>
            <p:nvPr/>
          </p:nvSpPr>
          <p:spPr bwMode="auto">
            <a:xfrm>
              <a:off x="3962400" y="2971800"/>
              <a:ext cx="1295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SETUP MARGIN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9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Testvectors File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We need to generate a </a:t>
            </a:r>
            <a:r>
              <a:rPr lang="en-US" dirty="0" err="1" smtClean="0"/>
              <a:t>testvector</a:t>
            </a:r>
            <a:r>
              <a:rPr lang="en-US" dirty="0" smtClean="0"/>
              <a:t> file (somehow)</a:t>
            </a:r>
          </a:p>
          <a:p>
            <a:r>
              <a:rPr lang="en-US" dirty="0" smtClean="0"/>
              <a:t>File: example.tv – contains vectors of </a:t>
            </a:r>
            <a:r>
              <a:rPr lang="en-US" dirty="0" err="1" smtClean="0"/>
              <a:t>abc_yexpected</a:t>
            </a:r>
            <a:endParaRPr lang="en-US" dirty="0" smtClean="0"/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000_1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001_0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010_0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011_0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100_1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101_1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110_0</a:t>
            </a:r>
          </a:p>
          <a:p>
            <a:pPr lvl="1">
              <a:buFont typeface="Wingdings" charset="2"/>
              <a:buNone/>
            </a:pPr>
            <a:r>
              <a:rPr lang="en-US" sz="1600" dirty="0" smtClean="0">
                <a:latin typeface="Consolas" pitchFamily="49" charset="0"/>
              </a:rPr>
              <a:t>    111_0</a:t>
            </a:r>
          </a:p>
        </p:txBody>
      </p:sp>
    </p:spTree>
    <p:extLst>
      <p:ext uri="{BB962C8B-B14F-4D97-AF65-F5344CB8AC3E}">
        <p14:creationId xmlns:p14="http://schemas.microsoft.com/office/powerpoint/2010/main" val="5683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Testbench: 1. Generate Clock</a:t>
            </a:r>
          </a:p>
        </p:txBody>
      </p:sp>
      <p:sp>
        <p:nvSpPr>
          <p:cNvPr id="136196" name="Content Placeholder 7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b="1" dirty="0" smtClean="0"/>
              <a:t>module </a:t>
            </a:r>
            <a:r>
              <a:rPr lang="en-US" sz="1800" dirty="0" smtClean="0"/>
              <a:t>testbench3();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b="1" dirty="0" err="1" smtClean="0"/>
              <a:t>reg</a:t>
            </a:r>
            <a:r>
              <a:rPr lang="en-US" sz="1800" b="1" dirty="0" smtClean="0"/>
              <a:t>         </a:t>
            </a:r>
            <a:r>
              <a:rPr lang="en-US" sz="1800" dirty="0" err="1" smtClean="0"/>
              <a:t>clk</a:t>
            </a:r>
            <a:r>
              <a:rPr lang="en-US" sz="1800" dirty="0" smtClean="0"/>
              <a:t>, reset;    </a:t>
            </a:r>
            <a:r>
              <a:rPr lang="en-US" sz="1800" dirty="0" smtClean="0">
                <a:solidFill>
                  <a:schemeClr val="accent3"/>
                </a:solidFill>
              </a:rPr>
              <a:t>// clock and reset are internal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b="1" dirty="0" err="1" smtClean="0"/>
              <a:t>reg</a:t>
            </a:r>
            <a:r>
              <a:rPr lang="en-US" sz="1800" b="1" dirty="0" smtClean="0"/>
              <a:t>         </a:t>
            </a:r>
            <a:r>
              <a:rPr lang="en-US" sz="1800" dirty="0" smtClean="0"/>
              <a:t>a, b, c, </a:t>
            </a:r>
            <a:r>
              <a:rPr lang="en-US" sz="1800" dirty="0" err="1" smtClean="0"/>
              <a:t>yexpected</a:t>
            </a:r>
            <a:r>
              <a:rPr lang="en-US" sz="1800" dirty="0" smtClean="0"/>
              <a:t>;</a:t>
            </a:r>
            <a:r>
              <a:rPr lang="en-US" sz="1800" dirty="0" smtClean="0">
                <a:solidFill>
                  <a:srgbClr val="A6A6A6"/>
                </a:solidFill>
              </a:rPr>
              <a:t>  </a:t>
            </a:r>
            <a:r>
              <a:rPr lang="en-US" sz="1800" dirty="0" smtClean="0">
                <a:solidFill>
                  <a:schemeClr val="accent3"/>
                </a:solidFill>
              </a:rPr>
              <a:t>// values from </a:t>
            </a:r>
            <a:r>
              <a:rPr lang="en-US" sz="1800" dirty="0" err="1" smtClean="0">
                <a:solidFill>
                  <a:schemeClr val="accent3"/>
                </a:solidFill>
              </a:rPr>
              <a:t>testvectors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wire        </a:t>
            </a:r>
            <a:r>
              <a:rPr lang="en-US" sz="1800" dirty="0" smtClean="0"/>
              <a:t>y;                   </a:t>
            </a:r>
            <a:r>
              <a:rPr lang="en-US" sz="1800" dirty="0" smtClean="0">
                <a:solidFill>
                  <a:schemeClr val="accent3"/>
                </a:solidFill>
              </a:rPr>
              <a:t>// output of circuit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b="1" dirty="0" err="1" smtClean="0"/>
              <a:t>reg</a:t>
            </a:r>
            <a:r>
              <a:rPr lang="en-US" sz="1800" b="1" dirty="0" smtClean="0"/>
              <a:t>  </a:t>
            </a:r>
            <a:r>
              <a:rPr lang="en-US" sz="1800" dirty="0" smtClean="0"/>
              <a:t>[31:0] </a:t>
            </a:r>
            <a:r>
              <a:rPr lang="en-US" sz="1800" dirty="0" err="1" smtClean="0"/>
              <a:t>vectornum</a:t>
            </a:r>
            <a:r>
              <a:rPr lang="en-US" sz="1800" dirty="0" smtClean="0"/>
              <a:t>, errors;   </a:t>
            </a:r>
            <a:r>
              <a:rPr lang="en-US" sz="1800" dirty="0" smtClean="0">
                <a:solidFill>
                  <a:schemeClr val="accent3"/>
                </a:solidFill>
              </a:rPr>
              <a:t>// bookkeeping variables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b="1" dirty="0" err="1" smtClean="0"/>
              <a:t>reg</a:t>
            </a:r>
            <a:r>
              <a:rPr lang="en-US" sz="1800" b="1" dirty="0" smtClean="0"/>
              <a:t>  </a:t>
            </a:r>
            <a:r>
              <a:rPr lang="en-US" sz="1800" dirty="0" smtClean="0"/>
              <a:t>[3:0]  </a:t>
            </a:r>
            <a:r>
              <a:rPr lang="en-US" sz="1800" dirty="0" err="1" smtClean="0"/>
              <a:t>testvectors</a:t>
            </a:r>
            <a:r>
              <a:rPr lang="en-US" sz="1800" dirty="0" smtClean="0"/>
              <a:t>[10000:0];</a:t>
            </a:r>
            <a:r>
              <a:rPr lang="en-US" sz="1800" dirty="0" smtClean="0">
                <a:solidFill>
                  <a:schemeClr val="accent3"/>
                </a:solidFill>
              </a:rPr>
              <a:t>// array of </a:t>
            </a:r>
            <a:r>
              <a:rPr lang="en-US" sz="1800" dirty="0" err="1" smtClean="0">
                <a:solidFill>
                  <a:schemeClr val="accent3"/>
                </a:solidFill>
              </a:rPr>
              <a:t>testvectors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  // instantiate device under test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sillyfunction</a:t>
            </a:r>
            <a:r>
              <a:rPr lang="en-US" sz="1800" dirty="0" smtClean="0"/>
              <a:t> </a:t>
            </a:r>
            <a:r>
              <a:rPr lang="en-US" sz="1800" dirty="0" err="1" smtClean="0"/>
              <a:t>dut</a:t>
            </a:r>
            <a:r>
              <a:rPr lang="en-US" sz="1800" dirty="0" smtClean="0"/>
              <a:t>(.a(a), .b(b), .c(c), .y(y) );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  // generate clock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always     </a:t>
            </a:r>
            <a:r>
              <a:rPr lang="en-US" sz="1800" dirty="0" smtClean="0">
                <a:solidFill>
                  <a:schemeClr val="accent3"/>
                </a:solidFill>
              </a:rPr>
              <a:t>// no sensitivity list, so it always executes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begin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  </a:t>
            </a:r>
            <a:r>
              <a:rPr lang="en-US" sz="1800" dirty="0" err="1" smtClean="0"/>
              <a:t>clk</a:t>
            </a:r>
            <a:r>
              <a:rPr lang="en-US" sz="1800" dirty="0" smtClean="0"/>
              <a:t> = 1; #5; </a:t>
            </a:r>
            <a:r>
              <a:rPr lang="en-US" sz="1800" dirty="0" err="1" smtClean="0"/>
              <a:t>clk</a:t>
            </a:r>
            <a:r>
              <a:rPr lang="en-US" sz="1800" dirty="0" smtClean="0"/>
              <a:t> = 0; #5;</a:t>
            </a:r>
            <a:r>
              <a:rPr lang="en-US" sz="1800" dirty="0" smtClean="0">
                <a:solidFill>
                  <a:srgbClr val="A6A6A6"/>
                </a:solidFill>
              </a:rPr>
              <a:t>     </a:t>
            </a:r>
            <a:r>
              <a:rPr lang="en-US" sz="1800" dirty="0" smtClean="0">
                <a:solidFill>
                  <a:schemeClr val="accent3"/>
                </a:solidFill>
              </a:rPr>
              <a:t>// 10ns period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end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7442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2. Read Testvectors into Array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at start of test, load vectors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and pulse reset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</a:t>
            </a:r>
            <a:r>
              <a:rPr lang="en-US" sz="1800" b="1" dirty="0" smtClean="0">
                <a:latin typeface="Consolas" pitchFamily="49" charset="0"/>
              </a:rPr>
              <a:t>initial           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Will execute at the beginning once</a:t>
            </a:r>
            <a:endParaRPr lang="en-US" sz="1800" b="1" dirty="0" smtClean="0">
              <a:solidFill>
                <a:schemeClr val="accent3"/>
              </a:solidFill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b="1" dirty="0" smtClean="0">
                <a:latin typeface="Consolas" pitchFamily="49" charset="0"/>
              </a:rPr>
              <a:t>begin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</a:t>
            </a:r>
            <a:r>
              <a:rPr lang="en-US" sz="1800" b="1" dirty="0" smtClean="0">
                <a:latin typeface="Consolas" pitchFamily="49" charset="0"/>
              </a:rPr>
              <a:t>$</a:t>
            </a:r>
            <a:r>
              <a:rPr lang="en-US" sz="1800" b="1" dirty="0" err="1" smtClean="0">
                <a:latin typeface="Consolas" pitchFamily="49" charset="0"/>
              </a:rPr>
              <a:t>readmemb</a:t>
            </a:r>
            <a:r>
              <a:rPr lang="en-US" sz="1800" dirty="0" smtClean="0">
                <a:latin typeface="Consolas" pitchFamily="49" charset="0"/>
              </a:rPr>
              <a:t>("example.tv", </a:t>
            </a:r>
            <a:r>
              <a:rPr lang="en-US" sz="1800" dirty="0" err="1" smtClean="0">
                <a:latin typeface="Consolas" pitchFamily="49" charset="0"/>
              </a:rPr>
              <a:t>testvectors</a:t>
            </a:r>
            <a:r>
              <a:rPr lang="en-US" sz="1800" dirty="0" smtClean="0">
                <a:latin typeface="Consolas" pitchFamily="49" charset="0"/>
              </a:rPr>
              <a:t>);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Read vectors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</a:rPr>
              <a:t>vectornum</a:t>
            </a:r>
            <a:r>
              <a:rPr lang="en-US" sz="1800" dirty="0" smtClean="0">
                <a:latin typeface="Consolas" pitchFamily="49" charset="0"/>
              </a:rPr>
              <a:t> = 0; errors = 0;</a:t>
            </a: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         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Initialize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reset = 1; </a:t>
            </a:r>
            <a:r>
              <a:rPr lang="en-US" sz="1800" b="1" dirty="0" smtClean="0">
                <a:latin typeface="Consolas" pitchFamily="49" charset="0"/>
              </a:rPr>
              <a:t>#27</a:t>
            </a:r>
            <a:r>
              <a:rPr lang="en-US" sz="1800" dirty="0" smtClean="0">
                <a:latin typeface="Consolas" pitchFamily="49" charset="0"/>
              </a:rPr>
              <a:t>; reset = 0;</a:t>
            </a: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    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Apply reset wait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b="1" dirty="0" smtClean="0">
                <a:latin typeface="Consolas" pitchFamily="49" charset="0"/>
              </a:rPr>
              <a:t>end</a:t>
            </a:r>
          </a:p>
          <a:p>
            <a:pPr>
              <a:buFont typeface="Wingdings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pPr>
              <a:buFont typeface="Wingdings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Note: $</a:t>
            </a:r>
            <a:r>
              <a:rPr lang="en-US" sz="1800" dirty="0" err="1" smtClean="0">
                <a:solidFill>
                  <a:schemeClr val="accent3"/>
                </a:solidFill>
                <a:latin typeface="Consolas" pitchFamily="49" charset="0"/>
              </a:rPr>
              <a:t>readmemh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 reads </a:t>
            </a:r>
            <a:r>
              <a:rPr lang="en-US" sz="1800" dirty="0" err="1" smtClean="0">
                <a:solidFill>
                  <a:schemeClr val="accent3"/>
                </a:solidFill>
                <a:latin typeface="Consolas" pitchFamily="49" charset="0"/>
              </a:rPr>
              <a:t>testvector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 files written in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hexadecimal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4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3. Assign Inputs and Expected Outputs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71600"/>
            <a:ext cx="7896225" cy="1523999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apply test vectors on rising edge of </a:t>
            </a:r>
            <a:r>
              <a:rPr lang="en-US" sz="1800" dirty="0" err="1" smtClean="0">
                <a:solidFill>
                  <a:schemeClr val="accent3"/>
                </a:solidFill>
                <a:latin typeface="Consolas" pitchFamily="49" charset="0"/>
              </a:rPr>
              <a:t>clk</a:t>
            </a:r>
            <a:endParaRPr lang="en-US" sz="1800" dirty="0" smtClean="0">
              <a:solidFill>
                <a:schemeClr val="accent3"/>
              </a:solidFill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</a:t>
            </a:r>
            <a:r>
              <a:rPr lang="en-US" sz="1800" b="1" dirty="0" smtClean="0">
                <a:latin typeface="Consolas" pitchFamily="49" charset="0"/>
              </a:rPr>
              <a:t>always </a:t>
            </a:r>
            <a:r>
              <a:rPr lang="en-US" sz="1800" dirty="0" smtClean="0">
                <a:latin typeface="Consolas" pitchFamily="49" charset="0"/>
              </a:rPr>
              <a:t>@(</a:t>
            </a:r>
            <a:r>
              <a:rPr lang="en-US" sz="1800" b="1" dirty="0" err="1" smtClean="0">
                <a:latin typeface="Consolas" pitchFamily="49" charset="0"/>
              </a:rPr>
              <a:t>posedge</a:t>
            </a:r>
            <a:r>
              <a:rPr lang="en-US" sz="1800" b="1" dirty="0" smtClean="0">
                <a:latin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</a:rPr>
              <a:t>clk</a:t>
            </a:r>
            <a:r>
              <a:rPr lang="en-US" sz="1800" dirty="0" smtClean="0">
                <a:latin typeface="Consolas" pitchFamily="49" charset="0"/>
              </a:rPr>
              <a:t>)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</a:t>
            </a:r>
            <a:r>
              <a:rPr lang="en-US" sz="1800" b="1" dirty="0" smtClean="0">
                <a:latin typeface="Consolas" pitchFamily="49" charset="0"/>
              </a:rPr>
              <a:t>begin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 </a:t>
            </a:r>
            <a:r>
              <a:rPr lang="en-US" sz="1800" b="1" dirty="0" smtClean="0">
                <a:latin typeface="Consolas" pitchFamily="49" charset="0"/>
              </a:rPr>
              <a:t>#1</a:t>
            </a:r>
            <a:r>
              <a:rPr lang="en-US" sz="1800" dirty="0" smtClean="0">
                <a:latin typeface="Consolas" pitchFamily="49" charset="0"/>
              </a:rPr>
              <a:t>; {a, b, c, </a:t>
            </a:r>
            <a:r>
              <a:rPr lang="en-US" sz="1800" dirty="0" err="1" smtClean="0">
                <a:latin typeface="Consolas" pitchFamily="49" charset="0"/>
              </a:rPr>
              <a:t>yexpected</a:t>
            </a:r>
            <a:r>
              <a:rPr lang="en-US" sz="1800" dirty="0" smtClean="0">
                <a:latin typeface="Consolas" pitchFamily="49" charset="0"/>
              </a:rPr>
              <a:t>} = </a:t>
            </a:r>
            <a:r>
              <a:rPr lang="en-US" sz="1800" dirty="0" err="1" smtClean="0">
                <a:latin typeface="Consolas" pitchFamily="49" charset="0"/>
              </a:rPr>
              <a:t>testvectors</a:t>
            </a:r>
            <a:r>
              <a:rPr lang="en-US" sz="1800" dirty="0" smtClean="0">
                <a:latin typeface="Consolas" pitchFamily="49" charset="0"/>
              </a:rPr>
              <a:t>[</a:t>
            </a:r>
            <a:r>
              <a:rPr lang="en-US" sz="1800" dirty="0" err="1" smtClean="0">
                <a:latin typeface="Consolas" pitchFamily="49" charset="0"/>
              </a:rPr>
              <a:t>vectornum</a:t>
            </a:r>
            <a:r>
              <a:rPr lang="en-US" sz="1800" dirty="0" smtClean="0">
                <a:latin typeface="Consolas" pitchFamily="49" charset="0"/>
              </a:rPr>
              <a:t>];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</a:t>
            </a:r>
            <a:r>
              <a:rPr lang="en-US" sz="1800" b="1" dirty="0" smtClean="0">
                <a:latin typeface="Consolas" pitchFamily="49" charset="0"/>
              </a:rPr>
              <a:t>end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</a:t>
            </a:r>
          </a:p>
          <a:p>
            <a:pPr>
              <a:buFont typeface="Wingdings" charset="2"/>
              <a:buNone/>
            </a:pPr>
            <a:endParaRPr 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96875" y="3048000"/>
            <a:ext cx="7896225" cy="3276600"/>
          </a:xfrm>
        </p:spPr>
        <p:txBody>
          <a:bodyPr/>
          <a:lstStyle/>
          <a:p>
            <a:r>
              <a:rPr lang="en-US" dirty="0"/>
              <a:t>Apply inputs with some delay (1ns) AFTER clock</a:t>
            </a:r>
          </a:p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This is important</a:t>
            </a:r>
          </a:p>
          <a:p>
            <a:pPr lvl="1"/>
            <a:r>
              <a:rPr lang="en-US" dirty="0"/>
              <a:t>Inputs should not change at the same time with clock</a:t>
            </a:r>
          </a:p>
          <a:p>
            <a:r>
              <a:rPr lang="en-US" dirty="0"/>
              <a:t>Ideal circuits (HDL code) are immune, but real circuits (</a:t>
            </a:r>
            <a:r>
              <a:rPr lang="en-US" dirty="0" err="1"/>
              <a:t>netlists</a:t>
            </a:r>
            <a:r>
              <a:rPr lang="en-US" dirty="0"/>
              <a:t>) may suffer from hold violations.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705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 smtClean="0"/>
              <a:t>4. Compare Outputs with Expected Outputs</a:t>
            </a:r>
          </a:p>
        </p:txBody>
      </p:sp>
      <p:sp>
        <p:nvSpPr>
          <p:cNvPr id="142340" name="Content Placeholder 5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// check results on falling edge of </a:t>
            </a:r>
            <a:r>
              <a:rPr lang="en-US" sz="1800" dirty="0" err="1" smtClean="0">
                <a:solidFill>
                  <a:schemeClr val="accent3"/>
                </a:solidFill>
              </a:rPr>
              <a:t>clk</a:t>
            </a:r>
            <a:endParaRPr lang="en-US" sz="1800" dirty="0" smtClean="0">
              <a:solidFill>
                <a:schemeClr val="accent3"/>
              </a:solidFill>
            </a:endParaRPr>
          </a:p>
          <a:p>
            <a:pPr>
              <a:buFont typeface="Wingdings" charset="2"/>
              <a:buNone/>
            </a:pPr>
            <a:r>
              <a:rPr lang="en-US" sz="1800" dirty="0" smtClean="0"/>
              <a:t>   </a:t>
            </a:r>
            <a:r>
              <a:rPr lang="en-US" sz="1800" b="1" dirty="0" smtClean="0"/>
              <a:t>always </a:t>
            </a:r>
            <a:r>
              <a:rPr lang="en-US" sz="1800" dirty="0" smtClean="0"/>
              <a:t>@(</a:t>
            </a:r>
            <a:r>
              <a:rPr lang="en-US" sz="1800" b="1" dirty="0" err="1" smtClean="0"/>
              <a:t>negedge</a:t>
            </a:r>
            <a:r>
              <a:rPr lang="en-US" sz="1800" b="1" dirty="0" smtClean="0"/>
              <a:t> </a:t>
            </a:r>
            <a:r>
              <a:rPr lang="en-US" sz="1800" dirty="0" err="1" smtClean="0"/>
              <a:t>clk</a:t>
            </a:r>
            <a:r>
              <a:rPr lang="en-US" sz="1800" dirty="0" smtClean="0"/>
              <a:t>)</a:t>
            </a:r>
            <a:r>
              <a:rPr lang="en-US" sz="1800" dirty="0" smtClean="0">
                <a:solidFill>
                  <a:srgbClr val="A6A6A6"/>
                </a:solidFill>
              </a:rPr>
              <a:t>   </a:t>
            </a: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1800" dirty="0" smtClean="0"/>
              <a:t>    </a:t>
            </a:r>
            <a:r>
              <a:rPr lang="en-US" sz="1800" b="1" dirty="0" smtClean="0"/>
              <a:t>if </a:t>
            </a:r>
            <a:r>
              <a:rPr lang="en-US" sz="1800" dirty="0" smtClean="0"/>
              <a:t>(~reset)               </a:t>
            </a:r>
            <a:r>
              <a:rPr lang="en-US" sz="1800" dirty="0" smtClean="0">
                <a:solidFill>
                  <a:schemeClr val="accent3"/>
                </a:solidFill>
              </a:rPr>
              <a:t>// skip during reset</a:t>
            </a:r>
          </a:p>
          <a:p>
            <a:pPr>
              <a:buFont typeface="Wingdings" charset="2"/>
              <a:buNone/>
            </a:pPr>
            <a:r>
              <a:rPr lang="en-US" sz="1800" b="1" dirty="0" smtClean="0"/>
              <a:t>      begin</a:t>
            </a:r>
            <a:endParaRPr lang="en-US" sz="1800" dirty="0" smtClean="0">
              <a:solidFill>
                <a:srgbClr val="A6A6A6"/>
              </a:solidFill>
            </a:endParaRPr>
          </a:p>
          <a:p>
            <a:pPr>
              <a:buFont typeface="Wingdings" charset="2"/>
              <a:buNone/>
            </a:pPr>
            <a:r>
              <a:rPr lang="en-US" sz="1800" dirty="0" smtClean="0"/>
              <a:t>      </a:t>
            </a:r>
            <a:r>
              <a:rPr lang="en-US" sz="1800" b="1" dirty="0" smtClean="0"/>
              <a:t>if </a:t>
            </a:r>
            <a:r>
              <a:rPr lang="en-US" sz="1800" dirty="0" smtClean="0"/>
              <a:t>(y !== </a:t>
            </a:r>
            <a:r>
              <a:rPr lang="en-US" sz="1800" dirty="0" err="1" smtClean="0"/>
              <a:t>yexpected</a:t>
            </a:r>
            <a:r>
              <a:rPr lang="en-US" sz="1800" dirty="0" smtClean="0"/>
              <a:t>) </a:t>
            </a:r>
          </a:p>
          <a:p>
            <a:pPr>
              <a:buFont typeface="Wingdings" charset="2"/>
              <a:buNone/>
            </a:pPr>
            <a:r>
              <a:rPr lang="en-US" sz="1800" b="1" dirty="0" smtClean="0"/>
              <a:t>      begin  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    </a:t>
            </a:r>
            <a:r>
              <a:rPr lang="en-US" sz="1800" b="1" dirty="0" smtClean="0"/>
              <a:t>$display</a:t>
            </a:r>
            <a:r>
              <a:rPr lang="en-US" sz="1800" dirty="0" smtClean="0"/>
              <a:t>("Error: inputs = %b", {a, b, c});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    </a:t>
            </a:r>
            <a:r>
              <a:rPr lang="en-US" sz="1800" b="1" dirty="0" smtClean="0"/>
              <a:t>$display</a:t>
            </a:r>
            <a:r>
              <a:rPr lang="en-US" sz="1800" dirty="0" smtClean="0"/>
              <a:t>("  outputs = %b (%b </a:t>
            </a:r>
            <a:r>
              <a:rPr lang="en-US" sz="1800" dirty="0" err="1" smtClean="0"/>
              <a:t>exp</a:t>
            </a:r>
            <a:r>
              <a:rPr lang="en-US" sz="1800" dirty="0" smtClean="0"/>
              <a:t>)",</a:t>
            </a:r>
            <a:r>
              <a:rPr lang="en-US" sz="1800" dirty="0" err="1" smtClean="0"/>
              <a:t>y,yexpected</a:t>
            </a:r>
            <a:r>
              <a:rPr lang="en-US" sz="1800" dirty="0" smtClean="0"/>
              <a:t>);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    errors = errors + 1;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    </a:t>
            </a:r>
            <a:r>
              <a:rPr lang="en-US" sz="1800" b="1" dirty="0" smtClean="0"/>
              <a:t>end</a:t>
            </a: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// Note: to print in hexadecimal, use %h. For example,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//       $display(“Error: inputs = %h”, {a, b, c});</a:t>
            </a:r>
          </a:p>
          <a:p>
            <a:pPr>
              <a:buFont typeface="Wingdings" charset="2"/>
              <a:buNone/>
            </a:pPr>
            <a:r>
              <a:rPr lang="en-US" sz="1800" dirty="0" smtClean="0"/>
              <a:t>  </a:t>
            </a:r>
          </a:p>
          <a:p>
            <a:pPr>
              <a:buFont typeface="Wingdings" charset="2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7290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charset="2"/>
              <a:buNone/>
            </a:pPr>
            <a:endParaRPr lang="en-US" sz="3200">
              <a:latin typeface="Times New Roman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 smtClean="0"/>
              <a:t>4. Compare Outputs with Expected 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increment array index and read next </a:t>
            </a:r>
            <a:r>
              <a:rPr lang="en-US" sz="1800" dirty="0" err="1" smtClean="0">
                <a:solidFill>
                  <a:schemeClr val="accent3"/>
                </a:solidFill>
                <a:latin typeface="Consolas" pitchFamily="49" charset="0"/>
              </a:rPr>
              <a:t>testvector</a:t>
            </a:r>
            <a:endParaRPr lang="en-US" sz="1800" dirty="0" smtClean="0">
              <a:solidFill>
                <a:schemeClr val="accent3"/>
              </a:solidFill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</a:rPr>
              <a:t>vectornum</a:t>
            </a:r>
            <a:r>
              <a:rPr lang="en-US" sz="1800" dirty="0" smtClean="0">
                <a:latin typeface="Consolas" pitchFamily="49" charset="0"/>
              </a:rPr>
              <a:t> = </a:t>
            </a:r>
            <a:r>
              <a:rPr lang="en-US" sz="1800" dirty="0" err="1" smtClean="0">
                <a:latin typeface="Consolas" pitchFamily="49" charset="0"/>
              </a:rPr>
              <a:t>vectornum</a:t>
            </a:r>
            <a:r>
              <a:rPr lang="en-US" sz="1800" dirty="0" smtClean="0">
                <a:latin typeface="Consolas" pitchFamily="49" charset="0"/>
              </a:rPr>
              <a:t> + 1;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</a:t>
            </a:r>
            <a:r>
              <a:rPr lang="en-US" sz="1800" b="1" dirty="0" smtClean="0">
                <a:latin typeface="Consolas" pitchFamily="49" charset="0"/>
              </a:rPr>
              <a:t>if </a:t>
            </a:r>
            <a:r>
              <a:rPr lang="en-US" sz="1800" dirty="0" smtClean="0">
                <a:latin typeface="Consolas" pitchFamily="49" charset="0"/>
              </a:rPr>
              <a:t>(</a:t>
            </a:r>
            <a:r>
              <a:rPr lang="en-US" sz="1800" dirty="0" err="1" smtClean="0">
                <a:latin typeface="Consolas" pitchFamily="49" charset="0"/>
              </a:rPr>
              <a:t>testvectors</a:t>
            </a:r>
            <a:r>
              <a:rPr lang="en-US" sz="1800" dirty="0" smtClean="0">
                <a:latin typeface="Consolas" pitchFamily="49" charset="0"/>
              </a:rPr>
              <a:t>[</a:t>
            </a:r>
            <a:r>
              <a:rPr lang="en-US" sz="1800" dirty="0" err="1" smtClean="0">
                <a:latin typeface="Consolas" pitchFamily="49" charset="0"/>
              </a:rPr>
              <a:t>vectornum</a:t>
            </a:r>
            <a:r>
              <a:rPr lang="en-US" sz="1800" dirty="0" smtClean="0">
                <a:latin typeface="Consolas" pitchFamily="49" charset="0"/>
              </a:rPr>
              <a:t>] </a:t>
            </a:r>
            <a:r>
              <a:rPr lang="en-US" sz="1800" b="1" dirty="0" smtClean="0">
                <a:latin typeface="Consolas" pitchFamily="49" charset="0"/>
              </a:rPr>
              <a:t>===</a:t>
            </a:r>
            <a:r>
              <a:rPr lang="en-US" sz="1800" dirty="0" smtClean="0">
                <a:latin typeface="Consolas" pitchFamily="49" charset="0"/>
              </a:rPr>
              <a:t> 4'bx)</a:t>
            </a:r>
          </a:p>
          <a:p>
            <a:pPr>
              <a:buFont typeface="Wingdings" charset="2"/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latin typeface="Consolas" pitchFamily="49" charset="0"/>
              </a:rPr>
              <a:t>begin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    </a:t>
            </a:r>
            <a:r>
              <a:rPr lang="en-US" sz="1800" b="1" dirty="0" smtClean="0">
                <a:latin typeface="Consolas" pitchFamily="49" charset="0"/>
              </a:rPr>
              <a:t>$display</a:t>
            </a:r>
            <a:r>
              <a:rPr lang="en-US" sz="1800" dirty="0" smtClean="0">
                <a:latin typeface="Consolas" pitchFamily="49" charset="0"/>
              </a:rPr>
              <a:t>("%d tests completed with %d errors",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              </a:t>
            </a:r>
            <a:r>
              <a:rPr lang="en-US" sz="1800" dirty="0" err="1" smtClean="0">
                <a:latin typeface="Consolas" pitchFamily="49" charset="0"/>
              </a:rPr>
              <a:t>vectornum</a:t>
            </a:r>
            <a:r>
              <a:rPr lang="en-US" sz="1800" dirty="0" smtClean="0">
                <a:latin typeface="Consolas" pitchFamily="49" charset="0"/>
              </a:rPr>
              <a:t>, errors);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    </a:t>
            </a:r>
            <a:r>
              <a:rPr lang="en-US" sz="1800" b="1" dirty="0" smtClean="0">
                <a:latin typeface="Consolas" pitchFamily="49" charset="0"/>
              </a:rPr>
              <a:t>$finish</a:t>
            </a:r>
            <a:r>
              <a:rPr lang="en-US" sz="1800" dirty="0" smtClean="0">
                <a:latin typeface="Consolas" pitchFamily="49" charset="0"/>
              </a:rPr>
              <a:t>;</a:t>
            </a:r>
            <a:r>
              <a:rPr lang="en-US" sz="1800" dirty="0" smtClean="0">
                <a:solidFill>
                  <a:srgbClr val="A6A6A6"/>
                </a:solidFill>
                <a:latin typeface="Consolas" pitchFamily="49" charset="0"/>
              </a:rPr>
              <a:t>                 </a:t>
            </a: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End simulation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  </a:t>
            </a:r>
            <a:r>
              <a:rPr lang="en-US" sz="1800" b="1" dirty="0" smtClean="0">
                <a:latin typeface="Consolas" pitchFamily="49" charset="0"/>
              </a:rPr>
              <a:t>end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b="1" dirty="0" smtClean="0">
                <a:latin typeface="Consolas" pitchFamily="49" charset="0"/>
              </a:rPr>
              <a:t>end</a:t>
            </a:r>
          </a:p>
          <a:p>
            <a:pPr>
              <a:buFont typeface="Wingdings" charset="2"/>
              <a:buNone/>
            </a:pPr>
            <a:r>
              <a:rPr lang="en-US" sz="1800" b="1" dirty="0" err="1" smtClean="0">
                <a:latin typeface="Consolas" pitchFamily="49" charset="0"/>
              </a:rPr>
              <a:t>endmodule</a:t>
            </a:r>
            <a:endParaRPr lang="en-US" sz="1800" b="1" dirty="0" smtClean="0">
              <a:latin typeface="Consolas" pitchFamily="49" charset="0"/>
            </a:endParaRPr>
          </a:p>
          <a:p>
            <a:pPr>
              <a:buFont typeface="Wingdings" charset="2"/>
              <a:buNone/>
            </a:pPr>
            <a:endParaRPr lang="en-US" sz="1800" dirty="0" smtClean="0">
              <a:latin typeface="Consolas" pitchFamily="49" charset="0"/>
            </a:endParaRP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Note: === and !== can compare values that are </a:t>
            </a:r>
          </a:p>
          <a:p>
            <a:pPr>
              <a:buFont typeface="Wingdings" charset="2"/>
              <a:buNone/>
            </a:pPr>
            <a:r>
              <a:rPr lang="en-US" sz="1800" dirty="0" smtClean="0">
                <a:solidFill>
                  <a:schemeClr val="accent3"/>
                </a:solidFill>
                <a:latin typeface="Consolas" pitchFamily="49" charset="0"/>
              </a:rPr>
              <a:t>// x or z.</a:t>
            </a:r>
          </a:p>
          <a:p>
            <a:pPr>
              <a:buFont typeface="Wingdings" charset="2"/>
              <a:buNone/>
            </a:pPr>
            <a:endParaRPr lang="en-US" sz="3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1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Models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golden model represents the ideal behavior of your circuit. </a:t>
            </a:r>
          </a:p>
          <a:p>
            <a:pPr lvl="1"/>
            <a:r>
              <a:rPr lang="en-US" dirty="0" smtClean="0"/>
              <a:t>Still it has to be developed </a:t>
            </a:r>
          </a:p>
          <a:p>
            <a:pPr lvl="1"/>
            <a:r>
              <a:rPr lang="en-US" dirty="0" smtClean="0"/>
              <a:t>It is difficult to get it right (bugs in the golden model!)</a:t>
            </a:r>
          </a:p>
          <a:p>
            <a:pPr lvl="1"/>
            <a:r>
              <a:rPr lang="en-US" dirty="0" smtClean="0"/>
              <a:t>Can be done in C, Perl, Python, </a:t>
            </a:r>
            <a:r>
              <a:rPr lang="en-US" dirty="0" err="1" smtClean="0"/>
              <a:t>Matlab</a:t>
            </a:r>
            <a:r>
              <a:rPr lang="en-US" dirty="0" smtClean="0"/>
              <a:t> or even in Verilog</a:t>
            </a:r>
            <a:endParaRPr lang="en-US" dirty="0"/>
          </a:p>
          <a:p>
            <a:r>
              <a:rPr lang="en-US" dirty="0" smtClean="0"/>
              <a:t>The behavior of the circuit is compared against this golden model.</a:t>
            </a:r>
          </a:p>
          <a:p>
            <a:pPr lvl="1"/>
            <a:r>
              <a:rPr lang="en-US" dirty="0" smtClean="0"/>
              <a:t>Allows automated systems (very important)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41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Verification difficult?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would it take to test a 32-bit adder?</a:t>
            </a:r>
          </a:p>
          <a:p>
            <a:pPr lvl="1"/>
            <a:r>
              <a:rPr lang="en-US" dirty="0" smtClean="0"/>
              <a:t>In such an adder there are 64 inputs = 2</a:t>
            </a:r>
            <a:r>
              <a:rPr lang="en-US" baseline="30000" dirty="0" smtClean="0"/>
              <a:t>64</a:t>
            </a:r>
            <a:r>
              <a:rPr lang="en-US" dirty="0" smtClean="0"/>
              <a:t> possible inputs</a:t>
            </a:r>
          </a:p>
          <a:p>
            <a:pPr lvl="1"/>
            <a:r>
              <a:rPr lang="en-US" dirty="0" smtClean="0"/>
              <a:t>That makes around 1.85 10</a:t>
            </a:r>
            <a:r>
              <a:rPr lang="en-US" baseline="30000" dirty="0" smtClean="0"/>
              <a:t>19 </a:t>
            </a:r>
            <a:r>
              <a:rPr lang="en-US" dirty="0" smtClean="0"/>
              <a:t>possibilities</a:t>
            </a:r>
          </a:p>
          <a:p>
            <a:pPr lvl="1"/>
            <a:r>
              <a:rPr lang="en-US" dirty="0" smtClean="0"/>
              <a:t>If you test one input in 1ns, you can test 10</a:t>
            </a:r>
            <a:r>
              <a:rPr lang="en-US" baseline="30000" dirty="0" smtClean="0"/>
              <a:t>9</a:t>
            </a:r>
            <a:r>
              <a:rPr lang="en-US" dirty="0" smtClean="0"/>
              <a:t> inputs per second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r 8.64 x 10</a:t>
            </a:r>
            <a:r>
              <a:rPr lang="en-US" baseline="30000" dirty="0" smtClean="0"/>
              <a:t>14</a:t>
            </a:r>
            <a:r>
              <a:rPr lang="en-US" dirty="0" smtClean="0"/>
              <a:t> inputs per day</a:t>
            </a:r>
          </a:p>
          <a:p>
            <a:pPr lvl="2"/>
            <a:r>
              <a:rPr lang="en-US" dirty="0" smtClean="0"/>
              <a:t>or 3.15 x 10</a:t>
            </a:r>
            <a:r>
              <a:rPr lang="en-US" baseline="30000" dirty="0" smtClean="0"/>
              <a:t>17</a:t>
            </a:r>
            <a:r>
              <a:rPr lang="en-US" dirty="0" smtClean="0"/>
              <a:t> inputs per year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would still need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8.5 years</a:t>
            </a:r>
            <a:r>
              <a:rPr lang="en-US" dirty="0" smtClean="0"/>
              <a:t> to test all possibilities</a:t>
            </a:r>
          </a:p>
          <a:p>
            <a:r>
              <a:rPr lang="en-US" dirty="0" smtClean="0"/>
              <a:t>Brute force testing is not feasible for all circuits,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need alternatives</a:t>
            </a:r>
          </a:p>
          <a:p>
            <a:pPr lvl="1"/>
            <a:r>
              <a:rPr lang="en-US" dirty="0" smtClean="0"/>
              <a:t>Formal verification methods</a:t>
            </a:r>
          </a:p>
          <a:p>
            <a:pPr lvl="1"/>
            <a:r>
              <a:rPr lang="en-US" dirty="0" smtClean="0"/>
              <a:t>Choosing ‘critical cases’</a:t>
            </a:r>
          </a:p>
          <a:p>
            <a:pPr lvl="1"/>
            <a:r>
              <a:rPr lang="en-US" dirty="0" smtClean="0"/>
              <a:t>Not an easy task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58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</a:t>
            </a:r>
            <a:endParaRPr lang="de-CH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smtClean="0"/>
              <a:t>Until now, we investigated mainly functionality</a:t>
            </a:r>
          </a:p>
          <a:p>
            <a:r>
              <a:rPr lang="en-US" smtClean="0"/>
              <a:t>What determines how fast a circuit is and</a:t>
            </a:r>
            <a:br>
              <a:rPr lang="en-US" smtClean="0"/>
            </a:br>
            <a:r>
              <a:rPr lang="en-US" smtClean="0"/>
              <a:t>how can we make faster circuits?</a:t>
            </a:r>
          </a:p>
          <a:p>
            <a:endParaRPr lang="de-CH" smtClean="0"/>
          </a:p>
        </p:txBody>
      </p:sp>
      <p:graphicFrame>
        <p:nvGraphicFramePr>
          <p:cNvPr id="49156" name="Object 3"/>
          <p:cNvGraphicFramePr>
            <a:graphicFrameLocks noGrp="1" noChangeAspect="1"/>
          </p:cNvGraphicFramePr>
          <p:nvPr>
            <p:custDataLst>
              <p:tags r:id="rId2"/>
            </p:custDataLst>
          </p:nvPr>
        </p:nvGraphicFramePr>
        <p:xfrm>
          <a:off x="2590800" y="3048000"/>
          <a:ext cx="403860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1735681" imgH="1602871" progId="Visio.Drawing.6">
                  <p:embed/>
                </p:oleObj>
              </mc:Choice>
              <mc:Fallback>
                <p:oleObj name="VISIO" r:id="rId4" imgW="1735681" imgH="1602871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8000"/>
                        <a:ext cx="4038600" cy="373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Propagation and Contamination Delay</a:t>
            </a:r>
            <a:endParaRPr lang="de-CH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Propagation delay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pd</a:t>
            </a:r>
            <a:r>
              <a:rPr lang="en-US" dirty="0"/>
              <a:t> = max delay from input to output</a:t>
            </a: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Contamination delay</a:t>
            </a:r>
            <a:r>
              <a:rPr lang="en-US" dirty="0"/>
              <a:t>: </a:t>
            </a:r>
            <a:r>
              <a:rPr lang="en-US" dirty="0" err="1"/>
              <a:t>t</a:t>
            </a:r>
            <a:r>
              <a:rPr lang="en-US" baseline="-25000" dirty="0" err="1"/>
              <a:t>cd</a:t>
            </a:r>
            <a:r>
              <a:rPr lang="en-US" dirty="0"/>
              <a:t> = min delay from input to output</a:t>
            </a:r>
          </a:p>
          <a:p>
            <a:pPr>
              <a:buClr>
                <a:schemeClr val="accent1">
                  <a:lumMod val="75000"/>
                  <a:lumOff val="25000"/>
                </a:schemeClr>
              </a:buClr>
              <a:defRPr/>
            </a:pPr>
            <a:endParaRPr lang="de-CH" dirty="0"/>
          </a:p>
        </p:txBody>
      </p:sp>
      <p:graphicFrame>
        <p:nvGraphicFramePr>
          <p:cNvPr id="50180" name="Object 6"/>
          <p:cNvGraphicFramePr>
            <a:graphicFrameLocks noGrp="1" noChangeAspect="1"/>
          </p:cNvGraphicFramePr>
          <p:nvPr>
            <p:custDataLst>
              <p:tags r:id="rId2"/>
            </p:custDataLst>
          </p:nvPr>
        </p:nvGraphicFramePr>
        <p:xfrm>
          <a:off x="2300288" y="2590800"/>
          <a:ext cx="454183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VISIO" r:id="rId4" imgW="1769265" imgH="1631876" progId="Visio.Drawing.6">
                  <p:embed/>
                </p:oleObj>
              </mc:Choice>
              <mc:Fallback>
                <p:oleObj name="VISIO" r:id="rId4" imgW="1769265" imgH="163187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590800"/>
                        <a:ext cx="4541837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1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Propagation &amp; Contamination Delay</a:t>
            </a:r>
          </a:p>
        </p:txBody>
      </p:sp>
      <p:sp>
        <p:nvSpPr>
          <p:cNvPr id="5120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Delay is caused by</a:t>
            </a:r>
          </a:p>
          <a:p>
            <a:pPr lvl="1"/>
            <a:r>
              <a:rPr lang="en-US" smtClean="0"/>
              <a:t>Capacitance and resistance in a circuit</a:t>
            </a:r>
          </a:p>
          <a:p>
            <a:pPr lvl="1"/>
            <a:r>
              <a:rPr lang="en-US" smtClean="0"/>
              <a:t>Speed of light limitation (not as fast as you think!)</a:t>
            </a:r>
          </a:p>
          <a:p>
            <a:r>
              <a:rPr lang="en-US" smtClean="0"/>
              <a:t>Reasons why t</a:t>
            </a:r>
            <a:r>
              <a:rPr lang="en-US" baseline="-25000" smtClean="0"/>
              <a:t>pd</a:t>
            </a:r>
            <a:r>
              <a:rPr lang="en-US" smtClean="0"/>
              <a:t> and t</a:t>
            </a:r>
            <a:r>
              <a:rPr lang="en-US" baseline="-25000" smtClean="0"/>
              <a:t>cd</a:t>
            </a:r>
            <a:r>
              <a:rPr lang="en-US" smtClean="0"/>
              <a:t> may be different:</a:t>
            </a:r>
          </a:p>
          <a:p>
            <a:pPr lvl="1"/>
            <a:r>
              <a:rPr lang="en-US" smtClean="0"/>
              <a:t>Different rising and falling delays</a:t>
            </a:r>
          </a:p>
          <a:p>
            <a:pPr lvl="1"/>
            <a:r>
              <a:rPr lang="en-US" smtClean="0"/>
              <a:t>Multiple inputs and outputs, some of which are faster than others</a:t>
            </a:r>
          </a:p>
          <a:p>
            <a:pPr lvl="1"/>
            <a:r>
              <a:rPr lang="en-US" smtClean="0"/>
              <a:t>Circuits slow down when hot and speed up when cold </a:t>
            </a:r>
          </a:p>
          <a:p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6282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(Long) and Short Paths</a:t>
            </a:r>
            <a:endParaRPr lang="de-CH" smtClean="0"/>
          </a:p>
        </p:txBody>
      </p:sp>
      <p:sp>
        <p:nvSpPr>
          <p:cNvPr id="52227" name="Content Placeholder 5"/>
          <p:cNvSpPr>
            <a:spLocks noGrp="1"/>
          </p:cNvSpPr>
          <p:nvPr>
            <p:ph idx="1"/>
          </p:nvPr>
        </p:nvSpPr>
        <p:spPr>
          <a:xfrm>
            <a:off x="396875" y="5095875"/>
            <a:ext cx="7896225" cy="1381125"/>
          </a:xfrm>
        </p:spPr>
        <p:txBody>
          <a:bodyPr/>
          <a:lstStyle/>
          <a:p>
            <a:r>
              <a:rPr lang="en-US" dirty="0" smtClean="0"/>
              <a:t>Critical (Long) Path:	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pd</a:t>
            </a:r>
            <a:r>
              <a:rPr lang="en-US" dirty="0" smtClean="0"/>
              <a:t> = 2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pd_AND</a:t>
            </a:r>
            <a:r>
              <a:rPr lang="en-US" dirty="0" smtClean="0"/>
              <a:t>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pd_OR</a:t>
            </a:r>
            <a:endParaRPr lang="en-US" baseline="-25000" dirty="0" smtClean="0"/>
          </a:p>
          <a:p>
            <a:r>
              <a:rPr lang="en-US" dirty="0" smtClean="0"/>
              <a:t>Short Path: 		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</a:t>
            </a:r>
            <a:r>
              <a:rPr lang="en-US" dirty="0" smtClean="0"/>
              <a:t> 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cd_AND</a:t>
            </a:r>
            <a:endParaRPr lang="en-US" baseline="-25000" dirty="0" smtClean="0"/>
          </a:p>
          <a:p>
            <a:endParaRPr lang="de-CH" dirty="0" smtClean="0"/>
          </a:p>
        </p:txBody>
      </p:sp>
      <p:graphicFrame>
        <p:nvGraphicFramePr>
          <p:cNvPr id="52228" name="Object 6"/>
          <p:cNvGraphicFramePr>
            <a:graphicFrameLocks noGrp="1" noChangeAspect="1"/>
          </p:cNvGraphicFramePr>
          <p:nvPr>
            <p:custDataLst>
              <p:tags r:id="rId2"/>
            </p:custDataLst>
          </p:nvPr>
        </p:nvGraphicFramePr>
        <p:xfrm>
          <a:off x="1066800" y="1143000"/>
          <a:ext cx="6705600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VISIO" r:id="rId4" imgW="2001299" imgH="1178492" progId="Visio.Drawing.6">
                  <p:embed/>
                </p:oleObj>
              </mc:Choice>
              <mc:Fallback>
                <p:oleObj name="VISIO" r:id="rId4" imgW="2001299" imgH="117849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6705600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7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 smtClean="0"/>
              <a:t>Propagation times</a:t>
            </a:r>
          </a:p>
        </p:txBody>
      </p:sp>
      <p:pic>
        <p:nvPicPr>
          <p:cNvPr id="53252" name="Pictur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2" y="1371909"/>
            <a:ext cx="6476191" cy="4952381"/>
          </a:xfrm>
          <a:noFill/>
        </p:spPr>
      </p:pic>
    </p:spTree>
    <p:extLst>
      <p:ext uri="{BB962C8B-B14F-4D97-AF65-F5344CB8AC3E}">
        <p14:creationId xmlns:p14="http://schemas.microsoft.com/office/powerpoint/2010/main" val="1282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_new">
  <a:themeElements>
    <a:clrScheme name="ETH">
      <a:dk1>
        <a:srgbClr val="000000"/>
      </a:dk1>
      <a:lt1>
        <a:srgbClr val="FFFFFF"/>
      </a:lt1>
      <a:dk2>
        <a:srgbClr val="002B5F"/>
      </a:dk2>
      <a:lt2>
        <a:srgbClr val="808080"/>
      </a:lt2>
      <a:accent1>
        <a:srgbClr val="4F0E2B"/>
      </a:accent1>
      <a:accent2>
        <a:srgbClr val="8B3735"/>
      </a:accent2>
      <a:accent3>
        <a:srgbClr val="A03232"/>
      </a:accent3>
      <a:accent4>
        <a:srgbClr val="F7F0BC"/>
      </a:accent4>
      <a:accent5>
        <a:srgbClr val="C8DEC8"/>
      </a:accent5>
      <a:accent6>
        <a:srgbClr val="DEE9F6"/>
      </a:accent6>
      <a:hlink>
        <a:srgbClr val="A71D5B"/>
      </a:hlink>
      <a:folHlink>
        <a:srgbClr val="A71D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digital-style</Template>
  <TotalTime>652</TotalTime>
  <Words>2649</Words>
  <Application>Microsoft Macintosh PowerPoint</Application>
  <PresentationFormat>On-screen Show (4:3)</PresentationFormat>
  <Paragraphs>451</Paragraphs>
  <Slides>48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 Narrow</vt:lpstr>
      <vt:lpstr>Calibri</vt:lpstr>
      <vt:lpstr>Consolas</vt:lpstr>
      <vt:lpstr>MS PGothic</vt:lpstr>
      <vt:lpstr>ＭＳ Ｐゴシック</vt:lpstr>
      <vt:lpstr>Times New Roman</vt:lpstr>
      <vt:lpstr>Verdana</vt:lpstr>
      <vt:lpstr>Wingdings</vt:lpstr>
      <vt:lpstr>Wingdings 2</vt:lpstr>
      <vt:lpstr>Arial</vt:lpstr>
      <vt:lpstr>template_new</vt:lpstr>
      <vt:lpstr>VISIO</vt:lpstr>
      <vt:lpstr>Timing and Verification</vt:lpstr>
      <vt:lpstr>What will we learn</vt:lpstr>
      <vt:lpstr>The Goal Of Circuit Design Is To Optimize:</vt:lpstr>
      <vt:lpstr>Requirements Depend On Application</vt:lpstr>
      <vt:lpstr>Timing</vt:lpstr>
      <vt:lpstr>Propagation and Contamination Delay</vt:lpstr>
      <vt:lpstr>Propagation &amp; Contamination Delay</vt:lpstr>
      <vt:lpstr>Critical (Long) and Short Paths</vt:lpstr>
      <vt:lpstr>Propagation times</vt:lpstr>
      <vt:lpstr>Propagation times</vt:lpstr>
      <vt:lpstr>Sequential Timing</vt:lpstr>
      <vt:lpstr>Input Timing Constraints</vt:lpstr>
      <vt:lpstr>Output Timing Constraints</vt:lpstr>
      <vt:lpstr>Dynamic Discipline</vt:lpstr>
      <vt:lpstr>Dynamic Discipline</vt:lpstr>
      <vt:lpstr>Setup Time Constraint</vt:lpstr>
      <vt:lpstr>Setup Time Constraint</vt:lpstr>
      <vt:lpstr>Setup Time Constraint</vt:lpstr>
      <vt:lpstr>Setup Time Constraint</vt:lpstr>
      <vt:lpstr>Hold Time Constraint</vt:lpstr>
      <vt:lpstr>Hold Time Constraint</vt:lpstr>
      <vt:lpstr>Hold Time Constraint</vt:lpstr>
      <vt:lpstr>Timing Analysis</vt:lpstr>
      <vt:lpstr>Timing Analysis</vt:lpstr>
      <vt:lpstr>Fixing Hold Time Violation</vt:lpstr>
      <vt:lpstr>Fixing Hold Time Violation</vt:lpstr>
      <vt:lpstr>Clock Skew</vt:lpstr>
      <vt:lpstr>Preikestolen - Norway</vt:lpstr>
      <vt:lpstr>Stay away from both HOLD and SETUP !</vt:lpstr>
      <vt:lpstr>How Do You Know That A Circuit Works?</vt:lpstr>
      <vt:lpstr>The Idea Behind A Testbench</vt:lpstr>
      <vt:lpstr>Testbenches</vt:lpstr>
      <vt:lpstr>Example</vt:lpstr>
      <vt:lpstr>Example</vt:lpstr>
      <vt:lpstr>Simple Testbench</vt:lpstr>
      <vt:lpstr>Simple Testbench</vt:lpstr>
      <vt:lpstr>Self-checking Testbench</vt:lpstr>
      <vt:lpstr>Self-checking Testbench</vt:lpstr>
      <vt:lpstr>Testbench with Testvectors</vt:lpstr>
      <vt:lpstr>Testbench with Testvectors</vt:lpstr>
      <vt:lpstr>Testvectors File</vt:lpstr>
      <vt:lpstr>Testbench: 1. Generate Clock</vt:lpstr>
      <vt:lpstr>2. Read Testvectors into Array</vt:lpstr>
      <vt:lpstr>3. Assign Inputs and Expected Outputs</vt:lpstr>
      <vt:lpstr>4. Compare Outputs with Expected Outputs</vt:lpstr>
      <vt:lpstr>4. Compare Outputs with Expected Outputs</vt:lpstr>
      <vt:lpstr>Golden Models</vt:lpstr>
      <vt:lpstr>Why is Verification difficult?</vt:lpstr>
    </vt:vector>
  </TitlesOfParts>
  <Company>eth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liuli</dc:creator>
  <cp:lastModifiedBy>Frank K. Gürkaynak</cp:lastModifiedBy>
  <cp:revision>347</cp:revision>
  <dcterms:created xsi:type="dcterms:W3CDTF">2010-03-26T08:16:35Z</dcterms:created>
  <dcterms:modified xsi:type="dcterms:W3CDTF">2017-03-15T19:06:38Z</dcterms:modified>
</cp:coreProperties>
</file>