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3.xml" ContentType="application/vnd.openxmlformats-officedocument.presentationml.notesSlide+xml"/>
  <Override PartName="/ppt/tags/tag99.xml" ContentType="application/vnd.openxmlformats-officedocument.presentationml.tags+xml"/>
  <Override PartName="/ppt/notesSlides/notesSlide3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6.xml" ContentType="application/vnd.openxmlformats-officedocument.presentationml.notesSlide+xml"/>
  <Override PartName="/ppt/tags/tag10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4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41.xml" ContentType="application/vnd.openxmlformats-officedocument.presentationml.notesSlide+xml"/>
  <Override PartName="/ppt/tags/tag116.xml" ContentType="application/vnd.openxmlformats-officedocument.presentationml.tags+xml"/>
  <Override PartName="/ppt/notesSlides/notesSlide42.xml" ContentType="application/vnd.openxmlformats-officedocument.presentationml.notesSlide+xml"/>
  <Override PartName="/ppt/tags/tag117.xml" ContentType="application/vnd.openxmlformats-officedocument.presentationml.tags+xml"/>
  <Override PartName="/ppt/notesSlides/notesSlide43.xml" ContentType="application/vnd.openxmlformats-officedocument.presentationml.notesSlide+xml"/>
  <Override PartName="/ppt/tags/tag118.xml" ContentType="application/vnd.openxmlformats-officedocument.presentationml.tags+xml"/>
  <Override PartName="/ppt/notesSlides/notesSlide44.xml" ContentType="application/vnd.openxmlformats-officedocument.presentationml.notesSlide+xml"/>
  <Override PartName="/ppt/tags/tag119.xml" ContentType="application/vnd.openxmlformats-officedocument.presentationml.tags+xml"/>
  <Override PartName="/ppt/notesSlides/notesSlide45.xml" ContentType="application/vnd.openxmlformats-officedocument.presentationml.notesSlide+xml"/>
  <Override PartName="/ppt/tags/tag120.xml" ContentType="application/vnd.openxmlformats-officedocument.presentationml.tags+xml"/>
  <Override PartName="/ppt/notesSlides/notesSlide46.xml" ContentType="application/vnd.openxmlformats-officedocument.presentationml.notesSlide+xml"/>
  <Override PartName="/ppt/tags/tag121.xml" ContentType="application/vnd.openxmlformats-officedocument.presentationml.tags+xml"/>
  <Override PartName="/ppt/notesSlides/notesSlide47.xml" ContentType="application/vnd.openxmlformats-officedocument.presentationml.notesSlide+xml"/>
  <Override PartName="/ppt/tags/tag122.xml" ContentType="application/vnd.openxmlformats-officedocument.presentationml.tags+xml"/>
  <Override PartName="/ppt/notesSlides/notesSlide48.xml" ContentType="application/vnd.openxmlformats-officedocument.presentationml.notesSlide+xml"/>
  <Override PartName="/ppt/tags/tag123.xml" ContentType="application/vnd.openxmlformats-officedocument.presentationml.tags+xml"/>
  <Override PartName="/ppt/notesSlides/notesSlide4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50.xml" ContentType="application/vnd.openxmlformats-officedocument.presentationml.notesSlide+xml"/>
  <Override PartName="/ppt/tags/tag126.xml" ContentType="application/vnd.openxmlformats-officedocument.presentationml.tags+xml"/>
  <Override PartName="/ppt/notesSlides/notesSlide51.xml" ContentType="application/vnd.openxmlformats-officedocument.presentationml.notesSlide+xml"/>
  <Override PartName="/ppt/tags/tag127.xml" ContentType="application/vnd.openxmlformats-officedocument.presentationml.tags+xml"/>
  <Override PartName="/ppt/notesSlides/notesSlide52.xml" ContentType="application/vnd.openxmlformats-officedocument.presentationml.notesSlide+xml"/>
  <Override PartName="/ppt/tags/tag128.xml" ContentType="application/vnd.openxmlformats-officedocument.presentationml.tags+xml"/>
  <Override PartName="/ppt/notesSlides/notesSlide53.xml" ContentType="application/vnd.openxmlformats-officedocument.presentationml.notesSlide+xml"/>
  <Override PartName="/ppt/tags/tag129.xml" ContentType="application/vnd.openxmlformats-officedocument.presentationml.tags+xml"/>
  <Override PartName="/ppt/notesSlides/notesSlide54.xml" ContentType="application/vnd.openxmlformats-officedocument.presentationml.notesSlide+xml"/>
  <Override PartName="/ppt/tags/tag130.xml" ContentType="application/vnd.openxmlformats-officedocument.presentationml.tags+xml"/>
  <Override PartName="/ppt/notesSlides/notesSlide55.xml" ContentType="application/vnd.openxmlformats-officedocument.presentationml.notesSlide+xml"/>
  <Override PartName="/ppt/tags/tag131.xml" ContentType="application/vnd.openxmlformats-officedocument.presentationml.tags+xml"/>
  <Override PartName="/ppt/notesSlides/notesSlide56.xml" ContentType="application/vnd.openxmlformats-officedocument.presentationml.notesSlide+xml"/>
  <Override PartName="/ppt/tags/tag132.xml" ContentType="application/vnd.openxmlformats-officedocument.presentationml.tags+xml"/>
  <Override PartName="/ppt/notesSlides/notesSlide57.xml" ContentType="application/vnd.openxmlformats-officedocument.presentationml.notesSlide+xml"/>
  <Override PartName="/ppt/tags/tag133.xml" ContentType="application/vnd.openxmlformats-officedocument.presentationml.tags+xml"/>
  <Override PartName="/ppt/notesSlides/notesSlide58.xml" ContentType="application/vnd.openxmlformats-officedocument.presentationml.notesSlide+xml"/>
  <Override PartName="/ppt/tags/tag134.xml" ContentType="application/vnd.openxmlformats-officedocument.presentationml.tags+xml"/>
  <Override PartName="/ppt/notesSlides/notesSlide59.xml" ContentType="application/vnd.openxmlformats-officedocument.presentationml.notesSlide+xml"/>
  <Override PartName="/ppt/tags/tag135.xml" ContentType="application/vnd.openxmlformats-officedocument.presentationml.tags+xml"/>
  <Override PartName="/ppt/notesSlides/notesSlide60.xml" ContentType="application/vnd.openxmlformats-officedocument.presentationml.notesSlide+xml"/>
  <Override PartName="/ppt/tags/tag136.xml" ContentType="application/vnd.openxmlformats-officedocument.presentationml.tags+xml"/>
  <Override PartName="/ppt/notesSlides/notesSlide6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62.xml" ContentType="application/vnd.openxmlformats-officedocument.presentationml.notesSlide+xml"/>
  <Override PartName="/ppt/tags/tag139.xml" ContentType="application/vnd.openxmlformats-officedocument.presentationml.tags+xml"/>
  <Override PartName="/ppt/notesSlides/notesSlide63.xml" ContentType="application/vnd.openxmlformats-officedocument.presentationml.notesSlide+xml"/>
  <Override PartName="/ppt/tags/tag140.xml" ContentType="application/vnd.openxmlformats-officedocument.presentationml.tags+xml"/>
  <Override PartName="/ppt/notesSlides/notesSlide64.xml" ContentType="application/vnd.openxmlformats-officedocument.presentationml.notesSlide+xml"/>
  <Override PartName="/ppt/tags/tag141.xml" ContentType="application/vnd.openxmlformats-officedocument.presentationml.tags+xml"/>
  <Override PartName="/ppt/notesSlides/notesSlide65.xml" ContentType="application/vnd.openxmlformats-officedocument.presentationml.notesSlide+xml"/>
  <Override PartName="/ppt/tags/tag142.xml" ContentType="application/vnd.openxmlformats-officedocument.presentationml.tags+xml"/>
  <Override PartName="/ppt/notesSlides/notesSlide66.xml" ContentType="application/vnd.openxmlformats-officedocument.presentationml.notesSlide+xml"/>
  <Override PartName="/ppt/tags/tag143.xml" ContentType="application/vnd.openxmlformats-officedocument.presentationml.tags+xml"/>
  <Override PartName="/ppt/notesSlides/notesSlide67.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6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6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7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7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7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7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7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7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7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77.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78.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7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8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8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8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4" r:id="rId1"/>
  </p:sldMasterIdLst>
  <p:notesMasterIdLst>
    <p:notesMasterId r:id="rId101"/>
  </p:notesMasterIdLst>
  <p:sldIdLst>
    <p:sldId id="364" r:id="rId2"/>
    <p:sldId id="257" r:id="rId3"/>
    <p:sldId id="258" r:id="rId4"/>
    <p:sldId id="441" r:id="rId5"/>
    <p:sldId id="374" r:id="rId6"/>
    <p:sldId id="376" r:id="rId7"/>
    <p:sldId id="377" r:id="rId8"/>
    <p:sldId id="378" r:id="rId9"/>
    <p:sldId id="380" r:id="rId10"/>
    <p:sldId id="379" r:id="rId11"/>
    <p:sldId id="381" r:id="rId12"/>
    <p:sldId id="382" r:id="rId13"/>
    <p:sldId id="440" r:id="rId14"/>
    <p:sldId id="272" r:id="rId15"/>
    <p:sldId id="273" r:id="rId16"/>
    <p:sldId id="276" r:id="rId17"/>
    <p:sldId id="277" r:id="rId18"/>
    <p:sldId id="278" r:id="rId19"/>
    <p:sldId id="280" r:id="rId20"/>
    <p:sldId id="384" r:id="rId21"/>
    <p:sldId id="281" r:id="rId22"/>
    <p:sldId id="284" r:id="rId23"/>
    <p:sldId id="285" r:id="rId24"/>
    <p:sldId id="359" r:id="rId25"/>
    <p:sldId id="286" r:id="rId26"/>
    <p:sldId id="287" r:id="rId27"/>
    <p:sldId id="288" r:id="rId28"/>
    <p:sldId id="289" r:id="rId29"/>
    <p:sldId id="365" r:id="rId30"/>
    <p:sldId id="291" r:id="rId31"/>
    <p:sldId id="292" r:id="rId32"/>
    <p:sldId id="293" r:id="rId33"/>
    <p:sldId id="366" r:id="rId34"/>
    <p:sldId id="386" r:id="rId35"/>
    <p:sldId id="387" r:id="rId36"/>
    <p:sldId id="295" r:id="rId37"/>
    <p:sldId id="389" r:id="rId38"/>
    <p:sldId id="388" r:id="rId39"/>
    <p:sldId id="369" r:id="rId40"/>
    <p:sldId id="297" r:id="rId41"/>
    <p:sldId id="298" r:id="rId42"/>
    <p:sldId id="299" r:id="rId43"/>
    <p:sldId id="300" r:id="rId44"/>
    <p:sldId id="301" r:id="rId45"/>
    <p:sldId id="302" r:id="rId46"/>
    <p:sldId id="303" r:id="rId47"/>
    <p:sldId id="317" r:id="rId48"/>
    <p:sldId id="453" r:id="rId49"/>
    <p:sldId id="450" r:id="rId50"/>
    <p:sldId id="451"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 id="448" r:id="rId85"/>
    <p:sldId id="433" r:id="rId86"/>
    <p:sldId id="434" r:id="rId87"/>
    <p:sldId id="435" r:id="rId88"/>
    <p:sldId id="436" r:id="rId89"/>
    <p:sldId id="437" r:id="rId90"/>
    <p:sldId id="438" r:id="rId91"/>
    <p:sldId id="442" r:id="rId92"/>
    <p:sldId id="443" r:id="rId93"/>
    <p:sldId id="444" r:id="rId94"/>
    <p:sldId id="445" r:id="rId95"/>
    <p:sldId id="446" r:id="rId96"/>
    <p:sldId id="447" r:id="rId97"/>
    <p:sldId id="439" r:id="rId98"/>
    <p:sldId id="373" r:id="rId99"/>
    <p:sldId id="452" r:id="rId10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60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292929"/>
    <a:srgbClr val="1C1C1C"/>
    <a:srgbClr val="111111"/>
    <a:srgbClr val="008000"/>
    <a:srgbClr val="FF66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3"/>
    <p:restoredTop sz="94745"/>
  </p:normalViewPr>
  <p:slideViewPr>
    <p:cSldViewPr showGuides="1">
      <p:cViewPr varScale="1">
        <p:scale>
          <a:sx n="120" d="100"/>
          <a:sy n="120" d="100"/>
        </p:scale>
        <p:origin x="1320" y="184"/>
      </p:cViewPr>
      <p:guideLst>
        <p:guide orient="horz" pos="2160"/>
        <p:guide pos="3600"/>
      </p:guideLst>
    </p:cSldViewPr>
  </p:slideViewPr>
  <p:notesTextViewPr>
    <p:cViewPr>
      <p:scale>
        <a:sx n="100" d="100"/>
        <a:sy n="100" d="100"/>
      </p:scale>
      <p:origin x="0" y="0"/>
    </p:cViewPr>
  </p:notesTextViewPr>
  <p:notesViewPr>
    <p:cSldViewPr showGuides="1">
      <p:cViewPr>
        <p:scale>
          <a:sx n="125" d="100"/>
          <a:sy n="125" d="100"/>
        </p:scale>
        <p:origin x="-828" y="3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1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DD85998E-3B43-44F6-9DDC-12FA0C81AEF3}" type="slidenum">
              <a:rPr lang="en-US"/>
              <a:pPr/>
              <a:t>‹#›</a:t>
            </a:fld>
            <a:endParaRPr lang="en-US"/>
          </a:p>
        </p:txBody>
      </p:sp>
    </p:spTree>
    <p:extLst>
      <p:ext uri="{BB962C8B-B14F-4D97-AF65-F5344CB8AC3E}">
        <p14:creationId xmlns:p14="http://schemas.microsoft.com/office/powerpoint/2010/main" val="2163067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5998E-3B43-44F6-9DDC-12FA0C81AEF3}" type="slidenum">
              <a:rPr lang="en-US" smtClean="0"/>
              <a:pPr/>
              <a:t>1</a:t>
            </a:fld>
            <a:endParaRPr lang="en-US"/>
          </a:p>
        </p:txBody>
      </p:sp>
    </p:spTree>
    <p:extLst>
      <p:ext uri="{BB962C8B-B14F-4D97-AF65-F5344CB8AC3E}">
        <p14:creationId xmlns:p14="http://schemas.microsoft.com/office/powerpoint/2010/main" val="14634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6854B84-AB10-4F69-B79E-0E5D8D6AAAAF}" type="slidenum">
              <a:rPr lang="en-US" sz="1200">
                <a:latin typeface="Arial" pitchFamily="34" charset="0"/>
              </a:rPr>
              <a:pPr/>
              <a:t>20</a:t>
            </a:fld>
            <a:endParaRPr lang="en-US" sz="1200">
              <a:latin typeface="Arial" pitchFamily="34"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C99DE24-A810-4BD5-A099-538A30C37343}" type="slidenum">
              <a:rPr lang="en-US" sz="1200">
                <a:latin typeface="Arial" pitchFamily="34" charset="0"/>
              </a:rPr>
              <a:pPr/>
              <a:t>21</a:t>
            </a:fld>
            <a:endParaRPr lang="en-US" sz="1200">
              <a:latin typeface="Arial" pitchFamily="34"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D03FB6B-D4FA-46AE-AABA-18054FE78F30}" type="slidenum">
              <a:rPr lang="en-US" sz="1200">
                <a:latin typeface="Arial" pitchFamily="34" charset="0"/>
              </a:rPr>
              <a:pPr/>
              <a:t>22</a:t>
            </a:fld>
            <a:endParaRPr lang="en-US" sz="1200">
              <a:latin typeface="Arial" pitchFamily="34"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C1BE45C-CEAE-4BCD-8A32-9C186AAB7A41}" type="slidenum">
              <a:rPr lang="en-US" sz="1200">
                <a:latin typeface="Arial" pitchFamily="34" charset="0"/>
              </a:rPr>
              <a:pPr/>
              <a:t>23</a:t>
            </a:fld>
            <a:endParaRPr lang="en-US" sz="1200">
              <a:latin typeface="Arial" pitchFamily="34"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F7F78D83-EC88-4C31-A42F-B1062EC51A56}" type="slidenum">
              <a:rPr lang="en-US" sz="1200">
                <a:latin typeface="Arial" pitchFamily="34" charset="0"/>
              </a:rPr>
              <a:pPr/>
              <a:t>24</a:t>
            </a:fld>
            <a:endParaRPr lang="en-US" sz="1200">
              <a:latin typeface="Arial" pitchFamily="34"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18C97F7-3ED3-4362-908C-4713D5DE8ADF}" type="slidenum">
              <a:rPr lang="en-US" sz="1200">
                <a:latin typeface="Arial" pitchFamily="34" charset="0"/>
              </a:rPr>
              <a:pPr/>
              <a:t>25</a:t>
            </a:fld>
            <a:endParaRPr lang="en-US" sz="1200">
              <a:latin typeface="Arial" pitchFamily="34"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A65F385-62CB-49DA-AA33-FE99CC5D884E}" type="slidenum">
              <a:rPr lang="en-US" sz="1200">
                <a:latin typeface="Arial" pitchFamily="34" charset="0"/>
              </a:rPr>
              <a:pPr/>
              <a:t>26</a:t>
            </a:fld>
            <a:endParaRPr lang="en-US" sz="1200">
              <a:latin typeface="Arial" pitchFamily="34"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D36DB5C-AC36-4BDA-9C75-C034DB7CCFD8}" type="slidenum">
              <a:rPr lang="en-US" sz="1200">
                <a:latin typeface="Arial" pitchFamily="34" charset="0"/>
              </a:rPr>
              <a:pPr/>
              <a:t>27</a:t>
            </a:fld>
            <a:endParaRPr lang="en-US" sz="1200">
              <a:latin typeface="Arial" pitchFamily="34"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F48ABAD-7956-4C7A-A4A6-A86AA741318D}" type="slidenum">
              <a:rPr lang="en-US" sz="1200">
                <a:latin typeface="Arial" pitchFamily="34" charset="0"/>
              </a:rPr>
              <a:pPr/>
              <a:t>28</a:t>
            </a:fld>
            <a:endParaRPr lang="en-US" sz="1200">
              <a:latin typeface="Arial" pitchFamily="34"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F48ABAD-7956-4C7A-A4A6-A86AA741318D}" type="slidenum">
              <a:rPr lang="en-US" sz="1200">
                <a:latin typeface="Arial" pitchFamily="34" charset="0"/>
              </a:rPr>
              <a:pPr/>
              <a:t>29</a:t>
            </a:fld>
            <a:endParaRPr lang="en-US" sz="1200">
              <a:latin typeface="Arial" pitchFamily="34"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71E0E63-657E-40DC-BC13-A609C3794BD6}" type="slidenum">
              <a:rPr lang="en-US" sz="1200">
                <a:latin typeface="Arial" pitchFamily="34" charset="0"/>
              </a:rPr>
              <a:pPr/>
              <a:t>2</a:t>
            </a:fld>
            <a:endParaRPr lang="en-US" sz="1200">
              <a:latin typeface="Arial" pitchFamily="34"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F8BA0D2-4C73-4606-A27B-E4115621449E}" type="slidenum">
              <a:rPr lang="en-US" sz="1200">
                <a:latin typeface="Arial" pitchFamily="34" charset="0"/>
              </a:rPr>
              <a:pPr/>
              <a:t>30</a:t>
            </a:fld>
            <a:endParaRPr lang="en-US" sz="1200">
              <a:latin typeface="Arial" pitchFamily="34"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60D880A-6C81-40E9-A279-F0A9F570B50A}" type="slidenum">
              <a:rPr lang="en-US" sz="1200">
                <a:latin typeface="Arial" pitchFamily="34" charset="0"/>
              </a:rPr>
              <a:pPr/>
              <a:t>31</a:t>
            </a:fld>
            <a:endParaRPr lang="en-US" sz="1200">
              <a:latin typeface="Arial" pitchFamily="34"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F19D208-77DC-4423-8873-D610631459B5}" type="slidenum">
              <a:rPr lang="en-US" sz="1200">
                <a:latin typeface="Arial" pitchFamily="34" charset="0"/>
              </a:rPr>
              <a:pPr/>
              <a:t>32</a:t>
            </a:fld>
            <a:endParaRPr lang="en-US" sz="1200">
              <a:latin typeface="Arial" pitchFamily="34"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F19D208-77DC-4423-8873-D610631459B5}" type="slidenum">
              <a:rPr lang="en-US" sz="1200">
                <a:latin typeface="Arial" pitchFamily="34" charset="0"/>
              </a:rPr>
              <a:pPr/>
              <a:t>33</a:t>
            </a:fld>
            <a:endParaRPr lang="en-US" sz="1200">
              <a:latin typeface="Arial" pitchFamily="34"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F19D208-77DC-4423-8873-D610631459B5}" type="slidenum">
              <a:rPr lang="en-US" sz="1200">
                <a:latin typeface="Arial" pitchFamily="34" charset="0"/>
              </a:rPr>
              <a:pPr/>
              <a:t>34</a:t>
            </a:fld>
            <a:endParaRPr lang="en-US" sz="1200">
              <a:latin typeface="Arial" pitchFamily="34"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F19D208-77DC-4423-8873-D610631459B5}" type="slidenum">
              <a:rPr lang="en-US" sz="1200">
                <a:latin typeface="Arial" pitchFamily="34" charset="0"/>
              </a:rPr>
              <a:pPr/>
              <a:t>35</a:t>
            </a:fld>
            <a:endParaRPr lang="en-US" sz="1200">
              <a:latin typeface="Arial" pitchFamily="34"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34F857D-883E-4603-9CE0-93EB9F535EAC}" type="slidenum">
              <a:rPr lang="en-US" sz="1200">
                <a:latin typeface="Arial" pitchFamily="34" charset="0"/>
              </a:rPr>
              <a:pPr/>
              <a:t>36</a:t>
            </a:fld>
            <a:endParaRPr lang="en-US" sz="1200">
              <a:latin typeface="Arial"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34F857D-883E-4603-9CE0-93EB9F535EAC}" type="slidenum">
              <a:rPr lang="en-US" sz="1200">
                <a:latin typeface="Arial" pitchFamily="34" charset="0"/>
              </a:rPr>
              <a:pPr/>
              <a:t>37</a:t>
            </a:fld>
            <a:endParaRPr lang="en-US" sz="1200">
              <a:latin typeface="Arial"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34F857D-883E-4603-9CE0-93EB9F535EAC}" type="slidenum">
              <a:rPr lang="en-US" sz="1200">
                <a:latin typeface="Arial" pitchFamily="34" charset="0"/>
              </a:rPr>
              <a:pPr/>
              <a:t>38</a:t>
            </a:fld>
            <a:endParaRPr lang="en-US" sz="1200">
              <a:latin typeface="Arial"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34F857D-883E-4603-9CE0-93EB9F535EAC}" type="slidenum">
              <a:rPr lang="en-US" sz="1200">
                <a:latin typeface="Arial" pitchFamily="34" charset="0"/>
              </a:rPr>
              <a:pPr/>
              <a:t>39</a:t>
            </a:fld>
            <a:endParaRPr lang="en-US" sz="1200">
              <a:latin typeface="Arial"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9E6A79F-B3DA-4AC5-81DB-F3308353BE1B}" type="slidenum">
              <a:rPr lang="en-US" sz="1200">
                <a:latin typeface="Arial" pitchFamily="34" charset="0"/>
              </a:rPr>
              <a:pPr/>
              <a:t>3</a:t>
            </a:fld>
            <a:endParaRPr lang="en-US" sz="1200">
              <a:latin typeface="Arial" pitchFamily="34"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B2C272-CD37-4E2A-B9F2-327FA4BA3BBC}" type="slidenum">
              <a:rPr lang="en-US" sz="1200">
                <a:latin typeface="Arial" pitchFamily="34" charset="0"/>
              </a:rPr>
              <a:pPr/>
              <a:t>40</a:t>
            </a:fld>
            <a:endParaRPr lang="en-US" sz="1200">
              <a:latin typeface="Arial" pitchFamily="34"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7DBFC8C-E38D-4D26-A73E-F10FAF801C04}" type="slidenum">
              <a:rPr lang="en-US" sz="1200">
                <a:latin typeface="Arial" pitchFamily="34" charset="0"/>
              </a:rPr>
              <a:pPr/>
              <a:t>41</a:t>
            </a:fld>
            <a:endParaRPr lang="en-US" sz="1200">
              <a:latin typeface="Arial" pitchFamily="34"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1FBAA8C-454E-4871-9EC1-F5869A110A86}" type="slidenum">
              <a:rPr lang="en-US" sz="1200">
                <a:latin typeface="Arial" pitchFamily="34" charset="0"/>
              </a:rPr>
              <a:pPr/>
              <a:t>42</a:t>
            </a:fld>
            <a:endParaRPr lang="en-US" sz="1200">
              <a:latin typeface="Arial" pitchFamily="34"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4D23DAF8-3460-4339-914F-3F06389A8B96}" type="slidenum">
              <a:rPr lang="en-US" sz="1200">
                <a:latin typeface="Arial" pitchFamily="34" charset="0"/>
              </a:rPr>
              <a:pPr/>
              <a:t>43</a:t>
            </a:fld>
            <a:endParaRPr lang="en-US" sz="1200">
              <a:latin typeface="Arial" pitchFamily="34"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9E790B8-01C5-4529-B781-8E49FCE4A277}" type="slidenum">
              <a:rPr lang="en-US" sz="1200">
                <a:latin typeface="Arial" pitchFamily="34" charset="0"/>
              </a:rPr>
              <a:pPr/>
              <a:t>44</a:t>
            </a:fld>
            <a:endParaRPr lang="en-US" sz="1200">
              <a:latin typeface="Arial" pitchFamily="34"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43DB899F-B070-487C-8456-27EEEB422797}" type="slidenum">
              <a:rPr lang="en-US" sz="1200">
                <a:latin typeface="Arial" pitchFamily="34" charset="0"/>
              </a:rPr>
              <a:pPr/>
              <a:t>45</a:t>
            </a:fld>
            <a:endParaRPr lang="en-US" sz="1200">
              <a:latin typeface="Arial" pitchFamily="34"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57D7AFC-0AC6-43D5-A33F-F19E4430E339}" type="slidenum">
              <a:rPr lang="en-US" sz="1200">
                <a:latin typeface="Arial" pitchFamily="34" charset="0"/>
              </a:rPr>
              <a:pPr/>
              <a:t>46</a:t>
            </a:fld>
            <a:endParaRPr lang="en-US" sz="1200">
              <a:latin typeface="Arial" pitchFamily="34"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87C7A547-070B-4AE8-AED5-78EFA69131BA}" type="slidenum">
              <a:rPr lang="en-US" sz="1200">
                <a:latin typeface="Arial" pitchFamily="34" charset="0"/>
              </a:rPr>
              <a:pPr/>
              <a:t>47</a:t>
            </a:fld>
            <a:endParaRPr lang="en-US" sz="1200">
              <a:latin typeface="Arial" pitchFamily="34"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5998E-3B43-44F6-9DDC-12FA0C81AEF3}" type="slidenum">
              <a:rPr lang="en-US" smtClean="0"/>
              <a:pPr/>
              <a:t>48</a:t>
            </a:fld>
            <a:endParaRPr lang="en-US"/>
          </a:p>
        </p:txBody>
      </p:sp>
    </p:spTree>
    <p:extLst>
      <p:ext uri="{BB962C8B-B14F-4D97-AF65-F5344CB8AC3E}">
        <p14:creationId xmlns:p14="http://schemas.microsoft.com/office/powerpoint/2010/main" val="54448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6666F152-6E68-4EF1-A5DE-551FF9FC85FE}" type="slidenum">
              <a:rPr lang="en-US" sz="1200">
                <a:latin typeface="Arial" charset="0"/>
              </a:rPr>
              <a:pPr/>
              <a:t>51</a:t>
            </a:fld>
            <a:endParaRPr lang="en-US" sz="1200">
              <a:latin typeface="Arial" charset="0"/>
            </a:endParaRPr>
          </a:p>
        </p:txBody>
      </p:sp>
      <p:sp>
        <p:nvSpPr>
          <p:cNvPr id="36867" name="Rectangle 2"/>
          <p:cNvSpPr>
            <a:spLocks noGrp="1" noRot="1" noChangeAspect="1" noChangeArrowheads="1" noTextEdit="1"/>
          </p:cNvSpPr>
          <p:nvPr>
            <p:ph type="sldImg"/>
          </p:nvPr>
        </p:nvSpPr>
        <p:spPr>
          <a:xfrm>
            <a:off x="1257300" y="720725"/>
            <a:ext cx="4802188" cy="3602038"/>
          </a:xfrm>
          <a:ln/>
        </p:spPr>
      </p:sp>
      <p:sp>
        <p:nvSpPr>
          <p:cNvPr id="3686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79153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D29CE5D-253C-4E13-96E4-740282E99DD8}" type="slidenum">
              <a:rPr lang="en-US" sz="1200">
                <a:latin typeface="Arial" pitchFamily="34" charset="0"/>
              </a:rPr>
              <a:pPr/>
              <a:t>14</a:t>
            </a:fld>
            <a:endParaRPr lang="en-US" sz="1200">
              <a:latin typeface="Arial" pitchFamily="34"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2F804214-4B7E-4269-848A-925AABE4BF01}" type="slidenum">
              <a:rPr lang="en-US" sz="1200">
                <a:latin typeface="Arial" charset="0"/>
              </a:rPr>
              <a:pPr/>
              <a:t>52</a:t>
            </a:fld>
            <a:endParaRPr lang="en-US" sz="1200">
              <a:latin typeface="Arial" charset="0"/>
            </a:endParaRPr>
          </a:p>
        </p:txBody>
      </p:sp>
      <p:sp>
        <p:nvSpPr>
          <p:cNvPr id="38915" name="Rectangle 2"/>
          <p:cNvSpPr>
            <a:spLocks noGrp="1" noRot="1" noChangeAspect="1" noChangeArrowheads="1" noTextEdit="1"/>
          </p:cNvSpPr>
          <p:nvPr>
            <p:ph type="sldImg"/>
          </p:nvPr>
        </p:nvSpPr>
        <p:spPr>
          <a:xfrm>
            <a:off x="1257300" y="720725"/>
            <a:ext cx="4802188" cy="3602038"/>
          </a:xfrm>
          <a:ln/>
        </p:spPr>
      </p:sp>
      <p:sp>
        <p:nvSpPr>
          <p:cNvPr id="3891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050259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4E730C2C-0F46-4E61-AC37-B92AD4B12FE0}" type="slidenum">
              <a:rPr lang="en-US" sz="1200">
                <a:latin typeface="Arial" charset="0"/>
              </a:rPr>
              <a:pPr/>
              <a:t>53</a:t>
            </a:fld>
            <a:endParaRPr lang="en-US" sz="1200">
              <a:latin typeface="Arial" charset="0"/>
            </a:endParaRPr>
          </a:p>
        </p:txBody>
      </p:sp>
      <p:sp>
        <p:nvSpPr>
          <p:cNvPr id="40963" name="Rectangle 2"/>
          <p:cNvSpPr>
            <a:spLocks noGrp="1" noRot="1" noChangeAspect="1" noChangeArrowheads="1" noTextEdit="1"/>
          </p:cNvSpPr>
          <p:nvPr>
            <p:ph type="sldImg"/>
          </p:nvPr>
        </p:nvSpPr>
        <p:spPr>
          <a:xfrm>
            <a:off x="1257300" y="720725"/>
            <a:ext cx="4802188" cy="3602038"/>
          </a:xfrm>
          <a:ln/>
        </p:spPr>
      </p:sp>
      <p:sp>
        <p:nvSpPr>
          <p:cNvPr id="4096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061480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0BE1097C-7F0B-458F-AF64-9E9A9B98C36A}" type="slidenum">
              <a:rPr lang="en-US" sz="1200">
                <a:latin typeface="Arial" charset="0"/>
              </a:rPr>
              <a:pPr/>
              <a:t>54</a:t>
            </a:fld>
            <a:endParaRPr lang="en-US" sz="1200">
              <a:latin typeface="Arial" charset="0"/>
            </a:endParaRPr>
          </a:p>
        </p:txBody>
      </p:sp>
      <p:sp>
        <p:nvSpPr>
          <p:cNvPr id="43011" name="Rectangle 2"/>
          <p:cNvSpPr>
            <a:spLocks noGrp="1" noRot="1" noChangeAspect="1" noChangeArrowheads="1" noTextEdit="1"/>
          </p:cNvSpPr>
          <p:nvPr>
            <p:ph type="sldImg"/>
          </p:nvPr>
        </p:nvSpPr>
        <p:spPr>
          <a:xfrm>
            <a:off x="1257300" y="720725"/>
            <a:ext cx="4802188" cy="3602038"/>
          </a:xfrm>
          <a:ln/>
        </p:spPr>
      </p:sp>
      <p:sp>
        <p:nvSpPr>
          <p:cNvPr id="4301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736379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0BE1097C-7F0B-458F-AF64-9E9A9B98C36A}" type="slidenum">
              <a:rPr lang="en-US" sz="1200">
                <a:latin typeface="Arial" charset="0"/>
              </a:rPr>
              <a:pPr/>
              <a:t>55</a:t>
            </a:fld>
            <a:endParaRPr lang="en-US" sz="1200">
              <a:latin typeface="Arial" charset="0"/>
            </a:endParaRPr>
          </a:p>
        </p:txBody>
      </p:sp>
      <p:sp>
        <p:nvSpPr>
          <p:cNvPr id="43011" name="Rectangle 2"/>
          <p:cNvSpPr>
            <a:spLocks noGrp="1" noRot="1" noChangeAspect="1" noChangeArrowheads="1" noTextEdit="1"/>
          </p:cNvSpPr>
          <p:nvPr>
            <p:ph type="sldImg"/>
          </p:nvPr>
        </p:nvSpPr>
        <p:spPr>
          <a:xfrm>
            <a:off x="1257300" y="720725"/>
            <a:ext cx="4802188" cy="3602038"/>
          </a:xfrm>
          <a:ln/>
        </p:spPr>
      </p:sp>
      <p:sp>
        <p:nvSpPr>
          <p:cNvPr id="4301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813153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0BE1097C-7F0B-458F-AF64-9E9A9B98C36A}" type="slidenum">
              <a:rPr lang="en-US" sz="1200">
                <a:latin typeface="Arial" charset="0"/>
              </a:rPr>
              <a:pPr/>
              <a:t>56</a:t>
            </a:fld>
            <a:endParaRPr lang="en-US" sz="1200">
              <a:latin typeface="Arial" charset="0"/>
            </a:endParaRPr>
          </a:p>
        </p:txBody>
      </p:sp>
      <p:sp>
        <p:nvSpPr>
          <p:cNvPr id="43011" name="Rectangle 2"/>
          <p:cNvSpPr>
            <a:spLocks noGrp="1" noRot="1" noChangeAspect="1" noChangeArrowheads="1" noTextEdit="1"/>
          </p:cNvSpPr>
          <p:nvPr>
            <p:ph type="sldImg"/>
          </p:nvPr>
        </p:nvSpPr>
        <p:spPr>
          <a:xfrm>
            <a:off x="1257300" y="720725"/>
            <a:ext cx="4802188" cy="3602038"/>
          </a:xfrm>
          <a:ln/>
        </p:spPr>
      </p:sp>
      <p:sp>
        <p:nvSpPr>
          <p:cNvPr id="4301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067428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F3F5098-0717-49BC-A03A-2EA2F9BE8511}" type="slidenum">
              <a:rPr lang="en-US" sz="1200">
                <a:latin typeface="Arial" charset="0"/>
              </a:rPr>
              <a:pPr/>
              <a:t>57</a:t>
            </a:fld>
            <a:endParaRPr lang="en-US" sz="1200">
              <a:latin typeface="Arial" charset="0"/>
            </a:endParaRPr>
          </a:p>
        </p:txBody>
      </p:sp>
      <p:sp>
        <p:nvSpPr>
          <p:cNvPr id="51203" name="Rectangle 2"/>
          <p:cNvSpPr>
            <a:spLocks noGrp="1" noRot="1" noChangeAspect="1" noChangeArrowheads="1" noTextEdit="1"/>
          </p:cNvSpPr>
          <p:nvPr>
            <p:ph type="sldImg"/>
          </p:nvPr>
        </p:nvSpPr>
        <p:spPr>
          <a:xfrm>
            <a:off x="1257300" y="720725"/>
            <a:ext cx="4802188" cy="3602038"/>
          </a:xfrm>
          <a:ln/>
        </p:spPr>
      </p:sp>
      <p:sp>
        <p:nvSpPr>
          <p:cNvPr id="512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72602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F3F5098-0717-49BC-A03A-2EA2F9BE8511}" type="slidenum">
              <a:rPr lang="en-US" sz="1200">
                <a:latin typeface="Arial" charset="0"/>
              </a:rPr>
              <a:pPr/>
              <a:t>58</a:t>
            </a:fld>
            <a:endParaRPr lang="en-US" sz="1200">
              <a:latin typeface="Arial" charset="0"/>
            </a:endParaRPr>
          </a:p>
        </p:txBody>
      </p:sp>
      <p:sp>
        <p:nvSpPr>
          <p:cNvPr id="51203" name="Rectangle 2"/>
          <p:cNvSpPr>
            <a:spLocks noGrp="1" noRot="1" noChangeAspect="1" noChangeArrowheads="1" noTextEdit="1"/>
          </p:cNvSpPr>
          <p:nvPr>
            <p:ph type="sldImg"/>
          </p:nvPr>
        </p:nvSpPr>
        <p:spPr>
          <a:xfrm>
            <a:off x="1257300" y="720725"/>
            <a:ext cx="4802188" cy="3602038"/>
          </a:xfrm>
          <a:ln/>
        </p:spPr>
      </p:sp>
      <p:sp>
        <p:nvSpPr>
          <p:cNvPr id="512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450537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F3F5098-0717-49BC-A03A-2EA2F9BE8511}" type="slidenum">
              <a:rPr lang="en-US" sz="1200">
                <a:latin typeface="Arial" charset="0"/>
              </a:rPr>
              <a:pPr/>
              <a:t>59</a:t>
            </a:fld>
            <a:endParaRPr lang="en-US" sz="1200">
              <a:latin typeface="Arial" charset="0"/>
            </a:endParaRPr>
          </a:p>
        </p:txBody>
      </p:sp>
      <p:sp>
        <p:nvSpPr>
          <p:cNvPr id="51203" name="Rectangle 2"/>
          <p:cNvSpPr>
            <a:spLocks noGrp="1" noRot="1" noChangeAspect="1" noChangeArrowheads="1" noTextEdit="1"/>
          </p:cNvSpPr>
          <p:nvPr>
            <p:ph type="sldImg"/>
          </p:nvPr>
        </p:nvSpPr>
        <p:spPr>
          <a:xfrm>
            <a:off x="1257300" y="720725"/>
            <a:ext cx="4802188" cy="3602038"/>
          </a:xfrm>
          <a:ln/>
        </p:spPr>
      </p:sp>
      <p:sp>
        <p:nvSpPr>
          <p:cNvPr id="512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066901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F3F5098-0717-49BC-A03A-2EA2F9BE8511}" type="slidenum">
              <a:rPr lang="en-US" sz="1200">
                <a:latin typeface="Arial" charset="0"/>
              </a:rPr>
              <a:pPr/>
              <a:t>60</a:t>
            </a:fld>
            <a:endParaRPr lang="en-US" sz="1200">
              <a:latin typeface="Arial" charset="0"/>
            </a:endParaRPr>
          </a:p>
        </p:txBody>
      </p:sp>
      <p:sp>
        <p:nvSpPr>
          <p:cNvPr id="51203" name="Rectangle 2"/>
          <p:cNvSpPr>
            <a:spLocks noGrp="1" noRot="1" noChangeAspect="1" noChangeArrowheads="1" noTextEdit="1"/>
          </p:cNvSpPr>
          <p:nvPr>
            <p:ph type="sldImg"/>
          </p:nvPr>
        </p:nvSpPr>
        <p:spPr>
          <a:xfrm>
            <a:off x="1257300" y="720725"/>
            <a:ext cx="4802188" cy="3602038"/>
          </a:xfrm>
          <a:ln/>
        </p:spPr>
      </p:sp>
      <p:sp>
        <p:nvSpPr>
          <p:cNvPr id="512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920195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F3F5098-0717-49BC-A03A-2EA2F9BE8511}" type="slidenum">
              <a:rPr lang="en-US" sz="1200">
                <a:latin typeface="Arial" charset="0"/>
              </a:rPr>
              <a:pPr/>
              <a:t>61</a:t>
            </a:fld>
            <a:endParaRPr lang="en-US" sz="1200">
              <a:latin typeface="Arial" charset="0"/>
            </a:endParaRPr>
          </a:p>
        </p:txBody>
      </p:sp>
      <p:sp>
        <p:nvSpPr>
          <p:cNvPr id="51203" name="Rectangle 2"/>
          <p:cNvSpPr>
            <a:spLocks noGrp="1" noRot="1" noChangeAspect="1" noChangeArrowheads="1" noTextEdit="1"/>
          </p:cNvSpPr>
          <p:nvPr>
            <p:ph type="sldImg"/>
          </p:nvPr>
        </p:nvSpPr>
        <p:spPr>
          <a:xfrm>
            <a:off x="1257300" y="720725"/>
            <a:ext cx="4802188" cy="3602038"/>
          </a:xfrm>
          <a:ln/>
        </p:spPr>
      </p:sp>
      <p:sp>
        <p:nvSpPr>
          <p:cNvPr id="512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08815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4416C66-A080-4625-91CA-4B8E6DCBA928}" type="slidenum">
              <a:rPr lang="en-US" sz="1200">
                <a:latin typeface="Arial" pitchFamily="34" charset="0"/>
              </a:rPr>
              <a:pPr/>
              <a:t>15</a:t>
            </a:fld>
            <a:endParaRPr lang="en-US" sz="1200">
              <a:latin typeface="Arial" pitchFamily="34"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52905B72-5D8A-4640-9BCA-046A38034F9E}" type="slidenum">
              <a:rPr lang="en-US" sz="1200">
                <a:latin typeface="Arial" charset="0"/>
              </a:rPr>
              <a:pPr/>
              <a:t>62</a:t>
            </a:fld>
            <a:endParaRPr lang="en-US" sz="1200">
              <a:latin typeface="Arial" charset="0"/>
            </a:endParaRPr>
          </a:p>
        </p:txBody>
      </p:sp>
      <p:sp>
        <p:nvSpPr>
          <p:cNvPr id="59395" name="Rectangle 2"/>
          <p:cNvSpPr>
            <a:spLocks noGrp="1" noRot="1" noChangeAspect="1" noChangeArrowheads="1" noTextEdit="1"/>
          </p:cNvSpPr>
          <p:nvPr>
            <p:ph type="sldImg"/>
          </p:nvPr>
        </p:nvSpPr>
        <p:spPr>
          <a:xfrm>
            <a:off x="1257300" y="720725"/>
            <a:ext cx="4802188" cy="3602038"/>
          </a:xfrm>
          <a:ln/>
        </p:spPr>
      </p:sp>
      <p:sp>
        <p:nvSpPr>
          <p:cNvPr id="5939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9365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C360FFDA-ACA2-4AC5-89F2-7814E7E67643}" type="slidenum">
              <a:rPr lang="en-US" sz="1200">
                <a:latin typeface="Arial" charset="0"/>
              </a:rPr>
              <a:pPr/>
              <a:t>63</a:t>
            </a:fld>
            <a:endParaRPr lang="en-US" sz="1200">
              <a:latin typeface="Arial" charset="0"/>
            </a:endParaRPr>
          </a:p>
        </p:txBody>
      </p:sp>
      <p:sp>
        <p:nvSpPr>
          <p:cNvPr id="61443" name="Rectangle 2"/>
          <p:cNvSpPr>
            <a:spLocks noGrp="1" noRot="1" noChangeAspect="1" noChangeArrowheads="1" noTextEdit="1"/>
          </p:cNvSpPr>
          <p:nvPr>
            <p:ph type="sldImg"/>
          </p:nvPr>
        </p:nvSpPr>
        <p:spPr>
          <a:xfrm>
            <a:off x="1257300" y="720725"/>
            <a:ext cx="4802188" cy="3602038"/>
          </a:xfrm>
          <a:ln/>
        </p:spPr>
      </p:sp>
      <p:sp>
        <p:nvSpPr>
          <p:cNvPr id="6144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579591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DB256A71-816A-4790-AFF0-BD7397865115}" type="slidenum">
              <a:rPr lang="en-US" sz="1200">
                <a:latin typeface="Arial" charset="0"/>
              </a:rPr>
              <a:pPr/>
              <a:t>64</a:t>
            </a:fld>
            <a:endParaRPr lang="en-US" sz="1200">
              <a:latin typeface="Arial" charset="0"/>
            </a:endParaRPr>
          </a:p>
        </p:txBody>
      </p:sp>
      <p:sp>
        <p:nvSpPr>
          <p:cNvPr id="63491" name="Rectangle 2"/>
          <p:cNvSpPr>
            <a:spLocks noGrp="1" noRot="1" noChangeAspect="1" noChangeArrowheads="1" noTextEdit="1"/>
          </p:cNvSpPr>
          <p:nvPr>
            <p:ph type="sldImg"/>
          </p:nvPr>
        </p:nvSpPr>
        <p:spPr>
          <a:xfrm>
            <a:off x="1257300" y="720725"/>
            <a:ext cx="4802188" cy="3602038"/>
          </a:xfrm>
          <a:ln/>
        </p:spPr>
      </p:sp>
      <p:sp>
        <p:nvSpPr>
          <p:cNvPr id="6349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485486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DB256A71-816A-4790-AFF0-BD7397865115}" type="slidenum">
              <a:rPr lang="en-US" sz="1200">
                <a:latin typeface="Arial" charset="0"/>
              </a:rPr>
              <a:pPr/>
              <a:t>65</a:t>
            </a:fld>
            <a:endParaRPr lang="en-US" sz="1200">
              <a:latin typeface="Arial" charset="0"/>
            </a:endParaRPr>
          </a:p>
        </p:txBody>
      </p:sp>
      <p:sp>
        <p:nvSpPr>
          <p:cNvPr id="63491" name="Rectangle 2"/>
          <p:cNvSpPr>
            <a:spLocks noGrp="1" noRot="1" noChangeAspect="1" noChangeArrowheads="1" noTextEdit="1"/>
          </p:cNvSpPr>
          <p:nvPr>
            <p:ph type="sldImg"/>
          </p:nvPr>
        </p:nvSpPr>
        <p:spPr>
          <a:xfrm>
            <a:off x="1257300" y="720725"/>
            <a:ext cx="4802188" cy="3602038"/>
          </a:xfrm>
          <a:ln/>
        </p:spPr>
      </p:sp>
      <p:sp>
        <p:nvSpPr>
          <p:cNvPr id="6349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81440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6F7750AE-7F48-42AA-97D0-F580A361C1F3}" type="slidenum">
              <a:rPr lang="en-US" sz="1200">
                <a:latin typeface="Arial" charset="0"/>
              </a:rPr>
              <a:pPr/>
              <a:t>66</a:t>
            </a:fld>
            <a:endParaRPr lang="en-US" sz="1200">
              <a:latin typeface="Arial" charset="0"/>
            </a:endParaRPr>
          </a:p>
        </p:txBody>
      </p:sp>
      <p:sp>
        <p:nvSpPr>
          <p:cNvPr id="69635" name="Rectangle 2"/>
          <p:cNvSpPr>
            <a:spLocks noGrp="1" noRot="1" noChangeAspect="1" noChangeArrowheads="1" noTextEdit="1"/>
          </p:cNvSpPr>
          <p:nvPr>
            <p:ph type="sldImg"/>
          </p:nvPr>
        </p:nvSpPr>
        <p:spPr>
          <a:xfrm>
            <a:off x="1257300" y="720725"/>
            <a:ext cx="4802188" cy="3602038"/>
          </a:xfrm>
          <a:ln/>
        </p:spPr>
      </p:sp>
      <p:sp>
        <p:nvSpPr>
          <p:cNvPr id="6963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707980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6F7750AE-7F48-42AA-97D0-F580A361C1F3}" type="slidenum">
              <a:rPr lang="en-US" sz="1200">
                <a:latin typeface="Arial" charset="0"/>
              </a:rPr>
              <a:pPr/>
              <a:t>67</a:t>
            </a:fld>
            <a:endParaRPr lang="en-US" sz="1200">
              <a:latin typeface="Arial" charset="0"/>
            </a:endParaRPr>
          </a:p>
        </p:txBody>
      </p:sp>
      <p:sp>
        <p:nvSpPr>
          <p:cNvPr id="69635" name="Rectangle 2"/>
          <p:cNvSpPr>
            <a:spLocks noGrp="1" noRot="1" noChangeAspect="1" noChangeArrowheads="1" noTextEdit="1"/>
          </p:cNvSpPr>
          <p:nvPr>
            <p:ph type="sldImg"/>
          </p:nvPr>
        </p:nvSpPr>
        <p:spPr>
          <a:xfrm>
            <a:off x="1257300" y="720725"/>
            <a:ext cx="4802188" cy="3602038"/>
          </a:xfrm>
          <a:ln/>
        </p:spPr>
      </p:sp>
      <p:sp>
        <p:nvSpPr>
          <p:cNvPr id="6963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191227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B1DC9C0A-6DC5-474F-AFB8-37AE45085C2B}" type="slidenum">
              <a:rPr lang="en-US" sz="1200">
                <a:latin typeface="Arial" charset="0"/>
              </a:rPr>
              <a:pPr/>
              <a:t>68</a:t>
            </a:fld>
            <a:endParaRPr lang="en-US" sz="1200">
              <a:latin typeface="Arial" charset="0"/>
            </a:endParaRPr>
          </a:p>
        </p:txBody>
      </p:sp>
      <p:sp>
        <p:nvSpPr>
          <p:cNvPr id="73731" name="Rectangle 2"/>
          <p:cNvSpPr>
            <a:spLocks noGrp="1" noRot="1" noChangeAspect="1" noChangeArrowheads="1" noTextEdit="1"/>
          </p:cNvSpPr>
          <p:nvPr>
            <p:ph type="sldImg"/>
          </p:nvPr>
        </p:nvSpPr>
        <p:spPr>
          <a:xfrm>
            <a:off x="1257300" y="720725"/>
            <a:ext cx="4802188" cy="3602038"/>
          </a:xfrm>
          <a:ln/>
        </p:spPr>
      </p:sp>
      <p:sp>
        <p:nvSpPr>
          <p:cNvPr id="7373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971380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B6EA955E-879D-4966-A8A9-8E932AD78B27}" type="slidenum">
              <a:rPr lang="en-US" sz="1200">
                <a:latin typeface="Arial" charset="0"/>
              </a:rPr>
              <a:pPr/>
              <a:t>69</a:t>
            </a:fld>
            <a:endParaRPr lang="en-US" sz="1200">
              <a:latin typeface="Arial" charset="0"/>
            </a:endParaRPr>
          </a:p>
        </p:txBody>
      </p:sp>
      <p:sp>
        <p:nvSpPr>
          <p:cNvPr id="75779" name="Rectangle 2"/>
          <p:cNvSpPr>
            <a:spLocks noGrp="1" noRot="1" noChangeAspect="1" noChangeArrowheads="1" noTextEdit="1"/>
          </p:cNvSpPr>
          <p:nvPr>
            <p:ph type="sldImg"/>
          </p:nvPr>
        </p:nvSpPr>
        <p:spPr>
          <a:xfrm>
            <a:off x="1257300" y="720725"/>
            <a:ext cx="4802188" cy="3602038"/>
          </a:xfrm>
          <a:ln/>
        </p:spPr>
      </p:sp>
      <p:sp>
        <p:nvSpPr>
          <p:cNvPr id="75780"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120066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C07FC9EF-E1FD-4F94-996F-38BE1FB4CB02}" type="slidenum">
              <a:rPr lang="en-US" sz="1200">
                <a:latin typeface="Arial" charset="0"/>
              </a:rPr>
              <a:pPr/>
              <a:t>70</a:t>
            </a:fld>
            <a:endParaRPr lang="en-US" sz="1200">
              <a:latin typeface="Arial" charset="0"/>
            </a:endParaRPr>
          </a:p>
        </p:txBody>
      </p:sp>
      <p:sp>
        <p:nvSpPr>
          <p:cNvPr id="77827" name="Rectangle 2"/>
          <p:cNvSpPr>
            <a:spLocks noGrp="1" noRot="1" noChangeAspect="1" noChangeArrowheads="1" noTextEdit="1"/>
          </p:cNvSpPr>
          <p:nvPr>
            <p:ph type="sldImg"/>
          </p:nvPr>
        </p:nvSpPr>
        <p:spPr>
          <a:xfrm>
            <a:off x="1257300" y="720725"/>
            <a:ext cx="4802188" cy="3602038"/>
          </a:xfrm>
          <a:ln/>
        </p:spPr>
      </p:sp>
      <p:sp>
        <p:nvSpPr>
          <p:cNvPr id="7782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821548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48F52D4E-C112-4682-90D0-B316ECE811EC}" type="slidenum">
              <a:rPr lang="en-US" sz="1200">
                <a:latin typeface="Arial" charset="0"/>
              </a:rPr>
              <a:pPr/>
              <a:t>71</a:t>
            </a:fld>
            <a:endParaRPr lang="en-US" sz="1200">
              <a:latin typeface="Arial" charset="0"/>
            </a:endParaRPr>
          </a:p>
        </p:txBody>
      </p:sp>
      <p:sp>
        <p:nvSpPr>
          <p:cNvPr id="79875" name="Rectangle 2"/>
          <p:cNvSpPr>
            <a:spLocks noGrp="1" noRot="1" noChangeAspect="1" noChangeArrowheads="1" noTextEdit="1"/>
          </p:cNvSpPr>
          <p:nvPr>
            <p:ph type="sldImg"/>
          </p:nvPr>
        </p:nvSpPr>
        <p:spPr>
          <a:xfrm>
            <a:off x="1257300" y="720725"/>
            <a:ext cx="4802188" cy="3602038"/>
          </a:xfrm>
          <a:ln/>
        </p:spPr>
      </p:sp>
      <p:sp>
        <p:nvSpPr>
          <p:cNvPr id="7987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6722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053A354-896B-49F4-8133-4F9D08A5E03B}" type="slidenum">
              <a:rPr lang="en-US" sz="1200">
                <a:latin typeface="Arial" pitchFamily="34" charset="0"/>
              </a:rPr>
              <a:pPr/>
              <a:t>16</a:t>
            </a:fld>
            <a:endParaRPr lang="en-US" sz="1200">
              <a:latin typeface="Arial" pitchFamily="34"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C1434481-87D4-4A8F-AB01-36BE90E5A8E7}" type="slidenum">
              <a:rPr lang="en-US" sz="1200">
                <a:latin typeface="Arial" charset="0"/>
              </a:rPr>
              <a:pPr/>
              <a:t>72</a:t>
            </a:fld>
            <a:endParaRPr lang="en-US" sz="1200">
              <a:latin typeface="Arial" charset="0"/>
            </a:endParaRPr>
          </a:p>
        </p:txBody>
      </p:sp>
      <p:sp>
        <p:nvSpPr>
          <p:cNvPr id="81923" name="Rectangle 2"/>
          <p:cNvSpPr>
            <a:spLocks noGrp="1" noRot="1" noChangeAspect="1" noChangeArrowheads="1" noTextEdit="1"/>
          </p:cNvSpPr>
          <p:nvPr>
            <p:ph type="sldImg"/>
          </p:nvPr>
        </p:nvSpPr>
        <p:spPr>
          <a:xfrm>
            <a:off x="1257300" y="720725"/>
            <a:ext cx="4802188" cy="3602038"/>
          </a:xfrm>
          <a:ln/>
        </p:spPr>
      </p:sp>
      <p:sp>
        <p:nvSpPr>
          <p:cNvPr id="8192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62672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B4D5225E-1990-4D8E-BA59-E4AB3643083A}" type="slidenum">
              <a:rPr lang="en-US" sz="1200">
                <a:latin typeface="Arial" charset="0"/>
              </a:rPr>
              <a:pPr/>
              <a:t>73</a:t>
            </a:fld>
            <a:endParaRPr lang="en-US" sz="1200">
              <a:latin typeface="Arial" charset="0"/>
            </a:endParaRPr>
          </a:p>
        </p:txBody>
      </p:sp>
      <p:sp>
        <p:nvSpPr>
          <p:cNvPr id="83971" name="Rectangle 2"/>
          <p:cNvSpPr>
            <a:spLocks noGrp="1" noRot="1" noChangeAspect="1" noChangeArrowheads="1" noTextEdit="1"/>
          </p:cNvSpPr>
          <p:nvPr>
            <p:ph type="sldImg"/>
          </p:nvPr>
        </p:nvSpPr>
        <p:spPr>
          <a:xfrm>
            <a:off x="1257300" y="720725"/>
            <a:ext cx="4802188" cy="3602038"/>
          </a:xfrm>
          <a:ln/>
        </p:spPr>
      </p:sp>
      <p:sp>
        <p:nvSpPr>
          <p:cNvPr id="8397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90635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2DE14D5-F4E1-4591-BD2E-F4B8CC9EEEFB}" type="slidenum">
              <a:rPr lang="en-US" sz="1200">
                <a:latin typeface="Arial" charset="0"/>
              </a:rPr>
              <a:pPr/>
              <a:t>75</a:t>
            </a:fld>
            <a:endParaRPr lang="en-US" sz="1200">
              <a:latin typeface="Arial" charset="0"/>
            </a:endParaRPr>
          </a:p>
        </p:txBody>
      </p:sp>
      <p:sp>
        <p:nvSpPr>
          <p:cNvPr id="88067" name="Rectangle 2"/>
          <p:cNvSpPr>
            <a:spLocks noGrp="1" noRot="1" noChangeAspect="1" noChangeArrowheads="1" noTextEdit="1"/>
          </p:cNvSpPr>
          <p:nvPr>
            <p:ph type="sldImg"/>
          </p:nvPr>
        </p:nvSpPr>
        <p:spPr>
          <a:xfrm>
            <a:off x="1257300" y="720725"/>
            <a:ext cx="4802188" cy="3602038"/>
          </a:xfrm>
          <a:ln/>
        </p:spPr>
      </p:sp>
      <p:sp>
        <p:nvSpPr>
          <p:cNvPr id="8806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320679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2A158E22-899B-4079-A374-B42CAFECFA60}" type="slidenum">
              <a:rPr lang="en-US" sz="1200">
                <a:latin typeface="Arial" charset="0"/>
              </a:rPr>
              <a:pPr/>
              <a:t>76</a:t>
            </a:fld>
            <a:endParaRPr lang="en-US" sz="1200">
              <a:latin typeface="Arial" charset="0"/>
            </a:endParaRPr>
          </a:p>
        </p:txBody>
      </p:sp>
      <p:sp>
        <p:nvSpPr>
          <p:cNvPr id="90115" name="Rectangle 2"/>
          <p:cNvSpPr>
            <a:spLocks noGrp="1" noRot="1" noChangeAspect="1" noChangeArrowheads="1" noTextEdit="1"/>
          </p:cNvSpPr>
          <p:nvPr>
            <p:ph type="sldImg"/>
          </p:nvPr>
        </p:nvSpPr>
        <p:spPr>
          <a:xfrm>
            <a:off x="1257300" y="720725"/>
            <a:ext cx="4802188" cy="3602038"/>
          </a:xfrm>
          <a:ln/>
        </p:spPr>
      </p:sp>
      <p:sp>
        <p:nvSpPr>
          <p:cNvPr id="9011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144482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2A158E22-899B-4079-A374-B42CAFECFA60}" type="slidenum">
              <a:rPr lang="en-US" sz="1200">
                <a:latin typeface="Arial" charset="0"/>
              </a:rPr>
              <a:pPr/>
              <a:t>77</a:t>
            </a:fld>
            <a:endParaRPr lang="en-US" sz="1200">
              <a:latin typeface="Arial" charset="0"/>
            </a:endParaRPr>
          </a:p>
        </p:txBody>
      </p:sp>
      <p:sp>
        <p:nvSpPr>
          <p:cNvPr id="90115" name="Rectangle 2"/>
          <p:cNvSpPr>
            <a:spLocks noGrp="1" noRot="1" noChangeAspect="1" noChangeArrowheads="1" noTextEdit="1"/>
          </p:cNvSpPr>
          <p:nvPr>
            <p:ph type="sldImg"/>
          </p:nvPr>
        </p:nvSpPr>
        <p:spPr>
          <a:xfrm>
            <a:off x="1257300" y="720725"/>
            <a:ext cx="4802188" cy="3602038"/>
          </a:xfrm>
          <a:ln/>
        </p:spPr>
      </p:sp>
      <p:sp>
        <p:nvSpPr>
          <p:cNvPr id="9011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7212455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2A158E22-899B-4079-A374-B42CAFECFA60}" type="slidenum">
              <a:rPr lang="en-US" sz="1200">
                <a:latin typeface="Arial" charset="0"/>
              </a:rPr>
              <a:pPr/>
              <a:t>78</a:t>
            </a:fld>
            <a:endParaRPr lang="en-US" sz="1200">
              <a:latin typeface="Arial" charset="0"/>
            </a:endParaRPr>
          </a:p>
        </p:txBody>
      </p:sp>
      <p:sp>
        <p:nvSpPr>
          <p:cNvPr id="90115" name="Rectangle 2"/>
          <p:cNvSpPr>
            <a:spLocks noGrp="1" noRot="1" noChangeAspect="1" noChangeArrowheads="1" noTextEdit="1"/>
          </p:cNvSpPr>
          <p:nvPr>
            <p:ph type="sldImg"/>
          </p:nvPr>
        </p:nvSpPr>
        <p:spPr>
          <a:xfrm>
            <a:off x="1257300" y="720725"/>
            <a:ext cx="4802188" cy="3602038"/>
          </a:xfrm>
          <a:ln/>
        </p:spPr>
      </p:sp>
      <p:sp>
        <p:nvSpPr>
          <p:cNvPr id="9011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3558556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2A158E22-899B-4079-A374-B42CAFECFA60}" type="slidenum">
              <a:rPr lang="en-US" sz="1200">
                <a:latin typeface="Arial" charset="0"/>
              </a:rPr>
              <a:pPr/>
              <a:t>79</a:t>
            </a:fld>
            <a:endParaRPr lang="en-US" sz="1200">
              <a:latin typeface="Arial" charset="0"/>
            </a:endParaRPr>
          </a:p>
        </p:txBody>
      </p:sp>
      <p:sp>
        <p:nvSpPr>
          <p:cNvPr id="90115" name="Rectangle 2"/>
          <p:cNvSpPr>
            <a:spLocks noGrp="1" noRot="1" noChangeAspect="1" noChangeArrowheads="1" noTextEdit="1"/>
          </p:cNvSpPr>
          <p:nvPr>
            <p:ph type="sldImg"/>
          </p:nvPr>
        </p:nvSpPr>
        <p:spPr>
          <a:xfrm>
            <a:off x="1257300" y="720725"/>
            <a:ext cx="4802188" cy="3602038"/>
          </a:xfrm>
          <a:ln/>
        </p:spPr>
      </p:sp>
      <p:sp>
        <p:nvSpPr>
          <p:cNvPr id="9011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3101693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2A158E22-899B-4079-A374-B42CAFECFA60}" type="slidenum">
              <a:rPr lang="en-US" sz="1200">
                <a:latin typeface="Arial" charset="0"/>
              </a:rPr>
              <a:pPr/>
              <a:t>80</a:t>
            </a:fld>
            <a:endParaRPr lang="en-US" sz="1200">
              <a:latin typeface="Arial" charset="0"/>
            </a:endParaRPr>
          </a:p>
        </p:txBody>
      </p:sp>
      <p:sp>
        <p:nvSpPr>
          <p:cNvPr id="90115" name="Rectangle 2"/>
          <p:cNvSpPr>
            <a:spLocks noGrp="1" noRot="1" noChangeAspect="1" noChangeArrowheads="1" noTextEdit="1"/>
          </p:cNvSpPr>
          <p:nvPr>
            <p:ph type="sldImg"/>
          </p:nvPr>
        </p:nvSpPr>
        <p:spPr>
          <a:xfrm>
            <a:off x="1257300" y="720725"/>
            <a:ext cx="4802188" cy="3602038"/>
          </a:xfrm>
          <a:ln/>
        </p:spPr>
      </p:sp>
      <p:sp>
        <p:nvSpPr>
          <p:cNvPr id="9011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1418066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48D33363-C076-491A-864D-83F31FF57FD3}" type="slidenum">
              <a:rPr lang="en-US" sz="1200">
                <a:latin typeface="Arial" charset="0"/>
              </a:rPr>
              <a:pPr/>
              <a:t>81</a:t>
            </a:fld>
            <a:endParaRPr lang="en-US" sz="1200">
              <a:latin typeface="Arial" charset="0"/>
            </a:endParaRPr>
          </a:p>
        </p:txBody>
      </p:sp>
      <p:sp>
        <p:nvSpPr>
          <p:cNvPr id="100355" name="Rectangle 2"/>
          <p:cNvSpPr>
            <a:spLocks noGrp="1" noRot="1" noChangeAspect="1" noChangeArrowheads="1" noTextEdit="1"/>
          </p:cNvSpPr>
          <p:nvPr>
            <p:ph type="sldImg"/>
          </p:nvPr>
        </p:nvSpPr>
        <p:spPr>
          <a:xfrm>
            <a:off x="1257300" y="720725"/>
            <a:ext cx="4802188" cy="3602038"/>
          </a:xfrm>
          <a:ln/>
        </p:spPr>
      </p:sp>
      <p:sp>
        <p:nvSpPr>
          <p:cNvPr id="10035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8116374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48D33363-C076-491A-864D-83F31FF57FD3}" type="slidenum">
              <a:rPr lang="en-US" sz="1200">
                <a:latin typeface="Arial" charset="0"/>
              </a:rPr>
              <a:pPr/>
              <a:t>82</a:t>
            </a:fld>
            <a:endParaRPr lang="en-US" sz="1200">
              <a:latin typeface="Arial" charset="0"/>
            </a:endParaRPr>
          </a:p>
        </p:txBody>
      </p:sp>
      <p:sp>
        <p:nvSpPr>
          <p:cNvPr id="100355" name="Rectangle 2"/>
          <p:cNvSpPr>
            <a:spLocks noGrp="1" noRot="1" noChangeAspect="1" noChangeArrowheads="1" noTextEdit="1"/>
          </p:cNvSpPr>
          <p:nvPr>
            <p:ph type="sldImg"/>
          </p:nvPr>
        </p:nvSpPr>
        <p:spPr>
          <a:xfrm>
            <a:off x="1257300" y="720725"/>
            <a:ext cx="4802188" cy="3602038"/>
          </a:xfrm>
          <a:ln/>
        </p:spPr>
      </p:sp>
      <p:sp>
        <p:nvSpPr>
          <p:cNvPr id="10035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6748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3781E45-7288-4415-8F6D-1624588CA5ED}" type="slidenum">
              <a:rPr lang="en-US" sz="1200">
                <a:latin typeface="Arial" pitchFamily="34" charset="0"/>
              </a:rPr>
              <a:pPr/>
              <a:t>17</a:t>
            </a:fld>
            <a:endParaRPr lang="en-US" sz="1200">
              <a:latin typeface="Arial" pitchFamily="34"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574250B4-1A8F-45C1-B749-BEE93E65198C}" type="slidenum">
              <a:rPr lang="en-US" sz="1200">
                <a:latin typeface="Arial" charset="0"/>
              </a:rPr>
              <a:pPr/>
              <a:t>83</a:t>
            </a:fld>
            <a:endParaRPr lang="en-US" sz="1200">
              <a:latin typeface="Arial" charset="0"/>
            </a:endParaRPr>
          </a:p>
        </p:txBody>
      </p:sp>
      <p:sp>
        <p:nvSpPr>
          <p:cNvPr id="102403" name="Rectangle 2"/>
          <p:cNvSpPr>
            <a:spLocks noGrp="1" noRot="1" noChangeAspect="1" noChangeArrowheads="1" noTextEdit="1"/>
          </p:cNvSpPr>
          <p:nvPr>
            <p:ph type="sldImg"/>
          </p:nvPr>
        </p:nvSpPr>
        <p:spPr>
          <a:xfrm>
            <a:off x="1257300" y="720725"/>
            <a:ext cx="4802188" cy="3602038"/>
          </a:xfrm>
          <a:ln/>
        </p:spPr>
      </p:sp>
      <p:sp>
        <p:nvSpPr>
          <p:cNvPr id="1024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719501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C1BE45C-CEAE-4BCD-8A32-9C186AAB7A41}" type="slidenum">
              <a:rPr lang="en-US" sz="1200">
                <a:latin typeface="Arial" pitchFamily="34" charset="0"/>
              </a:rPr>
              <a:pPr/>
              <a:t>84</a:t>
            </a:fld>
            <a:endParaRPr lang="en-US" sz="1200">
              <a:latin typeface="Arial" pitchFamily="34"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extLst>
      <p:ext uri="{BB962C8B-B14F-4D97-AF65-F5344CB8AC3E}">
        <p14:creationId xmlns:p14="http://schemas.microsoft.com/office/powerpoint/2010/main" val="16756686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BC5EE2C-6957-44A6-B958-EADA7A4ECE6C}" type="slidenum">
              <a:rPr lang="en-US" sz="1200">
                <a:latin typeface="Arial" charset="0"/>
              </a:rPr>
              <a:pPr/>
              <a:t>85</a:t>
            </a:fld>
            <a:endParaRPr lang="en-US" sz="1200">
              <a:latin typeface="Arial" charset="0"/>
            </a:endParaRPr>
          </a:p>
        </p:txBody>
      </p:sp>
      <p:sp>
        <p:nvSpPr>
          <p:cNvPr id="104451" name="Rectangle 2"/>
          <p:cNvSpPr>
            <a:spLocks noGrp="1" noRot="1" noChangeAspect="1" noChangeArrowheads="1" noTextEdit="1"/>
          </p:cNvSpPr>
          <p:nvPr>
            <p:ph type="sldImg"/>
          </p:nvPr>
        </p:nvSpPr>
        <p:spPr>
          <a:xfrm>
            <a:off x="1257300" y="720725"/>
            <a:ext cx="4802188" cy="3602038"/>
          </a:xfrm>
          <a:ln/>
        </p:spPr>
      </p:sp>
      <p:sp>
        <p:nvSpPr>
          <p:cNvPr id="10445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dirty="0" smtClean="0"/>
          </a:p>
        </p:txBody>
      </p:sp>
    </p:spTree>
    <p:extLst>
      <p:ext uri="{BB962C8B-B14F-4D97-AF65-F5344CB8AC3E}">
        <p14:creationId xmlns:p14="http://schemas.microsoft.com/office/powerpoint/2010/main" val="2584133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5E56B8C6-CA02-4415-8BD7-4E3F5B7A116E}" type="slidenum">
              <a:rPr lang="en-US" sz="1200">
                <a:latin typeface="Arial" charset="0"/>
              </a:rPr>
              <a:pPr/>
              <a:t>86</a:t>
            </a:fld>
            <a:endParaRPr lang="en-US" sz="1200">
              <a:latin typeface="Arial" charset="0"/>
            </a:endParaRPr>
          </a:p>
        </p:txBody>
      </p:sp>
      <p:sp>
        <p:nvSpPr>
          <p:cNvPr id="106499" name="Rectangle 2"/>
          <p:cNvSpPr>
            <a:spLocks noGrp="1" noRot="1" noChangeAspect="1" noChangeArrowheads="1" noTextEdit="1"/>
          </p:cNvSpPr>
          <p:nvPr>
            <p:ph type="sldImg"/>
          </p:nvPr>
        </p:nvSpPr>
        <p:spPr>
          <a:xfrm>
            <a:off x="1257300" y="720725"/>
            <a:ext cx="4802188" cy="3602038"/>
          </a:xfrm>
          <a:ln/>
        </p:spPr>
      </p:sp>
      <p:sp>
        <p:nvSpPr>
          <p:cNvPr id="106500"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8735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A63F547C-4DD2-4658-B363-95391BD3811D}" type="slidenum">
              <a:rPr lang="en-US" sz="1200">
                <a:latin typeface="Arial" charset="0"/>
              </a:rPr>
              <a:pPr/>
              <a:t>87</a:t>
            </a:fld>
            <a:endParaRPr lang="en-US" sz="1200">
              <a:latin typeface="Arial" charset="0"/>
            </a:endParaRPr>
          </a:p>
        </p:txBody>
      </p:sp>
      <p:sp>
        <p:nvSpPr>
          <p:cNvPr id="108547" name="Rectangle 2"/>
          <p:cNvSpPr>
            <a:spLocks noGrp="1" noRot="1" noChangeAspect="1" noChangeArrowheads="1" noTextEdit="1"/>
          </p:cNvSpPr>
          <p:nvPr>
            <p:ph type="sldImg"/>
          </p:nvPr>
        </p:nvSpPr>
        <p:spPr>
          <a:xfrm>
            <a:off x="1257300" y="720725"/>
            <a:ext cx="4802188" cy="3602038"/>
          </a:xfrm>
          <a:ln/>
        </p:spPr>
      </p:sp>
      <p:sp>
        <p:nvSpPr>
          <p:cNvPr id="10854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0182851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061806B6-513A-4121-B98B-06A218C34214}" type="slidenum">
              <a:rPr lang="en-US" sz="1200">
                <a:latin typeface="Arial" charset="0"/>
              </a:rPr>
              <a:pPr/>
              <a:t>88</a:t>
            </a:fld>
            <a:endParaRPr lang="en-US" sz="1200">
              <a:latin typeface="Arial" charset="0"/>
            </a:endParaRPr>
          </a:p>
        </p:txBody>
      </p:sp>
      <p:sp>
        <p:nvSpPr>
          <p:cNvPr id="110595" name="Rectangle 2"/>
          <p:cNvSpPr>
            <a:spLocks noGrp="1" noRot="1" noChangeAspect="1" noChangeArrowheads="1" noTextEdit="1"/>
          </p:cNvSpPr>
          <p:nvPr>
            <p:ph type="sldImg"/>
          </p:nvPr>
        </p:nvSpPr>
        <p:spPr>
          <a:xfrm>
            <a:off x="1257300" y="720725"/>
            <a:ext cx="4802188" cy="3602038"/>
          </a:xfrm>
          <a:ln/>
        </p:spPr>
      </p:sp>
      <p:sp>
        <p:nvSpPr>
          <p:cNvPr id="11059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875537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B8ACC274-66EB-4D3C-8AFF-EC68E1A49BE0}" type="slidenum">
              <a:rPr lang="en-US" sz="1200">
                <a:latin typeface="Arial" charset="0"/>
              </a:rPr>
              <a:pPr/>
              <a:t>89</a:t>
            </a:fld>
            <a:endParaRPr lang="en-US" sz="1200">
              <a:latin typeface="Arial" charset="0"/>
            </a:endParaRPr>
          </a:p>
        </p:txBody>
      </p:sp>
      <p:sp>
        <p:nvSpPr>
          <p:cNvPr id="112643" name="Rectangle 2"/>
          <p:cNvSpPr>
            <a:spLocks noGrp="1" noRot="1" noChangeAspect="1" noChangeArrowheads="1" noTextEdit="1"/>
          </p:cNvSpPr>
          <p:nvPr>
            <p:ph type="sldImg"/>
          </p:nvPr>
        </p:nvSpPr>
        <p:spPr>
          <a:xfrm>
            <a:off x="1257300" y="720725"/>
            <a:ext cx="4802188" cy="3602038"/>
          </a:xfrm>
          <a:ln/>
        </p:spPr>
      </p:sp>
      <p:sp>
        <p:nvSpPr>
          <p:cNvPr id="11264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2913751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6FD3E9D2-EA69-4E37-BAF9-393443DCBF67}" type="slidenum">
              <a:rPr lang="en-US" sz="1200">
                <a:latin typeface="Arial" charset="0"/>
              </a:rPr>
              <a:pPr/>
              <a:t>90</a:t>
            </a:fld>
            <a:endParaRPr lang="en-US" sz="1200">
              <a:latin typeface="Arial" charset="0"/>
            </a:endParaRPr>
          </a:p>
        </p:txBody>
      </p:sp>
      <p:sp>
        <p:nvSpPr>
          <p:cNvPr id="114691" name="Rectangle 2"/>
          <p:cNvSpPr>
            <a:spLocks noGrp="1" noRot="1" noChangeAspect="1" noChangeArrowheads="1" noTextEdit="1"/>
          </p:cNvSpPr>
          <p:nvPr>
            <p:ph type="sldImg"/>
          </p:nvPr>
        </p:nvSpPr>
        <p:spPr>
          <a:xfrm>
            <a:off x="1257300" y="720725"/>
            <a:ext cx="4802188" cy="3602038"/>
          </a:xfrm>
          <a:ln/>
        </p:spPr>
      </p:sp>
      <p:sp>
        <p:nvSpPr>
          <p:cNvPr id="11469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4639658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FBC5EE2C-6957-44A6-B958-EADA7A4ECE6C}" type="slidenum">
              <a:rPr lang="en-US" sz="1200">
                <a:latin typeface="Arial" charset="0"/>
              </a:rPr>
              <a:pPr/>
              <a:t>91</a:t>
            </a:fld>
            <a:endParaRPr lang="en-US" sz="1200">
              <a:latin typeface="Arial" charset="0"/>
            </a:endParaRPr>
          </a:p>
        </p:txBody>
      </p:sp>
      <p:sp>
        <p:nvSpPr>
          <p:cNvPr id="104451" name="Rectangle 2"/>
          <p:cNvSpPr>
            <a:spLocks noGrp="1" noRot="1" noChangeAspect="1" noChangeArrowheads="1" noTextEdit="1"/>
          </p:cNvSpPr>
          <p:nvPr>
            <p:ph type="sldImg"/>
          </p:nvPr>
        </p:nvSpPr>
        <p:spPr>
          <a:xfrm>
            <a:off x="1257300" y="720725"/>
            <a:ext cx="4802188" cy="3602038"/>
          </a:xfrm>
          <a:ln/>
        </p:spPr>
      </p:sp>
      <p:sp>
        <p:nvSpPr>
          <p:cNvPr id="10445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dirty="0" smtClean="0"/>
          </a:p>
        </p:txBody>
      </p:sp>
    </p:spTree>
    <p:extLst>
      <p:ext uri="{BB962C8B-B14F-4D97-AF65-F5344CB8AC3E}">
        <p14:creationId xmlns:p14="http://schemas.microsoft.com/office/powerpoint/2010/main" val="10628937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5E56B8C6-CA02-4415-8BD7-4E3F5B7A116E}" type="slidenum">
              <a:rPr lang="en-US" sz="1200">
                <a:latin typeface="Arial" charset="0"/>
              </a:rPr>
              <a:pPr/>
              <a:t>92</a:t>
            </a:fld>
            <a:endParaRPr lang="en-US" sz="1200">
              <a:latin typeface="Arial" charset="0"/>
            </a:endParaRPr>
          </a:p>
        </p:txBody>
      </p:sp>
      <p:sp>
        <p:nvSpPr>
          <p:cNvPr id="106499" name="Rectangle 2"/>
          <p:cNvSpPr>
            <a:spLocks noGrp="1" noRot="1" noChangeAspect="1" noChangeArrowheads="1" noTextEdit="1"/>
          </p:cNvSpPr>
          <p:nvPr>
            <p:ph type="sldImg"/>
          </p:nvPr>
        </p:nvSpPr>
        <p:spPr>
          <a:xfrm>
            <a:off x="1257300" y="720725"/>
            <a:ext cx="4802188" cy="3602038"/>
          </a:xfrm>
          <a:ln/>
        </p:spPr>
      </p:sp>
      <p:sp>
        <p:nvSpPr>
          <p:cNvPr id="106500"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56302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4FB789D-4504-47CE-8AAA-9AF97BFDC232}" type="slidenum">
              <a:rPr lang="en-US" sz="1200">
                <a:latin typeface="Arial" pitchFamily="34" charset="0"/>
              </a:rPr>
              <a:pPr/>
              <a:t>18</a:t>
            </a:fld>
            <a:endParaRPr lang="en-US" sz="1200">
              <a:latin typeface="Arial" pitchFamily="34"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A63F547C-4DD2-4658-B363-95391BD3811D}" type="slidenum">
              <a:rPr lang="en-US" sz="1200">
                <a:latin typeface="Arial" charset="0"/>
              </a:rPr>
              <a:pPr/>
              <a:t>93</a:t>
            </a:fld>
            <a:endParaRPr lang="en-US" sz="1200">
              <a:latin typeface="Arial" charset="0"/>
            </a:endParaRPr>
          </a:p>
        </p:txBody>
      </p:sp>
      <p:sp>
        <p:nvSpPr>
          <p:cNvPr id="108547" name="Rectangle 2"/>
          <p:cNvSpPr>
            <a:spLocks noGrp="1" noRot="1" noChangeAspect="1" noChangeArrowheads="1" noTextEdit="1"/>
          </p:cNvSpPr>
          <p:nvPr>
            <p:ph type="sldImg"/>
          </p:nvPr>
        </p:nvSpPr>
        <p:spPr>
          <a:xfrm>
            <a:off x="1257300" y="720725"/>
            <a:ext cx="4802188" cy="3602038"/>
          </a:xfrm>
          <a:ln/>
        </p:spPr>
      </p:sp>
      <p:sp>
        <p:nvSpPr>
          <p:cNvPr id="10854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3072708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061806B6-513A-4121-B98B-06A218C34214}" type="slidenum">
              <a:rPr lang="en-US" sz="1200">
                <a:latin typeface="Arial" charset="0"/>
              </a:rPr>
              <a:pPr/>
              <a:t>94</a:t>
            </a:fld>
            <a:endParaRPr lang="en-US" sz="1200">
              <a:latin typeface="Arial" charset="0"/>
            </a:endParaRPr>
          </a:p>
        </p:txBody>
      </p:sp>
      <p:sp>
        <p:nvSpPr>
          <p:cNvPr id="110595" name="Rectangle 2"/>
          <p:cNvSpPr>
            <a:spLocks noGrp="1" noRot="1" noChangeAspect="1" noChangeArrowheads="1" noTextEdit="1"/>
          </p:cNvSpPr>
          <p:nvPr>
            <p:ph type="sldImg"/>
          </p:nvPr>
        </p:nvSpPr>
        <p:spPr>
          <a:xfrm>
            <a:off x="1257300" y="720725"/>
            <a:ext cx="4802188" cy="3602038"/>
          </a:xfrm>
          <a:ln/>
        </p:spPr>
      </p:sp>
      <p:sp>
        <p:nvSpPr>
          <p:cNvPr id="11059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2540704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B8ACC274-66EB-4D3C-8AFF-EC68E1A49BE0}" type="slidenum">
              <a:rPr lang="en-US" sz="1200">
                <a:latin typeface="Arial" charset="0"/>
              </a:rPr>
              <a:pPr/>
              <a:t>95</a:t>
            </a:fld>
            <a:endParaRPr lang="en-US" sz="1200">
              <a:latin typeface="Arial" charset="0"/>
            </a:endParaRPr>
          </a:p>
        </p:txBody>
      </p:sp>
      <p:sp>
        <p:nvSpPr>
          <p:cNvPr id="112643" name="Rectangle 2"/>
          <p:cNvSpPr>
            <a:spLocks noGrp="1" noRot="1" noChangeAspect="1" noChangeArrowheads="1" noTextEdit="1"/>
          </p:cNvSpPr>
          <p:nvPr>
            <p:ph type="sldImg"/>
          </p:nvPr>
        </p:nvSpPr>
        <p:spPr>
          <a:xfrm>
            <a:off x="1257300" y="720725"/>
            <a:ext cx="4802188" cy="3602038"/>
          </a:xfrm>
          <a:ln/>
        </p:spPr>
      </p:sp>
      <p:sp>
        <p:nvSpPr>
          <p:cNvPr id="11264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7390625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fld id="{6FD3E9D2-EA69-4E37-BAF9-393443DCBF67}" type="slidenum">
              <a:rPr lang="en-US" sz="1200">
                <a:latin typeface="Arial" charset="0"/>
              </a:rPr>
              <a:pPr/>
              <a:t>96</a:t>
            </a:fld>
            <a:endParaRPr lang="en-US" sz="1200">
              <a:latin typeface="Arial" charset="0"/>
            </a:endParaRPr>
          </a:p>
        </p:txBody>
      </p:sp>
      <p:sp>
        <p:nvSpPr>
          <p:cNvPr id="114691" name="Rectangle 2"/>
          <p:cNvSpPr>
            <a:spLocks noGrp="1" noRot="1" noChangeAspect="1" noChangeArrowheads="1" noTextEdit="1"/>
          </p:cNvSpPr>
          <p:nvPr>
            <p:ph type="sldImg"/>
          </p:nvPr>
        </p:nvSpPr>
        <p:spPr>
          <a:xfrm>
            <a:off x="1257300" y="720725"/>
            <a:ext cx="4802188" cy="3602038"/>
          </a:xfrm>
          <a:ln/>
        </p:spPr>
      </p:sp>
      <p:sp>
        <p:nvSpPr>
          <p:cNvPr id="11469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62137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6854B84-AB10-4F69-B79E-0E5D8D6AAAAF}" type="slidenum">
              <a:rPr lang="en-US" sz="1200">
                <a:latin typeface="Arial" pitchFamily="34" charset="0"/>
              </a:rPr>
              <a:pPr/>
              <a:t>19</a:t>
            </a:fld>
            <a:endParaRPr lang="en-US" sz="1200">
              <a:latin typeface="Arial" pitchFamily="34"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smtClean="0"/>
              <a:t>Click to edit Master title style</a:t>
            </a:r>
            <a:endParaRPr lang="en-US" dirty="0"/>
          </a:p>
        </p:txBody>
      </p:sp>
      <p:sp>
        <p:nvSpPr>
          <p:cNvPr id="4" name="TextBox 3"/>
          <p:cNvSpPr txBox="1"/>
          <p:nvPr/>
        </p:nvSpPr>
        <p:spPr>
          <a:xfrm>
            <a:off x="685800" y="3429000"/>
            <a:ext cx="7772400" cy="1323439"/>
          </a:xfrm>
          <a:prstGeom prst="rect">
            <a:avLst/>
          </a:prstGeom>
          <a:noFill/>
        </p:spPr>
        <p:txBody>
          <a:bodyPr wrap="square" rtlCol="0">
            <a:spAutoFit/>
          </a:bodyPr>
          <a:lstStyle/>
          <a:p>
            <a:r>
              <a:rPr lang="en-US" sz="2000" b="0" dirty="0" smtClean="0">
                <a:latin typeface="Calibri" pitchFamily="34" charset="0"/>
              </a:rPr>
              <a:t>Design of Digital Circuits</a:t>
            </a:r>
            <a:r>
              <a:rPr lang="en-US" sz="2000" b="0" baseline="0" dirty="0" smtClean="0">
                <a:latin typeface="Calibri" pitchFamily="34" charset="0"/>
              </a:rPr>
              <a:t> 2017</a:t>
            </a:r>
          </a:p>
          <a:p>
            <a:r>
              <a:rPr lang="en-US" sz="2000" b="0" baseline="0" dirty="0" err="1" smtClean="0">
                <a:latin typeface="Calibri" pitchFamily="34" charset="0"/>
              </a:rPr>
              <a:t>Srdjan</a:t>
            </a:r>
            <a:r>
              <a:rPr lang="en-US" sz="2000" b="0" baseline="0" dirty="0" smtClean="0">
                <a:latin typeface="Calibri" pitchFamily="34" charset="0"/>
              </a:rPr>
              <a:t> </a:t>
            </a:r>
            <a:r>
              <a:rPr lang="en-US" sz="2000" b="0" baseline="0" dirty="0" err="1" smtClean="0">
                <a:latin typeface="Calibri" pitchFamily="34" charset="0"/>
              </a:rPr>
              <a:t>Capkun</a:t>
            </a:r>
            <a:endParaRPr lang="en-US" sz="2000" b="0" baseline="0" dirty="0" smtClean="0">
              <a:latin typeface="Calibri" pitchFamily="34" charset="0"/>
            </a:endParaRPr>
          </a:p>
          <a:p>
            <a:r>
              <a:rPr lang="en-US" sz="2000" b="0" baseline="0" dirty="0" err="1" smtClean="0">
                <a:latin typeface="Calibri" pitchFamily="34" charset="0"/>
              </a:rPr>
              <a:t>Onur</a:t>
            </a:r>
            <a:r>
              <a:rPr lang="en-US" sz="2000" b="0" baseline="0" dirty="0" smtClean="0">
                <a:latin typeface="Calibri" pitchFamily="34" charset="0"/>
              </a:rPr>
              <a:t> </a:t>
            </a:r>
            <a:r>
              <a:rPr lang="en-US" sz="2000" b="0" baseline="0" dirty="0" err="1" smtClean="0">
                <a:latin typeface="Calibri" pitchFamily="34" charset="0"/>
              </a:rPr>
              <a:t>Mutlu</a:t>
            </a:r>
            <a:endParaRPr lang="en-US" sz="2000" b="0" baseline="0" dirty="0" smtClean="0">
              <a:latin typeface="Calibri" pitchFamily="34" charset="0"/>
            </a:endParaRPr>
          </a:p>
          <a:p>
            <a:r>
              <a:rPr lang="en-US" sz="2000" b="0" baseline="0" dirty="0" smtClean="0">
                <a:latin typeface="Calibri" pitchFamily="34" charset="0"/>
              </a:rPr>
              <a:t>(Guest starring: Frank K. </a:t>
            </a:r>
            <a:r>
              <a:rPr lang="en-US" sz="2000" b="0" baseline="0" dirty="0" err="1" smtClean="0">
                <a:latin typeface="Calibri" pitchFamily="34" charset="0"/>
              </a:rPr>
              <a:t>Gürkaynak</a:t>
            </a:r>
            <a:r>
              <a:rPr lang="en-US" sz="2000" b="0" baseline="0" dirty="0" smtClean="0">
                <a:latin typeface="Calibri" pitchFamily="34" charset="0"/>
              </a:rPr>
              <a:t> and </a:t>
            </a:r>
            <a:r>
              <a:rPr lang="en-US" sz="2000" b="0" baseline="0" dirty="0" err="1" smtClean="0">
                <a:latin typeface="Calibri" pitchFamily="34" charset="0"/>
              </a:rPr>
              <a:t>Aanjhan</a:t>
            </a:r>
            <a:r>
              <a:rPr lang="en-US" sz="2000" b="0" baseline="0" dirty="0" smtClean="0">
                <a:latin typeface="Calibri" pitchFamily="34" charset="0"/>
              </a:rPr>
              <a:t> </a:t>
            </a:r>
            <a:r>
              <a:rPr lang="en-US" sz="2000" b="0" baseline="0" dirty="0" err="1" smtClean="0">
                <a:latin typeface="Calibri" pitchFamily="34" charset="0"/>
              </a:rPr>
              <a:t>Ranganathan</a:t>
            </a:r>
            <a:r>
              <a:rPr lang="en-US" sz="2000" b="0" baseline="0" dirty="0" smtClean="0">
                <a:latin typeface="Calibri" pitchFamily="34" charset="0"/>
              </a:rPr>
              <a:t>)</a:t>
            </a:r>
          </a:p>
        </p:txBody>
      </p:sp>
      <p:sp>
        <p:nvSpPr>
          <p:cNvPr id="5" name="TextBox 4"/>
          <p:cNvSpPr txBox="1"/>
          <p:nvPr/>
        </p:nvSpPr>
        <p:spPr>
          <a:xfrm>
            <a:off x="698678" y="6581001"/>
            <a:ext cx="7772400" cy="276999"/>
          </a:xfrm>
          <a:prstGeom prst="rect">
            <a:avLst/>
          </a:prstGeom>
          <a:noFill/>
        </p:spPr>
        <p:txBody>
          <a:bodyPr wrap="square" rtlCol="0">
            <a:spAutoFit/>
          </a:bodyPr>
          <a:lstStyle/>
          <a:p>
            <a:pPr algn="l"/>
            <a:r>
              <a:rPr lang="en-US" sz="1200" b="0" i="1" dirty="0" smtClean="0">
                <a:solidFill>
                  <a:schemeClr val="bg2">
                    <a:lumMod val="50000"/>
                  </a:schemeClr>
                </a:solidFill>
                <a:latin typeface="Calibri" pitchFamily="34" charset="0"/>
              </a:rPr>
              <a:t>Adapted</a:t>
            </a:r>
            <a:r>
              <a:rPr lang="en-US" sz="1200" b="0" i="1" baseline="0" dirty="0" smtClean="0">
                <a:solidFill>
                  <a:schemeClr val="bg2">
                    <a:lumMod val="50000"/>
                  </a:schemeClr>
                </a:solidFill>
                <a:latin typeface="Calibri" pitchFamily="34" charset="0"/>
              </a:rPr>
              <a:t> from Digital Design and Computer Architecture, David Money Harris &amp; Sarah L. Harris ©2007 Elsevier</a:t>
            </a:r>
            <a:endParaRPr lang="de-CH" sz="1200" b="0" i="1" dirty="0" smtClean="0">
              <a:solidFill>
                <a:schemeClr val="bg2">
                  <a:lumMod val="50000"/>
                </a:schemeClr>
              </a:solidFill>
              <a:latin typeface="Calibri" pitchFamily="34" charset="0"/>
            </a:endParaRPr>
          </a:p>
        </p:txBody>
      </p:sp>
      <p:sp>
        <p:nvSpPr>
          <p:cNvPr id="6" name="TextBox 5"/>
          <p:cNvSpPr txBox="1"/>
          <p:nvPr/>
        </p:nvSpPr>
        <p:spPr>
          <a:xfrm>
            <a:off x="685800" y="4919246"/>
            <a:ext cx="6553200" cy="338554"/>
          </a:xfrm>
          <a:prstGeom prst="rect">
            <a:avLst/>
          </a:prstGeom>
          <a:noFill/>
        </p:spPr>
        <p:txBody>
          <a:bodyPr wrap="square" rtlCol="0">
            <a:spAutoFit/>
          </a:bodyPr>
          <a:lstStyle/>
          <a:p>
            <a:r>
              <a:rPr lang="en-US" sz="1600" b="0" dirty="0" smtClean="0">
                <a:solidFill>
                  <a:schemeClr val="accent1">
                    <a:lumMod val="75000"/>
                    <a:lumOff val="25000"/>
                  </a:schemeClr>
                </a:solidFill>
                <a:latin typeface="Consolas" pitchFamily="49" charset="0"/>
                <a:cs typeface="Consolas" pitchFamily="49" charset="0"/>
              </a:rPr>
              <a:t>http://</a:t>
            </a:r>
            <a:r>
              <a:rPr lang="en-US" sz="1600" b="0" dirty="0" err="1" smtClean="0">
                <a:solidFill>
                  <a:schemeClr val="accent1">
                    <a:lumMod val="75000"/>
                    <a:lumOff val="25000"/>
                  </a:schemeClr>
                </a:solidFill>
                <a:latin typeface="Consolas" pitchFamily="49" charset="0"/>
                <a:cs typeface="Consolas" pitchFamily="49" charset="0"/>
              </a:rPr>
              <a:t>www.syssec.ethz.ch</a:t>
            </a:r>
            <a:r>
              <a:rPr lang="en-US" sz="1600" b="0" dirty="0" smtClean="0">
                <a:solidFill>
                  <a:schemeClr val="accent1">
                    <a:lumMod val="75000"/>
                    <a:lumOff val="25000"/>
                  </a:schemeClr>
                </a:solidFill>
                <a:latin typeface="Consolas" pitchFamily="49" charset="0"/>
                <a:cs typeface="Consolas" pitchFamily="49" charset="0"/>
              </a:rPr>
              <a:t>/education/Digitaltechnik_17</a:t>
            </a:r>
            <a:endParaRPr lang="de-CH" sz="1600" b="0" dirty="0" smtClean="0">
              <a:solidFill>
                <a:schemeClr val="accent1">
                  <a:lumMod val="75000"/>
                  <a:lumOff val="25000"/>
                </a:schemeClr>
              </a:solidFill>
              <a:latin typeface="Consolas" pitchFamily="49" charset="0"/>
              <a:cs typeface="Consolas" pitchFamily="49" charset="0"/>
            </a:endParaRPr>
          </a:p>
        </p:txBody>
      </p:sp>
    </p:spTree>
    <p:extLst>
      <p:ext uri="{BB962C8B-B14F-4D97-AF65-F5344CB8AC3E}">
        <p14:creationId xmlns:p14="http://schemas.microsoft.com/office/powerpoint/2010/main" val="994701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Explanationand Code">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36082"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85775" y="1362076"/>
            <a:ext cx="7896225" cy="2524124"/>
          </a:xfrm>
          <a:solidFill>
            <a:srgbClr val="F6F5BD"/>
          </a:solidFill>
          <a:ln>
            <a:solidFill>
              <a:schemeClr val="accent4">
                <a:lumMod val="25000"/>
              </a:schemeClr>
            </a:solidFill>
          </a:ln>
        </p:spPr>
        <p:txBody>
          <a:bodyPr/>
          <a:lstStyle>
            <a:lvl1pPr marL="0" indent="0">
              <a:lnSpc>
                <a:spcPct val="100000"/>
              </a:lnSpc>
              <a:spcBef>
                <a:spcPts val="0"/>
              </a:spcBef>
              <a:buNone/>
              <a:defRPr sz="1600" b="0">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endParaRPr lang="en-US" dirty="0"/>
          </a:p>
        </p:txBody>
      </p:sp>
      <p:sp>
        <p:nvSpPr>
          <p:cNvPr id="4" name="Content Placeholder 2"/>
          <p:cNvSpPr>
            <a:spLocks noGrp="1"/>
          </p:cNvSpPr>
          <p:nvPr>
            <p:ph idx="10"/>
          </p:nvPr>
        </p:nvSpPr>
        <p:spPr>
          <a:xfrm>
            <a:off x="383997" y="3952875"/>
            <a:ext cx="7896225" cy="24479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629820"/>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Explanation and Code">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36082"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96875" y="1362076"/>
            <a:ext cx="7896225" cy="2524124"/>
          </a:xfrm>
          <a:solidFill>
            <a:srgbClr val="F6F5BD"/>
          </a:solidFill>
          <a:ln>
            <a:solidFill>
              <a:schemeClr val="accent4">
                <a:lumMod val="25000"/>
              </a:schemeClr>
            </a:solidFill>
          </a:ln>
        </p:spPr>
        <p:txBody>
          <a:bodyPr/>
          <a:lstStyle>
            <a:lvl1pPr marL="0" indent="0">
              <a:lnSpc>
                <a:spcPct val="100000"/>
              </a:lnSpc>
              <a:spcBef>
                <a:spcPts val="0"/>
              </a:spcBef>
              <a:buNone/>
              <a:defRPr sz="1600" b="0">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endParaRPr lang="en-US" dirty="0"/>
          </a:p>
        </p:txBody>
      </p:sp>
      <p:sp>
        <p:nvSpPr>
          <p:cNvPr id="4" name="Content Placeholder 2"/>
          <p:cNvSpPr>
            <a:spLocks noGrp="1"/>
          </p:cNvSpPr>
          <p:nvPr>
            <p:ph idx="10"/>
          </p:nvPr>
        </p:nvSpPr>
        <p:spPr>
          <a:xfrm>
            <a:off x="396875" y="3952875"/>
            <a:ext cx="7896225" cy="24479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0856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9_Title and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96875" y="1362075"/>
            <a:ext cx="7896225" cy="24479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04565" y="3886201"/>
            <a:ext cx="7896225" cy="2452382"/>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748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96875" y="1362075"/>
            <a:ext cx="3870325"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572000" y="1362075"/>
            <a:ext cx="3870325"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2516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Title and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96875" y="1362075"/>
            <a:ext cx="3870325"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572000" y="1362075"/>
            <a:ext cx="3870325" cy="23717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572000" y="3962400"/>
            <a:ext cx="3870325" cy="23717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091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Code">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36082"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79336" y="1362075"/>
            <a:ext cx="7896225" cy="4972050"/>
          </a:xfrm>
          <a:solidFill>
            <a:srgbClr val="F6F5BD"/>
          </a:solidFill>
          <a:ln>
            <a:solidFill>
              <a:schemeClr val="accent4">
                <a:lumMod val="25000"/>
              </a:schemeClr>
            </a:solidFill>
          </a:ln>
        </p:spPr>
        <p:txBody>
          <a:bodyPr/>
          <a:lstStyle>
            <a:lvl1pPr marL="0" indent="0">
              <a:lnSpc>
                <a:spcPct val="100000"/>
              </a:lnSpc>
              <a:spcBef>
                <a:spcPts val="0"/>
              </a:spcBef>
              <a:buNone/>
              <a:defRPr sz="1600" b="0">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endParaRPr lang="en-US" dirty="0"/>
          </a:p>
        </p:txBody>
      </p:sp>
    </p:spTree>
    <p:extLst>
      <p:ext uri="{BB962C8B-B14F-4D97-AF65-F5344CB8AC3E}">
        <p14:creationId xmlns:p14="http://schemas.microsoft.com/office/powerpoint/2010/main" val="31209673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DoubleCode">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85307"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82511" y="1904999"/>
            <a:ext cx="3870325" cy="4429125"/>
          </a:xfrm>
          <a:solidFill>
            <a:srgbClr val="F6F5BD"/>
          </a:solidFill>
          <a:ln>
            <a:solidFill>
              <a:schemeClr val="accent4">
                <a:lumMod val="25000"/>
              </a:schemeClr>
            </a:solidFill>
          </a:ln>
        </p:spPr>
        <p:txBody>
          <a:bodyPr/>
          <a:lstStyle>
            <a:lvl1pPr marL="0" indent="0">
              <a:lnSpc>
                <a:spcPct val="100000"/>
              </a:lnSpc>
              <a:spcBef>
                <a:spcPts val="0"/>
              </a:spcBef>
              <a:buNone/>
              <a:defRPr sz="1600" b="0">
                <a:solidFill>
                  <a:schemeClr val="tx1"/>
                </a:solidFill>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p>
        </p:txBody>
      </p:sp>
      <p:sp>
        <p:nvSpPr>
          <p:cNvPr id="4" name="Content Placeholder 2"/>
          <p:cNvSpPr>
            <a:spLocks noGrp="1"/>
          </p:cNvSpPr>
          <p:nvPr>
            <p:ph idx="10" hasCustomPrompt="1"/>
          </p:nvPr>
        </p:nvSpPr>
        <p:spPr>
          <a:xfrm>
            <a:off x="4657636" y="1904999"/>
            <a:ext cx="3870325" cy="4429126"/>
          </a:xfrm>
          <a:solidFill>
            <a:schemeClr val="accent5"/>
          </a:solidFill>
          <a:ln>
            <a:solidFill>
              <a:schemeClr val="accent4">
                <a:lumMod val="25000"/>
              </a:schemeClr>
            </a:solidFill>
          </a:ln>
        </p:spPr>
        <p:txBody>
          <a:bodyPr/>
          <a:lstStyle>
            <a:lvl1pPr marL="0" indent="0">
              <a:lnSpc>
                <a:spcPct val="100000"/>
              </a:lnSpc>
              <a:spcBef>
                <a:spcPts val="0"/>
              </a:spcBef>
              <a:buNone/>
              <a:defRPr sz="1600" b="0">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endParaRPr lang="en-US" dirty="0"/>
          </a:p>
        </p:txBody>
      </p:sp>
      <p:sp>
        <p:nvSpPr>
          <p:cNvPr id="10" name="Text Placeholder 9"/>
          <p:cNvSpPr>
            <a:spLocks noGrp="1"/>
          </p:cNvSpPr>
          <p:nvPr>
            <p:ph type="body" sz="quarter" idx="11" hasCustomPrompt="1"/>
          </p:nvPr>
        </p:nvSpPr>
        <p:spPr>
          <a:xfrm>
            <a:off x="383997" y="1447800"/>
            <a:ext cx="3870325" cy="457200"/>
          </a:xfrm>
        </p:spPr>
        <p:txBody>
          <a:bodyPr/>
          <a:lstStyle>
            <a:lvl1pPr marL="0" indent="0">
              <a:lnSpc>
                <a:spcPct val="100000"/>
              </a:lnSpc>
              <a:spcAft>
                <a:spcPts val="600"/>
              </a:spcAft>
              <a:buNone/>
              <a:defRPr i="1" baseline="0">
                <a:solidFill>
                  <a:schemeClr val="accent1">
                    <a:lumMod val="75000"/>
                    <a:lumOff val="25000"/>
                  </a:schemeClr>
                </a:solidFill>
              </a:defRPr>
            </a:lvl1pPr>
            <a:lvl2pPr marL="457200" indent="0">
              <a:buNone/>
              <a:defRPr>
                <a:solidFill>
                  <a:schemeClr val="tx2">
                    <a:lumMod val="90000"/>
                    <a:lumOff val="10000"/>
                  </a:schemeClr>
                </a:solidFill>
              </a:defRPr>
            </a:lvl2pPr>
            <a:lvl3pPr marL="914400" indent="0">
              <a:buNone/>
              <a:defRPr>
                <a:solidFill>
                  <a:schemeClr val="tx2">
                    <a:lumMod val="90000"/>
                    <a:lumOff val="10000"/>
                  </a:schemeClr>
                </a:solidFill>
              </a:defRPr>
            </a:lvl3pPr>
            <a:lvl4pPr marL="1371600" indent="0">
              <a:buNone/>
              <a:defRPr>
                <a:solidFill>
                  <a:schemeClr val="tx2">
                    <a:lumMod val="90000"/>
                    <a:lumOff val="10000"/>
                  </a:schemeClr>
                </a:solidFill>
              </a:defRPr>
            </a:lvl4pPr>
            <a:lvl5pPr marL="1828800" indent="0">
              <a:buNone/>
              <a:defRPr>
                <a:solidFill>
                  <a:schemeClr val="tx2">
                    <a:lumMod val="90000"/>
                    <a:lumOff val="10000"/>
                  </a:schemeClr>
                </a:solidFill>
              </a:defRPr>
            </a:lvl5pPr>
          </a:lstStyle>
          <a:p>
            <a:pPr lvl="0"/>
            <a:r>
              <a:rPr lang="en-US" dirty="0" smtClean="0"/>
              <a:t>Click to edit title</a:t>
            </a:r>
            <a:endParaRPr lang="de-CH" dirty="0"/>
          </a:p>
        </p:txBody>
      </p:sp>
      <p:sp>
        <p:nvSpPr>
          <p:cNvPr id="11" name="Text Placeholder 9"/>
          <p:cNvSpPr>
            <a:spLocks noGrp="1"/>
          </p:cNvSpPr>
          <p:nvPr>
            <p:ph type="body" sz="quarter" idx="12" hasCustomPrompt="1"/>
          </p:nvPr>
        </p:nvSpPr>
        <p:spPr>
          <a:xfrm>
            <a:off x="4552238" y="1447799"/>
            <a:ext cx="3870325" cy="457200"/>
          </a:xfrm>
        </p:spPr>
        <p:txBody>
          <a:bodyPr/>
          <a:lstStyle>
            <a:lvl1pPr marL="0" indent="0">
              <a:lnSpc>
                <a:spcPct val="100000"/>
              </a:lnSpc>
              <a:spcAft>
                <a:spcPts val="600"/>
              </a:spcAft>
              <a:buNone/>
              <a:defRPr i="1" baseline="0">
                <a:solidFill>
                  <a:schemeClr val="accent1">
                    <a:lumMod val="75000"/>
                    <a:lumOff val="25000"/>
                  </a:schemeClr>
                </a:solidFill>
              </a:defRPr>
            </a:lvl1pPr>
            <a:lvl2pPr marL="457200" indent="0">
              <a:buNone/>
              <a:defRPr>
                <a:solidFill>
                  <a:schemeClr val="tx2">
                    <a:lumMod val="90000"/>
                    <a:lumOff val="10000"/>
                  </a:schemeClr>
                </a:solidFill>
              </a:defRPr>
            </a:lvl2pPr>
            <a:lvl3pPr marL="914400" indent="0">
              <a:buNone/>
              <a:defRPr>
                <a:solidFill>
                  <a:schemeClr val="tx2">
                    <a:lumMod val="90000"/>
                    <a:lumOff val="10000"/>
                  </a:schemeClr>
                </a:solidFill>
              </a:defRPr>
            </a:lvl3pPr>
            <a:lvl4pPr marL="1371600" indent="0">
              <a:buNone/>
              <a:defRPr>
                <a:solidFill>
                  <a:schemeClr val="tx2">
                    <a:lumMod val="90000"/>
                    <a:lumOff val="10000"/>
                  </a:schemeClr>
                </a:solidFill>
              </a:defRPr>
            </a:lvl4pPr>
            <a:lvl5pPr marL="1828800" indent="0">
              <a:buNone/>
              <a:defRPr>
                <a:solidFill>
                  <a:schemeClr val="tx2">
                    <a:lumMod val="90000"/>
                    <a:lumOff val="10000"/>
                  </a:schemeClr>
                </a:solidFill>
              </a:defRPr>
            </a:lvl5pPr>
          </a:lstStyle>
          <a:p>
            <a:pPr lvl="0"/>
            <a:r>
              <a:rPr lang="en-US" dirty="0" smtClean="0"/>
              <a:t>Click to edit title</a:t>
            </a:r>
            <a:endParaRPr lang="de-CH" dirty="0"/>
          </a:p>
        </p:txBody>
      </p:sp>
    </p:spTree>
    <p:extLst>
      <p:ext uri="{BB962C8B-B14F-4D97-AF65-F5344CB8AC3E}">
        <p14:creationId xmlns:p14="http://schemas.microsoft.com/office/powerpoint/2010/main" val="29387017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DoubleCode_Explanation">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85307"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88950" y="1904999"/>
            <a:ext cx="3870325" cy="1905001"/>
          </a:xfrm>
          <a:solidFill>
            <a:srgbClr val="F6F5BD"/>
          </a:solidFill>
          <a:ln>
            <a:solidFill>
              <a:schemeClr val="accent4">
                <a:lumMod val="25000"/>
              </a:schemeClr>
            </a:solidFill>
          </a:ln>
        </p:spPr>
        <p:txBody>
          <a:bodyPr/>
          <a:lstStyle>
            <a:lvl1pPr marL="0" indent="0">
              <a:lnSpc>
                <a:spcPct val="100000"/>
              </a:lnSpc>
              <a:spcBef>
                <a:spcPts val="0"/>
              </a:spcBef>
              <a:buNone/>
              <a:defRPr sz="1600" b="0">
                <a:solidFill>
                  <a:schemeClr val="tx1"/>
                </a:solidFill>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p>
        </p:txBody>
      </p:sp>
      <p:sp>
        <p:nvSpPr>
          <p:cNvPr id="4" name="Content Placeholder 2"/>
          <p:cNvSpPr>
            <a:spLocks noGrp="1"/>
          </p:cNvSpPr>
          <p:nvPr>
            <p:ph idx="10" hasCustomPrompt="1"/>
          </p:nvPr>
        </p:nvSpPr>
        <p:spPr>
          <a:xfrm>
            <a:off x="4664075" y="1904999"/>
            <a:ext cx="3870325" cy="1905001"/>
          </a:xfrm>
          <a:solidFill>
            <a:schemeClr val="accent5"/>
          </a:solidFill>
          <a:ln>
            <a:solidFill>
              <a:schemeClr val="accent4">
                <a:lumMod val="25000"/>
              </a:schemeClr>
            </a:solidFill>
          </a:ln>
        </p:spPr>
        <p:txBody>
          <a:bodyPr/>
          <a:lstStyle>
            <a:lvl1pPr marL="0" indent="0">
              <a:lnSpc>
                <a:spcPct val="100000"/>
              </a:lnSpc>
              <a:spcBef>
                <a:spcPts val="0"/>
              </a:spcBef>
              <a:buNone/>
              <a:defRPr sz="1600" b="0">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endParaRPr lang="en-US" dirty="0"/>
          </a:p>
        </p:txBody>
      </p:sp>
      <p:sp>
        <p:nvSpPr>
          <p:cNvPr id="10" name="Text Placeholder 9"/>
          <p:cNvSpPr>
            <a:spLocks noGrp="1"/>
          </p:cNvSpPr>
          <p:nvPr>
            <p:ph type="body" sz="quarter" idx="11" hasCustomPrompt="1"/>
          </p:nvPr>
        </p:nvSpPr>
        <p:spPr>
          <a:xfrm>
            <a:off x="390436" y="1447800"/>
            <a:ext cx="3870325" cy="457200"/>
          </a:xfrm>
        </p:spPr>
        <p:txBody>
          <a:bodyPr/>
          <a:lstStyle>
            <a:lvl1pPr marL="0" indent="0">
              <a:lnSpc>
                <a:spcPct val="100000"/>
              </a:lnSpc>
              <a:spcAft>
                <a:spcPts val="600"/>
              </a:spcAft>
              <a:buNone/>
              <a:defRPr i="1" baseline="0">
                <a:solidFill>
                  <a:schemeClr val="accent1">
                    <a:lumMod val="75000"/>
                    <a:lumOff val="25000"/>
                  </a:schemeClr>
                </a:solidFill>
              </a:defRPr>
            </a:lvl1pPr>
            <a:lvl2pPr marL="457200" indent="0">
              <a:buNone/>
              <a:defRPr>
                <a:solidFill>
                  <a:schemeClr val="tx2">
                    <a:lumMod val="90000"/>
                    <a:lumOff val="10000"/>
                  </a:schemeClr>
                </a:solidFill>
              </a:defRPr>
            </a:lvl2pPr>
            <a:lvl3pPr marL="914400" indent="0">
              <a:buNone/>
              <a:defRPr>
                <a:solidFill>
                  <a:schemeClr val="tx2">
                    <a:lumMod val="90000"/>
                    <a:lumOff val="10000"/>
                  </a:schemeClr>
                </a:solidFill>
              </a:defRPr>
            </a:lvl3pPr>
            <a:lvl4pPr marL="1371600" indent="0">
              <a:buNone/>
              <a:defRPr>
                <a:solidFill>
                  <a:schemeClr val="tx2">
                    <a:lumMod val="90000"/>
                    <a:lumOff val="10000"/>
                  </a:schemeClr>
                </a:solidFill>
              </a:defRPr>
            </a:lvl4pPr>
            <a:lvl5pPr marL="1828800" indent="0">
              <a:buNone/>
              <a:defRPr>
                <a:solidFill>
                  <a:schemeClr val="tx2">
                    <a:lumMod val="90000"/>
                    <a:lumOff val="10000"/>
                  </a:schemeClr>
                </a:solidFill>
              </a:defRPr>
            </a:lvl5pPr>
          </a:lstStyle>
          <a:p>
            <a:pPr lvl="0"/>
            <a:r>
              <a:rPr lang="en-US" dirty="0" smtClean="0"/>
              <a:t>Click to edit title</a:t>
            </a:r>
            <a:endParaRPr lang="de-CH" dirty="0"/>
          </a:p>
        </p:txBody>
      </p:sp>
      <p:sp>
        <p:nvSpPr>
          <p:cNvPr id="11" name="Text Placeholder 9"/>
          <p:cNvSpPr>
            <a:spLocks noGrp="1"/>
          </p:cNvSpPr>
          <p:nvPr>
            <p:ph type="body" sz="quarter" idx="12" hasCustomPrompt="1"/>
          </p:nvPr>
        </p:nvSpPr>
        <p:spPr>
          <a:xfrm>
            <a:off x="4553306" y="1447799"/>
            <a:ext cx="3870325" cy="457200"/>
          </a:xfrm>
        </p:spPr>
        <p:txBody>
          <a:bodyPr/>
          <a:lstStyle>
            <a:lvl1pPr marL="0" indent="0">
              <a:lnSpc>
                <a:spcPct val="100000"/>
              </a:lnSpc>
              <a:spcAft>
                <a:spcPts val="600"/>
              </a:spcAft>
              <a:buNone/>
              <a:defRPr i="1" baseline="0">
                <a:solidFill>
                  <a:schemeClr val="accent1">
                    <a:lumMod val="75000"/>
                    <a:lumOff val="25000"/>
                  </a:schemeClr>
                </a:solidFill>
              </a:defRPr>
            </a:lvl1pPr>
            <a:lvl2pPr marL="457200" indent="0">
              <a:buNone/>
              <a:defRPr>
                <a:solidFill>
                  <a:schemeClr val="tx2">
                    <a:lumMod val="90000"/>
                    <a:lumOff val="10000"/>
                  </a:schemeClr>
                </a:solidFill>
              </a:defRPr>
            </a:lvl2pPr>
            <a:lvl3pPr marL="914400" indent="0">
              <a:buNone/>
              <a:defRPr>
                <a:solidFill>
                  <a:schemeClr val="tx2">
                    <a:lumMod val="90000"/>
                    <a:lumOff val="10000"/>
                  </a:schemeClr>
                </a:solidFill>
              </a:defRPr>
            </a:lvl3pPr>
            <a:lvl4pPr marL="1371600" indent="0">
              <a:buNone/>
              <a:defRPr>
                <a:solidFill>
                  <a:schemeClr val="tx2">
                    <a:lumMod val="90000"/>
                    <a:lumOff val="10000"/>
                  </a:schemeClr>
                </a:solidFill>
              </a:defRPr>
            </a:lvl4pPr>
            <a:lvl5pPr marL="1828800" indent="0">
              <a:buNone/>
              <a:defRPr>
                <a:solidFill>
                  <a:schemeClr val="tx2">
                    <a:lumMod val="90000"/>
                    <a:lumOff val="10000"/>
                  </a:schemeClr>
                </a:solidFill>
              </a:defRPr>
            </a:lvl5pPr>
          </a:lstStyle>
          <a:p>
            <a:pPr lvl="0"/>
            <a:r>
              <a:rPr lang="en-US" dirty="0" smtClean="0"/>
              <a:t>Click to edit title</a:t>
            </a:r>
            <a:endParaRPr lang="de-CH" dirty="0"/>
          </a:p>
        </p:txBody>
      </p:sp>
      <p:sp>
        <p:nvSpPr>
          <p:cNvPr id="7" name="Content Placeholder 2"/>
          <p:cNvSpPr>
            <a:spLocks noGrp="1"/>
          </p:cNvSpPr>
          <p:nvPr>
            <p:ph idx="13"/>
          </p:nvPr>
        </p:nvSpPr>
        <p:spPr>
          <a:xfrm>
            <a:off x="396875" y="3952875"/>
            <a:ext cx="7896225" cy="24479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16322442"/>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Code_and_Explanation">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36082" cy="7620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85775" y="3810001"/>
            <a:ext cx="7896225" cy="2524124"/>
          </a:xfrm>
          <a:solidFill>
            <a:srgbClr val="F6F5BD"/>
          </a:solidFill>
          <a:ln>
            <a:solidFill>
              <a:schemeClr val="accent4">
                <a:lumMod val="25000"/>
              </a:schemeClr>
            </a:solidFill>
          </a:ln>
        </p:spPr>
        <p:txBody>
          <a:bodyPr/>
          <a:lstStyle>
            <a:lvl1pPr marL="0" indent="0">
              <a:lnSpc>
                <a:spcPct val="100000"/>
              </a:lnSpc>
              <a:spcBef>
                <a:spcPts val="0"/>
              </a:spcBef>
              <a:buNone/>
              <a:defRPr sz="1600" b="0">
                <a:latin typeface="Consolas" pitchFamily="49" charset="0"/>
                <a:cs typeface="Consolas" pitchFamily="49" charset="0"/>
              </a:defRPr>
            </a:lvl1pPr>
            <a:lvl2pPr marL="457200" indent="0">
              <a:buNone/>
              <a:defRPr>
                <a:latin typeface="Calibri" pitchFamily="34" charset="0"/>
              </a:defRPr>
            </a:lvl2pPr>
            <a:lvl3pPr marL="914400" indent="0">
              <a:buNone/>
              <a:defRPr>
                <a:latin typeface="Calibri" pitchFamily="34" charset="0"/>
              </a:defRPr>
            </a:lvl3pPr>
            <a:lvl4pPr marL="1371600" indent="0">
              <a:buNone/>
              <a:defRPr>
                <a:latin typeface="Calibri" pitchFamily="34" charset="0"/>
              </a:defRPr>
            </a:lvl4pPr>
            <a:lvl5pPr marL="1828800" indent="0">
              <a:buNone/>
              <a:defRPr>
                <a:latin typeface="Calibri" pitchFamily="34" charset="0"/>
              </a:defRPr>
            </a:lvl5pPr>
          </a:lstStyle>
          <a:p>
            <a:pPr lvl="0"/>
            <a:r>
              <a:rPr lang="en-US" dirty="0" smtClean="0"/>
              <a:t>Click to edit source code</a:t>
            </a:r>
            <a:endParaRPr lang="en-US" dirty="0"/>
          </a:p>
        </p:txBody>
      </p:sp>
      <p:sp>
        <p:nvSpPr>
          <p:cNvPr id="4" name="Content Placeholder 2"/>
          <p:cNvSpPr>
            <a:spLocks noGrp="1"/>
          </p:cNvSpPr>
          <p:nvPr>
            <p:ph idx="10"/>
          </p:nvPr>
        </p:nvSpPr>
        <p:spPr>
          <a:xfrm>
            <a:off x="396875" y="1362075"/>
            <a:ext cx="7896225" cy="24479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20655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2" name="TextBox 1"/>
          <p:cNvSpPr txBox="1"/>
          <p:nvPr/>
        </p:nvSpPr>
        <p:spPr>
          <a:xfrm>
            <a:off x="8229600" y="6400800"/>
            <a:ext cx="698500" cy="307777"/>
          </a:xfrm>
          <a:prstGeom prst="rect">
            <a:avLst/>
          </a:prstGeom>
          <a:noFill/>
        </p:spPr>
        <p:txBody>
          <a:bodyPr wrap="square" rtlCol="0">
            <a:spAutoFit/>
          </a:bodyPr>
          <a:lstStyle/>
          <a:p>
            <a:pPr algn="r"/>
            <a:fld id="{5FBFC3F6-4243-4681-A1EC-FD951BC8E2BF}" type="slidenum">
              <a:rPr lang="de-CH" sz="1400" b="0" smtClean="0">
                <a:solidFill>
                  <a:schemeClr val="bg1">
                    <a:lumMod val="65000"/>
                  </a:schemeClr>
                </a:solidFill>
                <a:latin typeface="Calibri" pitchFamily="34" charset="0"/>
              </a:rPr>
              <a:pPr algn="r"/>
              <a:t>‹#›</a:t>
            </a:fld>
            <a:endParaRPr lang="de-CH" sz="1400" b="0" dirty="0" smtClean="0">
              <a:solidFill>
                <a:schemeClr val="bg1">
                  <a:lumMod val="65000"/>
                </a:schemeClr>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Lst>
  <p:timing>
    <p:tnLst>
      <p:par>
        <p:cTn id="1" dur="indefinite" restart="never" nodeType="tmRoot"/>
      </p:par>
    </p:tnLst>
  </p:timing>
  <p:hf sldNum="0"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slideLayout" Target="../slideLayouts/slideLayout2.xml"/><Relationship Id="rId6" Type="http://schemas.openxmlformats.org/officeDocument/2006/relationships/notesSlide" Target="../notesSlides/notesSlide4.xml"/><Relationship Id="rId7" Type="http://schemas.openxmlformats.org/officeDocument/2006/relationships/oleObject" Target="../embeddings/oleObject1.bin"/><Relationship Id="rId8"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2.xml"/><Relationship Id="rId6" Type="http://schemas.openxmlformats.org/officeDocument/2006/relationships/notesSlide" Target="../notesSlides/notesSlide5.xml"/><Relationship Id="rId7" Type="http://schemas.openxmlformats.org/officeDocument/2006/relationships/oleObject" Target="../embeddings/oleObject2.bin"/><Relationship Id="rId8"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slideLayout" Target="../slideLayouts/slideLayout2.xml"/><Relationship Id="rId7" Type="http://schemas.openxmlformats.org/officeDocument/2006/relationships/notesSlide" Target="../notesSlides/notesSlide6.xml"/><Relationship Id="rId8" Type="http://schemas.openxmlformats.org/officeDocument/2006/relationships/oleObject" Target="../embeddings/oleObject3.bin"/><Relationship Id="rId9" Type="http://schemas.openxmlformats.org/officeDocument/2006/relationships/image" Target="../media/image3.wmf"/><Relationship Id="rId10" Type="http://schemas.openxmlformats.org/officeDocument/2006/relationships/oleObject" Target="../embeddings/oleObject4.bin"/><Relationship Id="rId11"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notesSlide" Target="../notesSlides/notesSlide7.xml"/><Relationship Id="rId7" Type="http://schemas.openxmlformats.org/officeDocument/2006/relationships/oleObject" Target="../embeddings/oleObject5.bin"/><Relationship Id="rId8" Type="http://schemas.openxmlformats.org/officeDocument/2006/relationships/image" Target="../media/image5.wmf"/><Relationship Id="rId1" Type="http://schemas.openxmlformats.org/officeDocument/2006/relationships/vmlDrawing" Target="../drawings/vmlDrawing4.vml"/><Relationship Id="rId2"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2.xml"/><Relationship Id="rId6" Type="http://schemas.openxmlformats.org/officeDocument/2006/relationships/notesSlide" Target="../notesSlides/notesSlide8.xml"/><Relationship Id="rId7" Type="http://schemas.openxmlformats.org/officeDocument/2006/relationships/oleObject" Target="../embeddings/oleObject6.bin"/><Relationship Id="rId8" Type="http://schemas.openxmlformats.org/officeDocument/2006/relationships/image" Target="../media/image6.wmf"/><Relationship Id="rId1" Type="http://schemas.openxmlformats.org/officeDocument/2006/relationships/vmlDrawing" Target="../drawings/vmlDrawing5.vml"/><Relationship Id="rId2"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2.xml"/><Relationship Id="rId5" Type="http://schemas.openxmlformats.org/officeDocument/2006/relationships/notesSlide" Target="../notesSlides/notesSlide9.xml"/><Relationship Id="rId1" Type="http://schemas.openxmlformats.org/officeDocument/2006/relationships/tags" Target="../tags/tag21.xml"/><Relationship Id="rId2"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slideLayout" Target="../slideLayouts/slideLayout2.xml"/><Relationship Id="rId7" Type="http://schemas.openxmlformats.org/officeDocument/2006/relationships/notesSlide" Target="../notesSlides/notesSlide10.xml"/><Relationship Id="rId8" Type="http://schemas.openxmlformats.org/officeDocument/2006/relationships/oleObject" Target="../embeddings/oleObject7.bin"/><Relationship Id="rId9" Type="http://schemas.openxmlformats.org/officeDocument/2006/relationships/image" Target="../media/image7.wmf"/><Relationship Id="rId1" Type="http://schemas.openxmlformats.org/officeDocument/2006/relationships/vmlDrawing" Target="../drawings/vmlDrawing6.vml"/><Relationship Id="rId2"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slideLayout" Target="../slideLayouts/slideLayout2.xml"/><Relationship Id="rId6" Type="http://schemas.openxmlformats.org/officeDocument/2006/relationships/notesSlide" Target="../notesSlides/notesSlide11.xml"/><Relationship Id="rId7" Type="http://schemas.openxmlformats.org/officeDocument/2006/relationships/oleObject" Target="../embeddings/oleObject8.bin"/><Relationship Id="rId8" Type="http://schemas.openxmlformats.org/officeDocument/2006/relationships/image" Target="../media/image8.wmf"/><Relationship Id="rId1" Type="http://schemas.openxmlformats.org/officeDocument/2006/relationships/vmlDrawing" Target="../drawings/vmlDrawing7.vml"/><Relationship Id="rId2"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notesSlide" Target="../notesSlides/notesSlide12.xml"/><Relationship Id="rId1" Type="http://schemas.openxmlformats.org/officeDocument/2006/relationships/tags" Target="../tags/tag31.xml"/><Relationship Id="rId2" Type="http://schemas.openxmlformats.org/officeDocument/2006/relationships/tags" Target="../tags/tag3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10.wmf"/><Relationship Id="rId13" Type="http://schemas.openxmlformats.org/officeDocument/2006/relationships/oleObject" Target="../embeddings/oleObject11.bin"/><Relationship Id="rId14" Type="http://schemas.openxmlformats.org/officeDocument/2006/relationships/image" Target="../media/image11.wmf"/><Relationship Id="rId1" Type="http://schemas.openxmlformats.org/officeDocument/2006/relationships/vmlDrawing" Target="../drawings/vmlDrawing8.v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tags" Target="../tags/tag38.xml"/><Relationship Id="rId7" Type="http://schemas.openxmlformats.org/officeDocument/2006/relationships/slideLayout" Target="../slideLayouts/slideLayout2.xml"/><Relationship Id="rId8" Type="http://schemas.openxmlformats.org/officeDocument/2006/relationships/notesSlide" Target="../notesSlides/notesSlide13.xml"/><Relationship Id="rId9" Type="http://schemas.openxmlformats.org/officeDocument/2006/relationships/oleObject" Target="../embeddings/oleObject9.bin"/><Relationship Id="rId10"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1" Type="http://schemas.openxmlformats.org/officeDocument/2006/relationships/tags" Target="../tags/tag39.xml"/><Relationship Id="rId2"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tags" Target="../tags/tag43.xml"/><Relationship Id="rId5" Type="http://schemas.openxmlformats.org/officeDocument/2006/relationships/slideLayout" Target="../slideLayouts/slideLayout2.xml"/><Relationship Id="rId6" Type="http://schemas.openxmlformats.org/officeDocument/2006/relationships/notesSlide" Target="../notesSlides/notesSlide15.xml"/><Relationship Id="rId7" Type="http://schemas.openxmlformats.org/officeDocument/2006/relationships/oleObject" Target="../embeddings/oleObject12.bin"/><Relationship Id="rId8" Type="http://schemas.openxmlformats.org/officeDocument/2006/relationships/image" Target="../media/image12.wmf"/><Relationship Id="rId1" Type="http://schemas.openxmlformats.org/officeDocument/2006/relationships/vmlDrawing" Target="../drawings/vmlDrawing9.vml"/><Relationship Id="rId2"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slideLayout" Target="../slideLayouts/slideLayout2.xml"/><Relationship Id="rId6" Type="http://schemas.openxmlformats.org/officeDocument/2006/relationships/notesSlide" Target="../notesSlides/notesSlide16.xml"/><Relationship Id="rId7" Type="http://schemas.openxmlformats.org/officeDocument/2006/relationships/oleObject" Target="../embeddings/oleObject13.bin"/><Relationship Id="rId8" Type="http://schemas.openxmlformats.org/officeDocument/2006/relationships/image" Target="../media/image13.wmf"/><Relationship Id="rId1" Type="http://schemas.openxmlformats.org/officeDocument/2006/relationships/vmlDrawing" Target="../drawings/vmlDrawing10.vml"/><Relationship Id="rId2" Type="http://schemas.openxmlformats.org/officeDocument/2006/relationships/tags" Target="../tags/tag44.xml"/></Relationships>
</file>

<file path=ppt/slides/_rels/slide27.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notesSlide" Target="../notesSlides/notesSlide17.xml"/><Relationship Id="rId7" Type="http://schemas.openxmlformats.org/officeDocument/2006/relationships/oleObject" Target="../embeddings/oleObject14.bin"/><Relationship Id="rId8" Type="http://schemas.openxmlformats.org/officeDocument/2006/relationships/image" Target="../media/image14.wmf"/><Relationship Id="rId1" Type="http://schemas.openxmlformats.org/officeDocument/2006/relationships/vmlDrawing" Target="../drawings/vmlDrawing11.vml"/><Relationship Id="rId2" Type="http://schemas.openxmlformats.org/officeDocument/2006/relationships/tags" Target="../tags/tag47.xml"/></Relationships>
</file>

<file path=ppt/slides/_rels/slide28.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slideLayout" Target="../slideLayouts/slideLayout2.xml"/><Relationship Id="rId6" Type="http://schemas.openxmlformats.org/officeDocument/2006/relationships/notesSlide" Target="../notesSlides/notesSlide18.xml"/><Relationship Id="rId7" Type="http://schemas.openxmlformats.org/officeDocument/2006/relationships/oleObject" Target="../embeddings/oleObject15.bin"/><Relationship Id="rId8" Type="http://schemas.openxmlformats.org/officeDocument/2006/relationships/image" Target="../media/image15.wmf"/><Relationship Id="rId1" Type="http://schemas.openxmlformats.org/officeDocument/2006/relationships/vmlDrawing" Target="../drawings/vmlDrawing12.vml"/><Relationship Id="rId2" Type="http://schemas.openxmlformats.org/officeDocument/2006/relationships/tags" Target="../tags/tag50.xml"/></Relationships>
</file>

<file path=ppt/slides/_rels/slide29.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slideLayout" Target="../slideLayouts/slideLayout2.xml"/><Relationship Id="rId7" Type="http://schemas.openxmlformats.org/officeDocument/2006/relationships/notesSlide" Target="../notesSlides/notesSlide19.xml"/><Relationship Id="rId8" Type="http://schemas.openxmlformats.org/officeDocument/2006/relationships/oleObject" Target="../embeddings/oleObject16.bin"/><Relationship Id="rId9" Type="http://schemas.openxmlformats.org/officeDocument/2006/relationships/image" Target="../media/image13.wmf"/><Relationship Id="rId10" Type="http://schemas.openxmlformats.org/officeDocument/2006/relationships/oleObject" Target="../embeddings/oleObject17.bin"/><Relationship Id="rId11" Type="http://schemas.openxmlformats.org/officeDocument/2006/relationships/image" Target="../media/image16.wmf"/><Relationship Id="rId1" Type="http://schemas.openxmlformats.org/officeDocument/2006/relationships/vmlDrawing" Target="../drawings/vmlDrawing13.vml"/><Relationship Id="rId2" Type="http://schemas.openxmlformats.org/officeDocument/2006/relationships/tags" Target="../tags/tag5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1" Type="http://schemas.openxmlformats.org/officeDocument/2006/relationships/tags" Target="../tags/tag3.xml"/><Relationship Id="rId2"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slideLayout" Target="../slideLayouts/slideLayout2.xml"/><Relationship Id="rId5" Type="http://schemas.openxmlformats.org/officeDocument/2006/relationships/notesSlide" Target="../notesSlides/notesSlide20.xml"/><Relationship Id="rId1" Type="http://schemas.openxmlformats.org/officeDocument/2006/relationships/tags" Target="../tags/tag57.xml"/><Relationship Id="rId2" Type="http://schemas.openxmlformats.org/officeDocument/2006/relationships/tags" Target="../tags/tag58.xml"/></Relationships>
</file>

<file path=ppt/slides/_rels/slide31.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slideLayout" Target="../slideLayouts/slideLayout2.xml"/><Relationship Id="rId5" Type="http://schemas.openxmlformats.org/officeDocument/2006/relationships/notesSlide" Target="../notesSlides/notesSlide21.xml"/><Relationship Id="rId1" Type="http://schemas.openxmlformats.org/officeDocument/2006/relationships/tags" Target="../tags/tag60.xml"/><Relationship Id="rId2" Type="http://schemas.openxmlformats.org/officeDocument/2006/relationships/tags" Target="../tags/tag61.xml"/></Relationships>
</file>

<file path=ppt/slides/_rels/slide32.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slideLayout" Target="../slideLayouts/slideLayout11.xml"/><Relationship Id="rId6" Type="http://schemas.openxmlformats.org/officeDocument/2006/relationships/notesSlide" Target="../notesSlides/notesSlide22.xml"/><Relationship Id="rId1" Type="http://schemas.openxmlformats.org/officeDocument/2006/relationships/tags" Target="../tags/tag63.xml"/><Relationship Id="rId2" Type="http://schemas.openxmlformats.org/officeDocument/2006/relationships/tags" Target="../tags/tag64.xml"/></Relationships>
</file>

<file path=ppt/slides/_rels/slide33.xml.rels><?xml version="1.0" encoding="UTF-8" standalone="yes"?>
<Relationships xmlns="http://schemas.openxmlformats.org/package/2006/relationships"><Relationship Id="rId3" Type="http://schemas.openxmlformats.org/officeDocument/2006/relationships/tags" Target="../tags/tag69.xml"/><Relationship Id="rId4" Type="http://schemas.openxmlformats.org/officeDocument/2006/relationships/tags" Target="../tags/tag70.xml"/><Relationship Id="rId5" Type="http://schemas.openxmlformats.org/officeDocument/2006/relationships/slideLayout" Target="../slideLayouts/slideLayout11.xml"/><Relationship Id="rId6" Type="http://schemas.openxmlformats.org/officeDocument/2006/relationships/notesSlide" Target="../notesSlides/notesSlide23.xml"/><Relationship Id="rId1" Type="http://schemas.openxmlformats.org/officeDocument/2006/relationships/tags" Target="../tags/tag67.xml"/><Relationship Id="rId2" Type="http://schemas.openxmlformats.org/officeDocument/2006/relationships/tags" Target="../tags/tag68.xml"/></Relationships>
</file>

<file path=ppt/slides/_rels/slide34.xml.rels><?xml version="1.0" encoding="UTF-8" standalone="yes"?>
<Relationships xmlns="http://schemas.openxmlformats.org/package/2006/relationships"><Relationship Id="rId3" Type="http://schemas.openxmlformats.org/officeDocument/2006/relationships/tags" Target="../tags/tag73.xml"/><Relationship Id="rId4" Type="http://schemas.openxmlformats.org/officeDocument/2006/relationships/tags" Target="../tags/tag74.xml"/><Relationship Id="rId5" Type="http://schemas.openxmlformats.org/officeDocument/2006/relationships/slideLayout" Target="../slideLayouts/slideLayout11.xml"/><Relationship Id="rId6" Type="http://schemas.openxmlformats.org/officeDocument/2006/relationships/notesSlide" Target="../notesSlides/notesSlide24.xml"/><Relationship Id="rId1" Type="http://schemas.openxmlformats.org/officeDocument/2006/relationships/tags" Target="../tags/tag71.xml"/><Relationship Id="rId2" Type="http://schemas.openxmlformats.org/officeDocument/2006/relationships/tags" Target="../tags/tag72.xml"/></Relationships>
</file>

<file path=ppt/slides/_rels/slide35.xml.rels><?xml version="1.0" encoding="UTF-8" standalone="yes"?>
<Relationships xmlns="http://schemas.openxmlformats.org/package/2006/relationships"><Relationship Id="rId3" Type="http://schemas.openxmlformats.org/officeDocument/2006/relationships/tags" Target="../tags/tag77.xml"/><Relationship Id="rId4" Type="http://schemas.openxmlformats.org/officeDocument/2006/relationships/tags" Target="../tags/tag78.xml"/><Relationship Id="rId5" Type="http://schemas.openxmlformats.org/officeDocument/2006/relationships/slideLayout" Target="../slideLayouts/slideLayout11.xml"/><Relationship Id="rId6" Type="http://schemas.openxmlformats.org/officeDocument/2006/relationships/notesSlide" Target="../notesSlides/notesSlide25.xml"/><Relationship Id="rId1" Type="http://schemas.openxmlformats.org/officeDocument/2006/relationships/tags" Target="../tags/tag75.xml"/><Relationship Id="rId2" Type="http://schemas.openxmlformats.org/officeDocument/2006/relationships/tags" Target="../tags/tag7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26.xml"/><Relationship Id="rId1" Type="http://schemas.openxmlformats.org/officeDocument/2006/relationships/tags" Target="../tags/tag79.xml"/><Relationship Id="rId2" Type="http://schemas.openxmlformats.org/officeDocument/2006/relationships/tags" Target="../tags/tag80.xml"/></Relationships>
</file>

<file path=ppt/slides/_rels/slide37.xml.rels><?xml version="1.0" encoding="UTF-8" standalone="yes"?>
<Relationships xmlns="http://schemas.openxmlformats.org/package/2006/relationships"><Relationship Id="rId3" Type="http://schemas.openxmlformats.org/officeDocument/2006/relationships/tags" Target="../tags/tag83.xml"/><Relationship Id="rId4" Type="http://schemas.openxmlformats.org/officeDocument/2006/relationships/slideLayout" Target="../slideLayouts/slideLayout11.xml"/><Relationship Id="rId5" Type="http://schemas.openxmlformats.org/officeDocument/2006/relationships/notesSlide" Target="../notesSlides/notesSlide27.xml"/><Relationship Id="rId1" Type="http://schemas.openxmlformats.org/officeDocument/2006/relationships/tags" Target="../tags/tag81.xml"/><Relationship Id="rId2" Type="http://schemas.openxmlformats.org/officeDocument/2006/relationships/tags" Target="../tags/tag82.xml"/></Relationships>
</file>

<file path=ppt/slides/_rels/slide38.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slideLayout" Target="../slideLayouts/slideLayout11.xml"/><Relationship Id="rId5" Type="http://schemas.openxmlformats.org/officeDocument/2006/relationships/notesSlide" Target="../notesSlides/notesSlide28.xml"/><Relationship Id="rId1" Type="http://schemas.openxmlformats.org/officeDocument/2006/relationships/tags" Target="../tags/tag84.xml"/><Relationship Id="rId2" Type="http://schemas.openxmlformats.org/officeDocument/2006/relationships/tags" Target="../tags/tag85.xml"/></Relationships>
</file>

<file path=ppt/slides/_rels/slide39.xml.rels><?xml version="1.0" encoding="UTF-8" standalone="yes"?>
<Relationships xmlns="http://schemas.openxmlformats.org/package/2006/relationships"><Relationship Id="rId3" Type="http://schemas.openxmlformats.org/officeDocument/2006/relationships/tags" Target="../tags/tag89.xml"/><Relationship Id="rId4" Type="http://schemas.openxmlformats.org/officeDocument/2006/relationships/slideLayout" Target="../slideLayouts/slideLayout11.xml"/><Relationship Id="rId5" Type="http://schemas.openxmlformats.org/officeDocument/2006/relationships/notesSlide" Target="../notesSlides/notesSlide29.xml"/><Relationship Id="rId1" Type="http://schemas.openxmlformats.org/officeDocument/2006/relationships/tags" Target="../tags/tag87.xml"/><Relationship Id="rId2" Type="http://schemas.openxmlformats.org/officeDocument/2006/relationships/tags" Target="../tags/tag8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91.xml"/><Relationship Id="rId4" Type="http://schemas.openxmlformats.org/officeDocument/2006/relationships/slideLayout" Target="../slideLayouts/slideLayout11.xml"/><Relationship Id="rId5" Type="http://schemas.openxmlformats.org/officeDocument/2006/relationships/notesSlide" Target="../notesSlides/notesSlide30.xml"/><Relationship Id="rId6" Type="http://schemas.openxmlformats.org/officeDocument/2006/relationships/oleObject" Target="../embeddings/oleObject18.bin"/><Relationship Id="rId7" Type="http://schemas.openxmlformats.org/officeDocument/2006/relationships/image" Target="../media/image17.wmf"/><Relationship Id="rId8" Type="http://schemas.openxmlformats.org/officeDocument/2006/relationships/image" Target="../media/image18.png"/><Relationship Id="rId1" Type="http://schemas.openxmlformats.org/officeDocument/2006/relationships/vmlDrawing" Target="../drawings/vmlDrawing14.vml"/><Relationship Id="rId2" Type="http://schemas.openxmlformats.org/officeDocument/2006/relationships/tags" Target="../tags/tag90.xml"/></Relationships>
</file>

<file path=ppt/slides/_rels/slide41.xml.rels><?xml version="1.0" encoding="UTF-8" standalone="yes"?>
<Relationships xmlns="http://schemas.openxmlformats.org/package/2006/relationships"><Relationship Id="rId3" Type="http://schemas.openxmlformats.org/officeDocument/2006/relationships/tags" Target="../tags/tag93.xml"/><Relationship Id="rId4" Type="http://schemas.openxmlformats.org/officeDocument/2006/relationships/slideLayout" Target="../slideLayouts/slideLayout11.xml"/><Relationship Id="rId5" Type="http://schemas.openxmlformats.org/officeDocument/2006/relationships/notesSlide" Target="../notesSlides/notesSlide31.xml"/><Relationship Id="rId6" Type="http://schemas.openxmlformats.org/officeDocument/2006/relationships/oleObject" Target="../embeddings/oleObject19.bin"/><Relationship Id="rId7" Type="http://schemas.openxmlformats.org/officeDocument/2006/relationships/image" Target="../media/image19.wmf"/><Relationship Id="rId8" Type="http://schemas.openxmlformats.org/officeDocument/2006/relationships/image" Target="../media/image18.png"/><Relationship Id="rId1" Type="http://schemas.openxmlformats.org/officeDocument/2006/relationships/vmlDrawing" Target="../drawings/vmlDrawing15.vml"/><Relationship Id="rId2" Type="http://schemas.openxmlformats.org/officeDocument/2006/relationships/tags" Target="../tags/tag92.xml"/></Relationships>
</file>

<file path=ppt/slides/_rels/slide42.xml.rels><?xml version="1.0" encoding="UTF-8" standalone="yes"?>
<Relationships xmlns="http://schemas.openxmlformats.org/package/2006/relationships"><Relationship Id="rId3" Type="http://schemas.openxmlformats.org/officeDocument/2006/relationships/tags" Target="../tags/tag95.xml"/><Relationship Id="rId4" Type="http://schemas.openxmlformats.org/officeDocument/2006/relationships/slideLayout" Target="../slideLayouts/slideLayout11.xml"/><Relationship Id="rId5" Type="http://schemas.openxmlformats.org/officeDocument/2006/relationships/notesSlide" Target="../notesSlides/notesSlide32.xml"/><Relationship Id="rId6" Type="http://schemas.openxmlformats.org/officeDocument/2006/relationships/oleObject" Target="../embeddings/oleObject20.bin"/><Relationship Id="rId7" Type="http://schemas.openxmlformats.org/officeDocument/2006/relationships/image" Target="../media/image20.wmf"/><Relationship Id="rId8" Type="http://schemas.openxmlformats.org/officeDocument/2006/relationships/image" Target="../media/image18.png"/><Relationship Id="rId1" Type="http://schemas.openxmlformats.org/officeDocument/2006/relationships/vmlDrawing" Target="../drawings/vmlDrawing16.vml"/><Relationship Id="rId2" Type="http://schemas.openxmlformats.org/officeDocument/2006/relationships/tags" Target="../tags/tag94.xml"/></Relationships>
</file>

<file path=ppt/slides/_rels/slide43.xml.rels><?xml version="1.0" encoding="UTF-8" standalone="yes"?>
<Relationships xmlns="http://schemas.openxmlformats.org/package/2006/relationships"><Relationship Id="rId3" Type="http://schemas.openxmlformats.org/officeDocument/2006/relationships/tags" Target="../tags/tag97.xml"/><Relationship Id="rId4" Type="http://schemas.openxmlformats.org/officeDocument/2006/relationships/tags" Target="../tags/tag98.xml"/><Relationship Id="rId5" Type="http://schemas.openxmlformats.org/officeDocument/2006/relationships/slideLayout" Target="../slideLayouts/slideLayout2.xml"/><Relationship Id="rId6" Type="http://schemas.openxmlformats.org/officeDocument/2006/relationships/notesSlide" Target="../notesSlides/notesSlide33.xml"/><Relationship Id="rId7" Type="http://schemas.openxmlformats.org/officeDocument/2006/relationships/oleObject" Target="../embeddings/oleObject21.bin"/><Relationship Id="rId8" Type="http://schemas.openxmlformats.org/officeDocument/2006/relationships/image" Target="../media/image16.wmf"/><Relationship Id="rId9" Type="http://schemas.openxmlformats.org/officeDocument/2006/relationships/oleObject" Target="../embeddings/oleObject22.bin"/><Relationship Id="rId10" Type="http://schemas.openxmlformats.org/officeDocument/2006/relationships/image" Target="../media/image21.wmf"/><Relationship Id="rId1" Type="http://schemas.openxmlformats.org/officeDocument/2006/relationships/vmlDrawing" Target="../drawings/vmlDrawing17.vml"/><Relationship Id="rId2" Type="http://schemas.openxmlformats.org/officeDocument/2006/relationships/tags" Target="../tags/tag96.xml"/></Relationships>
</file>

<file path=ppt/slides/_rels/slide44.xml.rels><?xml version="1.0" encoding="UTF-8" standalone="yes"?>
<Relationships xmlns="http://schemas.openxmlformats.org/package/2006/relationships"><Relationship Id="rId1" Type="http://schemas.openxmlformats.org/officeDocument/2006/relationships/tags" Target="../tags/tag99.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tags" Target="../tags/tag101.xml"/><Relationship Id="rId4" Type="http://schemas.openxmlformats.org/officeDocument/2006/relationships/tags" Target="../tags/tag102.xml"/><Relationship Id="rId5" Type="http://schemas.openxmlformats.org/officeDocument/2006/relationships/slideLayout" Target="../slideLayouts/slideLayout2.xml"/><Relationship Id="rId6" Type="http://schemas.openxmlformats.org/officeDocument/2006/relationships/notesSlide" Target="../notesSlides/notesSlide35.xml"/><Relationship Id="rId7" Type="http://schemas.openxmlformats.org/officeDocument/2006/relationships/oleObject" Target="../embeddings/oleObject23.bin"/><Relationship Id="rId8" Type="http://schemas.openxmlformats.org/officeDocument/2006/relationships/image" Target="../media/image22.emf"/><Relationship Id="rId9" Type="http://schemas.openxmlformats.org/officeDocument/2006/relationships/oleObject" Target="../embeddings/oleObject24.bin"/><Relationship Id="rId10" Type="http://schemas.openxmlformats.org/officeDocument/2006/relationships/image" Target="../media/image12.wmf"/><Relationship Id="rId1" Type="http://schemas.openxmlformats.org/officeDocument/2006/relationships/vmlDrawing" Target="../drawings/vmlDrawing18.vml"/><Relationship Id="rId2" Type="http://schemas.openxmlformats.org/officeDocument/2006/relationships/tags" Target="../tags/tag100.xml"/></Relationships>
</file>

<file path=ppt/slides/_rels/slide46.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tags" Target="../tags/tag105.xml"/><Relationship Id="rId5" Type="http://schemas.openxmlformats.org/officeDocument/2006/relationships/slideLayout" Target="../slideLayouts/slideLayout2.xml"/><Relationship Id="rId6" Type="http://schemas.openxmlformats.org/officeDocument/2006/relationships/notesSlide" Target="../notesSlides/notesSlide36.xml"/><Relationship Id="rId7" Type="http://schemas.openxmlformats.org/officeDocument/2006/relationships/oleObject" Target="../embeddings/oleObject25.bin"/><Relationship Id="rId8" Type="http://schemas.openxmlformats.org/officeDocument/2006/relationships/image" Target="../media/image23.wmf"/><Relationship Id="rId9" Type="http://schemas.openxmlformats.org/officeDocument/2006/relationships/oleObject" Target="../embeddings/oleObject26.bin"/><Relationship Id="rId10" Type="http://schemas.openxmlformats.org/officeDocument/2006/relationships/image" Target="../media/image24.wmf"/><Relationship Id="rId1" Type="http://schemas.openxmlformats.org/officeDocument/2006/relationships/vmlDrawing" Target="../drawings/vmlDrawing19.vml"/><Relationship Id="rId2" Type="http://schemas.openxmlformats.org/officeDocument/2006/relationships/tags" Target="../tags/tag103.xml"/></Relationships>
</file>

<file path=ppt/slides/_rels/slide47.xml.rels><?xml version="1.0" encoding="UTF-8" standalone="yes"?>
<Relationships xmlns="http://schemas.openxmlformats.org/package/2006/relationships"><Relationship Id="rId1" Type="http://schemas.openxmlformats.org/officeDocument/2006/relationships/tags" Target="../tags/tag106.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tags" Target="../tags/tag110.xml"/><Relationship Id="rId5" Type="http://schemas.openxmlformats.org/officeDocument/2006/relationships/slideLayout" Target="../slideLayouts/slideLayout2.xml"/><Relationship Id="rId6" Type="http://schemas.openxmlformats.org/officeDocument/2006/relationships/notesSlide" Target="../notesSlides/notesSlide39.xml"/><Relationship Id="rId1" Type="http://schemas.openxmlformats.org/officeDocument/2006/relationships/tags" Target="../tags/tag107.xml"/><Relationship Id="rId2" Type="http://schemas.openxmlformats.org/officeDocument/2006/relationships/tags" Target="../tags/tag108.xml"/></Relationships>
</file>

<file path=ppt/slides/_rels/slide52.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slideLayout" Target="../slideLayouts/slideLayout10.xml"/><Relationship Id="rId5" Type="http://schemas.openxmlformats.org/officeDocument/2006/relationships/notesSlide" Target="../notesSlides/notesSlide40.xml"/><Relationship Id="rId1" Type="http://schemas.openxmlformats.org/officeDocument/2006/relationships/tags" Target="../tags/tag111.xml"/><Relationship Id="rId2" Type="http://schemas.openxmlformats.org/officeDocument/2006/relationships/tags" Target="../tags/tag1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41.xml"/><Relationship Id="rId5" Type="http://schemas.openxmlformats.org/officeDocument/2006/relationships/image" Target="../media/image25.png"/><Relationship Id="rId1" Type="http://schemas.openxmlformats.org/officeDocument/2006/relationships/tags" Target="../tags/tag114.xml"/><Relationship Id="rId2" Type="http://schemas.openxmlformats.org/officeDocument/2006/relationships/tags" Target="../tags/tag115.xml"/></Relationships>
</file>

<file path=ppt/slides/_rels/slide54.xml.rels><?xml version="1.0" encoding="UTF-8" standalone="yes"?>
<Relationships xmlns="http://schemas.openxmlformats.org/package/2006/relationships"><Relationship Id="rId1" Type="http://schemas.openxmlformats.org/officeDocument/2006/relationships/tags" Target="../tags/tag116.xml"/><Relationship Id="rId2" Type="http://schemas.openxmlformats.org/officeDocument/2006/relationships/slideLayout" Target="../slideLayouts/slideLayout10.xml"/><Relationship Id="rId3"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tags" Target="../tags/tag117.xml"/><Relationship Id="rId2" Type="http://schemas.openxmlformats.org/officeDocument/2006/relationships/slideLayout" Target="../slideLayouts/slideLayout10.xml"/><Relationship Id="rId3"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tags" Target="../tags/tag118.xml"/><Relationship Id="rId2" Type="http://schemas.openxmlformats.org/officeDocument/2006/relationships/slideLayout" Target="../slideLayouts/slideLayout10.xml"/><Relationship Id="rId3"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tags" Target="../tags/tag119.xml"/><Relationship Id="rId2" Type="http://schemas.openxmlformats.org/officeDocument/2006/relationships/slideLayout" Target="../slideLayouts/slideLayout10.xml"/><Relationship Id="rId3"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tags" Target="../tags/tag120.xml"/><Relationship Id="rId2" Type="http://schemas.openxmlformats.org/officeDocument/2006/relationships/slideLayout" Target="../slideLayouts/slideLayout10.xml"/><Relationship Id="rId3"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tags" Target="../tags/tag121.xml"/><Relationship Id="rId2" Type="http://schemas.openxmlformats.org/officeDocument/2006/relationships/slideLayout" Target="../slideLayouts/slideLayout10.xml"/><Relationship Id="rId3"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122.xml"/><Relationship Id="rId2" Type="http://schemas.openxmlformats.org/officeDocument/2006/relationships/slideLayout" Target="../slideLayouts/slideLayout10.xml"/><Relationship Id="rId3"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1" Type="http://schemas.openxmlformats.org/officeDocument/2006/relationships/tags" Target="../tags/tag123.xml"/><Relationship Id="rId2" Type="http://schemas.openxmlformats.org/officeDocument/2006/relationships/slideLayout" Target="../slideLayouts/slideLayout10.xml"/><Relationship Id="rId3"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3" Type="http://schemas.openxmlformats.org/officeDocument/2006/relationships/tags" Target="../tags/tag125.xml"/><Relationship Id="rId4" Type="http://schemas.openxmlformats.org/officeDocument/2006/relationships/slideLayout" Target="../slideLayouts/slideLayout6.xml"/><Relationship Id="rId5" Type="http://schemas.openxmlformats.org/officeDocument/2006/relationships/notesSlide" Target="../notesSlides/notesSlide50.xml"/><Relationship Id="rId6" Type="http://schemas.openxmlformats.org/officeDocument/2006/relationships/oleObject" Target="../embeddings/oleObject27.bin"/><Relationship Id="rId7" Type="http://schemas.openxmlformats.org/officeDocument/2006/relationships/image" Target="../media/image26.wmf"/><Relationship Id="rId1" Type="http://schemas.openxmlformats.org/officeDocument/2006/relationships/vmlDrawing" Target="../drawings/vmlDrawing20.vml"/><Relationship Id="rId2" Type="http://schemas.openxmlformats.org/officeDocument/2006/relationships/tags" Target="../tags/tag124.xml"/></Relationships>
</file>

<file path=ppt/slides/_rels/slide63.xml.rels><?xml version="1.0" encoding="UTF-8" standalone="yes"?>
<Relationships xmlns="http://schemas.openxmlformats.org/package/2006/relationships"><Relationship Id="rId1" Type="http://schemas.openxmlformats.org/officeDocument/2006/relationships/tags" Target="../tags/tag126.xml"/><Relationship Id="rId2" Type="http://schemas.openxmlformats.org/officeDocument/2006/relationships/slideLayout" Target="../slideLayouts/slideLayout2.xml"/><Relationship Id="rId3"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tags" Target="../tags/tag127.xml"/><Relationship Id="rId2" Type="http://schemas.openxmlformats.org/officeDocument/2006/relationships/slideLayout" Target="../slideLayouts/slideLayout10.xml"/><Relationship Id="rId3" Type="http://schemas.openxmlformats.org/officeDocument/2006/relationships/notesSlide" Target="../notesSlides/notesSlide52.xml"/></Relationships>
</file>

<file path=ppt/slides/_rels/slide65.xml.rels><?xml version="1.0" encoding="UTF-8" standalone="yes"?>
<Relationships xmlns="http://schemas.openxmlformats.org/package/2006/relationships"><Relationship Id="rId1" Type="http://schemas.openxmlformats.org/officeDocument/2006/relationships/tags" Target="../tags/tag128.xml"/><Relationship Id="rId2" Type="http://schemas.openxmlformats.org/officeDocument/2006/relationships/slideLayout" Target="../slideLayouts/slideLayout10.xml"/><Relationship Id="rId3" Type="http://schemas.openxmlformats.org/officeDocument/2006/relationships/notesSlide" Target="../notesSlides/notesSlide53.xml"/></Relationships>
</file>

<file path=ppt/slides/_rels/slide66.xml.rels><?xml version="1.0" encoding="UTF-8" standalone="yes"?>
<Relationships xmlns="http://schemas.openxmlformats.org/package/2006/relationships"><Relationship Id="rId1" Type="http://schemas.openxmlformats.org/officeDocument/2006/relationships/tags" Target="../tags/tag129.xml"/><Relationship Id="rId2" Type="http://schemas.openxmlformats.org/officeDocument/2006/relationships/slideLayout" Target="../slideLayouts/slideLayout10.xml"/><Relationship Id="rId3" Type="http://schemas.openxmlformats.org/officeDocument/2006/relationships/notesSlide" Target="../notesSlides/notesSlide54.xml"/></Relationships>
</file>

<file path=ppt/slides/_rels/slide67.xml.rels><?xml version="1.0" encoding="UTF-8" standalone="yes"?>
<Relationships xmlns="http://schemas.openxmlformats.org/package/2006/relationships"><Relationship Id="rId1" Type="http://schemas.openxmlformats.org/officeDocument/2006/relationships/tags" Target="../tags/tag130.xml"/><Relationship Id="rId2" Type="http://schemas.openxmlformats.org/officeDocument/2006/relationships/slideLayout" Target="../slideLayouts/slideLayout10.xml"/><Relationship Id="rId3" Type="http://schemas.openxmlformats.org/officeDocument/2006/relationships/notesSlide" Target="../notesSlides/notesSlide55.xml"/></Relationships>
</file>

<file path=ppt/slides/_rels/slide68.xml.rels><?xml version="1.0" encoding="UTF-8" standalone="yes"?>
<Relationships xmlns="http://schemas.openxmlformats.org/package/2006/relationships"><Relationship Id="rId1" Type="http://schemas.openxmlformats.org/officeDocument/2006/relationships/tags" Target="../tags/tag131.xml"/><Relationship Id="rId2" Type="http://schemas.openxmlformats.org/officeDocument/2006/relationships/slideLayout" Target="../slideLayouts/slideLayout10.xml"/><Relationship Id="rId3" Type="http://schemas.openxmlformats.org/officeDocument/2006/relationships/notesSlide" Target="../notesSlides/notesSlide56.xml"/></Relationships>
</file>

<file path=ppt/slides/_rels/slide69.xml.rels><?xml version="1.0" encoding="UTF-8" standalone="yes"?>
<Relationships xmlns="http://schemas.openxmlformats.org/package/2006/relationships"><Relationship Id="rId1" Type="http://schemas.openxmlformats.org/officeDocument/2006/relationships/tags" Target="../tags/tag132.xml"/><Relationship Id="rId2" Type="http://schemas.openxmlformats.org/officeDocument/2006/relationships/slideLayout" Target="../slideLayouts/slideLayout10.xml"/><Relationship Id="rId3" Type="http://schemas.openxmlformats.org/officeDocument/2006/relationships/notesSlide" Target="../notesSlides/notesSlide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133.xml"/><Relationship Id="rId2" Type="http://schemas.openxmlformats.org/officeDocument/2006/relationships/slideLayout" Target="../slideLayouts/slideLayout2.xml"/><Relationship Id="rId3" Type="http://schemas.openxmlformats.org/officeDocument/2006/relationships/notesSlide" Target="../notesSlides/notesSlide58.xml"/></Relationships>
</file>

<file path=ppt/slides/_rels/slide71.xml.rels><?xml version="1.0" encoding="UTF-8" standalone="yes"?>
<Relationships xmlns="http://schemas.openxmlformats.org/package/2006/relationships"><Relationship Id="rId1" Type="http://schemas.openxmlformats.org/officeDocument/2006/relationships/tags" Target="../tags/tag134.xml"/><Relationship Id="rId2" Type="http://schemas.openxmlformats.org/officeDocument/2006/relationships/slideLayout" Target="../slideLayouts/slideLayout10.xml"/><Relationship Id="rId3" Type="http://schemas.openxmlformats.org/officeDocument/2006/relationships/notesSlide" Target="../notesSlides/notesSlide59.xml"/></Relationships>
</file>

<file path=ppt/slides/_rels/slide72.xml.rels><?xml version="1.0" encoding="UTF-8" standalone="yes"?>
<Relationships xmlns="http://schemas.openxmlformats.org/package/2006/relationships"><Relationship Id="rId1" Type="http://schemas.openxmlformats.org/officeDocument/2006/relationships/tags" Target="../tags/tag135.xml"/><Relationship Id="rId2" Type="http://schemas.openxmlformats.org/officeDocument/2006/relationships/slideLayout" Target="../slideLayouts/slideLayout6.xml"/><Relationship Id="rId3" Type="http://schemas.openxmlformats.org/officeDocument/2006/relationships/notesSlide" Target="../notesSlides/notesSlide60.xml"/></Relationships>
</file>

<file path=ppt/slides/_rels/slide73.xml.rels><?xml version="1.0" encoding="UTF-8" standalone="yes"?>
<Relationships xmlns="http://schemas.openxmlformats.org/package/2006/relationships"><Relationship Id="rId1" Type="http://schemas.openxmlformats.org/officeDocument/2006/relationships/tags" Target="../tags/tag136.xml"/><Relationship Id="rId2" Type="http://schemas.openxmlformats.org/officeDocument/2006/relationships/slideLayout" Target="../slideLayouts/slideLayout2.xml"/><Relationship Id="rId3" Type="http://schemas.openxmlformats.org/officeDocument/2006/relationships/notesSlide" Target="../notesSlides/notesSlide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2.xml"/><Relationship Id="rId1" Type="http://schemas.openxmlformats.org/officeDocument/2006/relationships/tags" Target="../tags/tag137.xml"/><Relationship Id="rId2" Type="http://schemas.openxmlformats.org/officeDocument/2006/relationships/tags" Target="../tags/tag138.xml"/></Relationships>
</file>

<file path=ppt/slides/_rels/slide76.xml.rels><?xml version="1.0" encoding="UTF-8" standalone="yes"?>
<Relationships xmlns="http://schemas.openxmlformats.org/package/2006/relationships"><Relationship Id="rId1" Type="http://schemas.openxmlformats.org/officeDocument/2006/relationships/tags" Target="../tags/tag139.xml"/><Relationship Id="rId2" Type="http://schemas.openxmlformats.org/officeDocument/2006/relationships/slideLayout" Target="../slideLayouts/slideLayout13.xml"/><Relationship Id="rId3" Type="http://schemas.openxmlformats.org/officeDocument/2006/relationships/notesSlide" Target="../notesSlides/notesSlide63.xml"/></Relationships>
</file>

<file path=ppt/slides/_rels/slide77.xml.rels><?xml version="1.0" encoding="UTF-8" standalone="yes"?>
<Relationships xmlns="http://schemas.openxmlformats.org/package/2006/relationships"><Relationship Id="rId1" Type="http://schemas.openxmlformats.org/officeDocument/2006/relationships/tags" Target="../tags/tag140.xml"/><Relationship Id="rId2" Type="http://schemas.openxmlformats.org/officeDocument/2006/relationships/slideLayout" Target="../slideLayouts/slideLayout13.xml"/><Relationship Id="rId3" Type="http://schemas.openxmlformats.org/officeDocument/2006/relationships/notesSlide" Target="../notesSlides/notesSlide64.xml"/></Relationships>
</file>

<file path=ppt/slides/_rels/slide78.xml.rels><?xml version="1.0" encoding="UTF-8" standalone="yes"?>
<Relationships xmlns="http://schemas.openxmlformats.org/package/2006/relationships"><Relationship Id="rId1" Type="http://schemas.openxmlformats.org/officeDocument/2006/relationships/tags" Target="../tags/tag141.xml"/><Relationship Id="rId2" Type="http://schemas.openxmlformats.org/officeDocument/2006/relationships/slideLayout" Target="../slideLayouts/slideLayout13.xml"/><Relationship Id="rId3" Type="http://schemas.openxmlformats.org/officeDocument/2006/relationships/notesSlide" Target="../notesSlides/notesSlide65.xml"/></Relationships>
</file>

<file path=ppt/slides/_rels/slide79.xml.rels><?xml version="1.0" encoding="UTF-8" standalone="yes"?>
<Relationships xmlns="http://schemas.openxmlformats.org/package/2006/relationships"><Relationship Id="rId1" Type="http://schemas.openxmlformats.org/officeDocument/2006/relationships/tags" Target="../tags/tag142.xml"/><Relationship Id="rId2" Type="http://schemas.openxmlformats.org/officeDocument/2006/relationships/slideLayout" Target="../slideLayouts/slideLayout13.xml"/><Relationship Id="rId3"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tags" Target="../tags/tag143.xml"/><Relationship Id="rId2" Type="http://schemas.openxmlformats.org/officeDocument/2006/relationships/slideLayout" Target="../slideLayouts/slideLayout13.xml"/><Relationship Id="rId3" Type="http://schemas.openxmlformats.org/officeDocument/2006/relationships/notesSlide" Target="../notesSlides/notesSlide67.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8.xml"/><Relationship Id="rId1" Type="http://schemas.openxmlformats.org/officeDocument/2006/relationships/tags" Target="../tags/tag144.xml"/><Relationship Id="rId2" Type="http://schemas.openxmlformats.org/officeDocument/2006/relationships/tags" Target="../tags/tag145.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9.xml"/><Relationship Id="rId1" Type="http://schemas.openxmlformats.org/officeDocument/2006/relationships/tags" Target="../tags/tag146.xml"/><Relationship Id="rId2" Type="http://schemas.openxmlformats.org/officeDocument/2006/relationships/tags" Target="../tags/tag147.xml"/></Relationships>
</file>

<file path=ppt/slides/_rels/slide83.xml.rels><?xml version="1.0" encoding="UTF-8" standalone="yes"?>
<Relationships xmlns="http://schemas.openxmlformats.org/package/2006/relationships"><Relationship Id="rId3" Type="http://schemas.openxmlformats.org/officeDocument/2006/relationships/tags" Target="../tags/tag149.xml"/><Relationship Id="rId4" Type="http://schemas.openxmlformats.org/officeDocument/2006/relationships/tags" Target="../tags/tag150.xml"/><Relationship Id="rId5" Type="http://schemas.openxmlformats.org/officeDocument/2006/relationships/slideLayout" Target="../slideLayouts/slideLayout2.xml"/><Relationship Id="rId6" Type="http://schemas.openxmlformats.org/officeDocument/2006/relationships/notesSlide" Target="../notesSlides/notesSlide70.xml"/><Relationship Id="rId7" Type="http://schemas.openxmlformats.org/officeDocument/2006/relationships/oleObject" Target="../embeddings/oleObject28.bin"/><Relationship Id="rId8" Type="http://schemas.openxmlformats.org/officeDocument/2006/relationships/image" Target="../media/image27.wmf"/><Relationship Id="rId1" Type="http://schemas.openxmlformats.org/officeDocument/2006/relationships/vmlDrawing" Target="../drawings/vmlDrawing21.vml"/><Relationship Id="rId2" Type="http://schemas.openxmlformats.org/officeDocument/2006/relationships/tags" Target="../tags/tag148.xml"/></Relationships>
</file>

<file path=ppt/slides/_rels/slide84.xml.rels><?xml version="1.0" encoding="UTF-8" standalone="yes"?>
<Relationships xmlns="http://schemas.openxmlformats.org/package/2006/relationships"><Relationship Id="rId11" Type="http://schemas.openxmlformats.org/officeDocument/2006/relationships/oleObject" Target="../embeddings/oleObject30.bin"/><Relationship Id="rId12" Type="http://schemas.openxmlformats.org/officeDocument/2006/relationships/image" Target="../media/image10.wmf"/><Relationship Id="rId13" Type="http://schemas.openxmlformats.org/officeDocument/2006/relationships/oleObject" Target="../embeddings/oleObject31.bin"/><Relationship Id="rId14" Type="http://schemas.openxmlformats.org/officeDocument/2006/relationships/image" Target="../media/image11.wmf"/><Relationship Id="rId1" Type="http://schemas.openxmlformats.org/officeDocument/2006/relationships/vmlDrawing" Target="../drawings/vmlDrawing22.vml"/><Relationship Id="rId2" Type="http://schemas.openxmlformats.org/officeDocument/2006/relationships/tags" Target="../tags/tag151.xml"/><Relationship Id="rId3" Type="http://schemas.openxmlformats.org/officeDocument/2006/relationships/tags" Target="../tags/tag152.xml"/><Relationship Id="rId4" Type="http://schemas.openxmlformats.org/officeDocument/2006/relationships/tags" Target="../tags/tag153.xml"/><Relationship Id="rId5" Type="http://schemas.openxmlformats.org/officeDocument/2006/relationships/tags" Target="../tags/tag154.xml"/><Relationship Id="rId6" Type="http://schemas.openxmlformats.org/officeDocument/2006/relationships/tags" Target="../tags/tag155.xml"/><Relationship Id="rId7" Type="http://schemas.openxmlformats.org/officeDocument/2006/relationships/slideLayout" Target="../slideLayouts/slideLayout2.xml"/><Relationship Id="rId8" Type="http://schemas.openxmlformats.org/officeDocument/2006/relationships/notesSlide" Target="../notesSlides/notesSlide71.xml"/><Relationship Id="rId9" Type="http://schemas.openxmlformats.org/officeDocument/2006/relationships/oleObject" Target="../embeddings/oleObject29.bin"/><Relationship Id="rId10" Type="http://schemas.openxmlformats.org/officeDocument/2006/relationships/image" Target="../media/image9.wmf"/></Relationships>
</file>

<file path=ppt/slides/_rels/slide85.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slideLayout" Target="../slideLayouts/slideLayout2.xml"/><Relationship Id="rId5" Type="http://schemas.openxmlformats.org/officeDocument/2006/relationships/notesSlide" Target="../notesSlides/notesSlide72.xml"/><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tags" Target="../tags/tag156.xml"/><Relationship Id="rId2" Type="http://schemas.openxmlformats.org/officeDocument/2006/relationships/tags" Target="../tags/tag157.xml"/></Relationships>
</file>

<file path=ppt/slides/_rels/slide86.xml.rels><?xml version="1.0" encoding="UTF-8" standalone="yes"?>
<Relationships xmlns="http://schemas.openxmlformats.org/package/2006/relationships"><Relationship Id="rId3" Type="http://schemas.openxmlformats.org/officeDocument/2006/relationships/tags" Target="../tags/tag161.xml"/><Relationship Id="rId4" Type="http://schemas.openxmlformats.org/officeDocument/2006/relationships/slideLayout" Target="../slideLayouts/slideLayout10.xml"/><Relationship Id="rId5" Type="http://schemas.openxmlformats.org/officeDocument/2006/relationships/notesSlide" Target="../notesSlides/notesSlide73.xml"/><Relationship Id="rId1" Type="http://schemas.openxmlformats.org/officeDocument/2006/relationships/tags" Target="../tags/tag159.xml"/><Relationship Id="rId2" Type="http://schemas.openxmlformats.org/officeDocument/2006/relationships/tags" Target="../tags/tag160.xml"/></Relationships>
</file>

<file path=ppt/slides/_rels/slide87.xml.rels><?xml version="1.0" encoding="UTF-8" standalone="yes"?>
<Relationships xmlns="http://schemas.openxmlformats.org/package/2006/relationships"><Relationship Id="rId3" Type="http://schemas.openxmlformats.org/officeDocument/2006/relationships/tags" Target="../tags/tag163.xml"/><Relationship Id="rId4" Type="http://schemas.openxmlformats.org/officeDocument/2006/relationships/tags" Target="../tags/tag164.xml"/><Relationship Id="rId5" Type="http://schemas.openxmlformats.org/officeDocument/2006/relationships/tags" Target="../tags/tag165.xml"/><Relationship Id="rId6" Type="http://schemas.openxmlformats.org/officeDocument/2006/relationships/slideLayout" Target="../slideLayouts/slideLayout10.xml"/><Relationship Id="rId7" Type="http://schemas.openxmlformats.org/officeDocument/2006/relationships/notesSlide" Target="../notesSlides/notesSlide74.xml"/><Relationship Id="rId8" Type="http://schemas.openxmlformats.org/officeDocument/2006/relationships/oleObject" Target="../embeddings/oleObject32.bin"/><Relationship Id="rId9" Type="http://schemas.openxmlformats.org/officeDocument/2006/relationships/image" Target="../media/image9.wmf"/><Relationship Id="rId10" Type="http://schemas.openxmlformats.org/officeDocument/2006/relationships/image" Target="../media/image29.png"/><Relationship Id="rId1" Type="http://schemas.openxmlformats.org/officeDocument/2006/relationships/vmlDrawing" Target="../drawings/vmlDrawing23.vml"/><Relationship Id="rId2" Type="http://schemas.openxmlformats.org/officeDocument/2006/relationships/tags" Target="../tags/tag162.xml"/></Relationships>
</file>

<file path=ppt/slides/_rels/slide88.xml.rels><?xml version="1.0" encoding="UTF-8" standalone="yes"?>
<Relationships xmlns="http://schemas.openxmlformats.org/package/2006/relationships"><Relationship Id="rId3" Type="http://schemas.openxmlformats.org/officeDocument/2006/relationships/tags" Target="../tags/tag167.xml"/><Relationship Id="rId4" Type="http://schemas.openxmlformats.org/officeDocument/2006/relationships/tags" Target="../tags/tag168.xml"/><Relationship Id="rId5" Type="http://schemas.openxmlformats.org/officeDocument/2006/relationships/tags" Target="../tags/tag169.xml"/><Relationship Id="rId6" Type="http://schemas.openxmlformats.org/officeDocument/2006/relationships/slideLayout" Target="../slideLayouts/slideLayout10.xml"/><Relationship Id="rId7" Type="http://schemas.openxmlformats.org/officeDocument/2006/relationships/notesSlide" Target="../notesSlides/notesSlide75.xml"/><Relationship Id="rId8" Type="http://schemas.openxmlformats.org/officeDocument/2006/relationships/oleObject" Target="../embeddings/oleObject33.bin"/><Relationship Id="rId9" Type="http://schemas.openxmlformats.org/officeDocument/2006/relationships/image" Target="../media/image10.wmf"/><Relationship Id="rId10" Type="http://schemas.openxmlformats.org/officeDocument/2006/relationships/image" Target="../media/image29.png"/><Relationship Id="rId1" Type="http://schemas.openxmlformats.org/officeDocument/2006/relationships/vmlDrawing" Target="../drawings/vmlDrawing24.vml"/><Relationship Id="rId2" Type="http://schemas.openxmlformats.org/officeDocument/2006/relationships/tags" Target="../tags/tag166.xml"/></Relationships>
</file>

<file path=ppt/slides/_rels/slide89.xml.rels><?xml version="1.0" encoding="UTF-8" standalone="yes"?>
<Relationships xmlns="http://schemas.openxmlformats.org/package/2006/relationships"><Relationship Id="rId3" Type="http://schemas.openxmlformats.org/officeDocument/2006/relationships/tags" Target="../tags/tag172.xml"/><Relationship Id="rId4" Type="http://schemas.openxmlformats.org/officeDocument/2006/relationships/slideLayout" Target="../slideLayouts/slideLayout10.xml"/><Relationship Id="rId5" Type="http://schemas.openxmlformats.org/officeDocument/2006/relationships/notesSlide" Target="../notesSlides/notesSlide76.xml"/><Relationship Id="rId6" Type="http://schemas.openxmlformats.org/officeDocument/2006/relationships/image" Target="../media/image29.png"/><Relationship Id="rId1" Type="http://schemas.openxmlformats.org/officeDocument/2006/relationships/tags" Target="../tags/tag170.xml"/><Relationship Id="rId2" Type="http://schemas.openxmlformats.org/officeDocument/2006/relationships/tags" Target="../tags/tag17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tags" Target="../tags/tag175.xml"/><Relationship Id="rId4" Type="http://schemas.openxmlformats.org/officeDocument/2006/relationships/slideLayout" Target="../slideLayouts/slideLayout6.xml"/><Relationship Id="rId5" Type="http://schemas.openxmlformats.org/officeDocument/2006/relationships/notesSlide" Target="../notesSlides/notesSlide77.xml"/><Relationship Id="rId1" Type="http://schemas.openxmlformats.org/officeDocument/2006/relationships/tags" Target="../tags/tag173.xml"/><Relationship Id="rId2" Type="http://schemas.openxmlformats.org/officeDocument/2006/relationships/tags" Target="../tags/tag174.xml"/></Relationships>
</file>

<file path=ppt/slides/_rels/slide91.xml.rels><?xml version="1.0" encoding="UTF-8" standalone="yes"?>
<Relationships xmlns="http://schemas.openxmlformats.org/package/2006/relationships"><Relationship Id="rId3" Type="http://schemas.openxmlformats.org/officeDocument/2006/relationships/tags" Target="../tags/tag178.xml"/><Relationship Id="rId4" Type="http://schemas.openxmlformats.org/officeDocument/2006/relationships/slideLayout" Target="../slideLayouts/slideLayout2.xml"/><Relationship Id="rId5" Type="http://schemas.openxmlformats.org/officeDocument/2006/relationships/notesSlide" Target="../notesSlides/notesSlide78.xml"/><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tags" Target="../tags/tag176.xml"/><Relationship Id="rId2" Type="http://schemas.openxmlformats.org/officeDocument/2006/relationships/tags" Target="../tags/tag177.xml"/></Relationships>
</file>

<file path=ppt/slides/_rels/slide92.xml.rels><?xml version="1.0" encoding="UTF-8" standalone="yes"?>
<Relationships xmlns="http://schemas.openxmlformats.org/package/2006/relationships"><Relationship Id="rId3" Type="http://schemas.openxmlformats.org/officeDocument/2006/relationships/tags" Target="../tags/tag181.xml"/><Relationship Id="rId4" Type="http://schemas.openxmlformats.org/officeDocument/2006/relationships/slideLayout" Target="../slideLayouts/slideLayout10.xml"/><Relationship Id="rId5" Type="http://schemas.openxmlformats.org/officeDocument/2006/relationships/notesSlide" Target="../notesSlides/notesSlide79.xml"/><Relationship Id="rId6" Type="http://schemas.openxmlformats.org/officeDocument/2006/relationships/image" Target="../media/image31.png"/><Relationship Id="rId1" Type="http://schemas.openxmlformats.org/officeDocument/2006/relationships/tags" Target="../tags/tag179.xml"/><Relationship Id="rId2" Type="http://schemas.openxmlformats.org/officeDocument/2006/relationships/tags" Target="../tags/tag180.xml"/></Relationships>
</file>

<file path=ppt/slides/_rels/slide93.xml.rels><?xml version="1.0" encoding="UTF-8" standalone="yes"?>
<Relationships xmlns="http://schemas.openxmlformats.org/package/2006/relationships"><Relationship Id="rId3" Type="http://schemas.openxmlformats.org/officeDocument/2006/relationships/tags" Target="../tags/tag184.xml"/><Relationship Id="rId4" Type="http://schemas.openxmlformats.org/officeDocument/2006/relationships/slideLayout" Target="../slideLayouts/slideLayout10.xml"/><Relationship Id="rId5" Type="http://schemas.openxmlformats.org/officeDocument/2006/relationships/notesSlide" Target="../notesSlides/notesSlide80.xml"/><Relationship Id="rId1" Type="http://schemas.openxmlformats.org/officeDocument/2006/relationships/tags" Target="../tags/tag182.xml"/><Relationship Id="rId2" Type="http://schemas.openxmlformats.org/officeDocument/2006/relationships/tags" Target="../tags/tag183.xml"/></Relationships>
</file>

<file path=ppt/slides/_rels/slide94.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Layout" Target="../slideLayouts/slideLayout10.xml"/><Relationship Id="rId5" Type="http://schemas.openxmlformats.org/officeDocument/2006/relationships/notesSlide" Target="../notesSlides/notesSlide81.xml"/><Relationship Id="rId6" Type="http://schemas.openxmlformats.org/officeDocument/2006/relationships/image" Target="../media/image31.png"/><Relationship Id="rId1" Type="http://schemas.openxmlformats.org/officeDocument/2006/relationships/tags" Target="../tags/tag185.xml"/><Relationship Id="rId2" Type="http://schemas.openxmlformats.org/officeDocument/2006/relationships/tags" Target="../tags/tag186.xml"/></Relationships>
</file>

<file path=ppt/slides/_rels/slide95.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Layout" Target="../slideLayouts/slideLayout10.xml"/><Relationship Id="rId5" Type="http://schemas.openxmlformats.org/officeDocument/2006/relationships/notesSlide" Target="../notesSlides/notesSlide82.xml"/><Relationship Id="rId1" Type="http://schemas.openxmlformats.org/officeDocument/2006/relationships/tags" Target="../tags/tag188.xml"/><Relationship Id="rId2" Type="http://schemas.openxmlformats.org/officeDocument/2006/relationships/tags" Target="../tags/tag189.xml"/></Relationships>
</file>

<file path=ppt/slides/_rels/slide96.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tags" Target="../tags/tag194.xml"/><Relationship Id="rId5" Type="http://schemas.openxmlformats.org/officeDocument/2006/relationships/slideLayout" Target="../slideLayouts/slideLayout6.xml"/><Relationship Id="rId6" Type="http://schemas.openxmlformats.org/officeDocument/2006/relationships/notesSlide" Target="../notesSlides/notesSlide83.xml"/><Relationship Id="rId1" Type="http://schemas.openxmlformats.org/officeDocument/2006/relationships/tags" Target="../tags/tag191.xml"/><Relationship Id="rId2" Type="http://schemas.openxmlformats.org/officeDocument/2006/relationships/tags" Target="../tags/tag1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Sequential Logic Design</a:t>
            </a:r>
            <a:endParaRPr lang="de-CH" dirty="0"/>
          </a:p>
        </p:txBody>
      </p:sp>
    </p:spTree>
    <p:extLst>
      <p:ext uri="{BB962C8B-B14F-4D97-AF65-F5344CB8AC3E}">
        <p14:creationId xmlns:p14="http://schemas.microsoft.com/office/powerpoint/2010/main" val="386748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 Latch has two modes</a:t>
            </a:r>
            <a:endParaRPr lang="de-CH" dirty="0"/>
          </a:p>
        </p:txBody>
      </p:sp>
      <p:sp>
        <p:nvSpPr>
          <p:cNvPr id="3" name="Content Placeholder 2"/>
          <p:cNvSpPr>
            <a:spLocks noGrp="1"/>
          </p:cNvSpPr>
          <p:nvPr>
            <p:ph idx="1"/>
          </p:nvPr>
        </p:nvSpPr>
        <p:spPr>
          <a:xfrm>
            <a:off x="396875" y="1362075"/>
            <a:ext cx="8137525" cy="4972050"/>
          </a:xfrm>
        </p:spPr>
        <p:txBody>
          <a:bodyPr/>
          <a:lstStyle/>
          <a:p>
            <a:r>
              <a:rPr lang="en-US" dirty="0" smtClean="0"/>
              <a:t>Latch mode, loop is active, input disconnected, keeps state</a:t>
            </a:r>
          </a:p>
          <a:p>
            <a:endParaRPr lang="en-US" dirty="0"/>
          </a:p>
          <a:p>
            <a:endParaRPr lang="en-US" dirty="0" smtClean="0"/>
          </a:p>
          <a:p>
            <a:pPr lvl="1"/>
            <a:endParaRPr lang="en-US" dirty="0"/>
          </a:p>
        </p:txBody>
      </p:sp>
      <p:grpSp>
        <p:nvGrpSpPr>
          <p:cNvPr id="4" name="Group 3"/>
          <p:cNvGrpSpPr/>
          <p:nvPr/>
        </p:nvGrpSpPr>
        <p:grpSpPr>
          <a:xfrm>
            <a:off x="2362200" y="2319268"/>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23256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4" name="Straight Connector 13"/>
          <p:cNvCxnSpPr/>
          <p:nvPr/>
        </p:nvCxnSpPr>
        <p:spPr bwMode="auto">
          <a:xfrm>
            <a:off x="3810000" y="2627640"/>
            <a:ext cx="762000" cy="0"/>
          </a:xfrm>
          <a:prstGeom prst="line">
            <a:avLst/>
          </a:prstGeom>
          <a:noFill/>
          <a:ln w="25400">
            <a:solidFill>
              <a:srgbClr val="000000"/>
            </a:solidFill>
            <a:miter lim="800000"/>
            <a:headEnd type="none" w="med" len="med"/>
            <a:tailEnd type="none" w="med" len="med"/>
          </a:ln>
          <a:effectLst/>
        </p:spPr>
      </p:cxnSp>
      <p:cxnSp>
        <p:nvCxnSpPr>
          <p:cNvPr id="15" name="Straight Connector 14"/>
          <p:cNvCxnSpPr/>
          <p:nvPr/>
        </p:nvCxnSpPr>
        <p:spPr bwMode="auto">
          <a:xfrm>
            <a:off x="6019800" y="2627640"/>
            <a:ext cx="381000" cy="0"/>
          </a:xfrm>
          <a:prstGeom prst="line">
            <a:avLst/>
          </a:prstGeom>
          <a:noFill/>
          <a:ln w="25400">
            <a:solidFill>
              <a:srgbClr val="000000"/>
            </a:solidFill>
            <a:miter lim="800000"/>
            <a:headEnd type="none" w="med" len="med"/>
            <a:tailEnd type="none" w="med" len="med"/>
          </a:ln>
          <a:effectLst/>
        </p:spPr>
      </p:cxnSp>
      <p:cxnSp>
        <p:nvCxnSpPr>
          <p:cNvPr id="16" name="Straight Connector 15"/>
          <p:cNvCxnSpPr/>
          <p:nvPr/>
        </p:nvCxnSpPr>
        <p:spPr bwMode="auto">
          <a:xfrm>
            <a:off x="6400800" y="2627640"/>
            <a:ext cx="0" cy="910828"/>
          </a:xfrm>
          <a:prstGeom prst="line">
            <a:avLst/>
          </a:prstGeom>
          <a:noFill/>
          <a:ln w="25400">
            <a:solidFill>
              <a:srgbClr val="000000"/>
            </a:solidFill>
            <a:miter lim="800000"/>
            <a:headEnd type="none" w="med" len="med"/>
            <a:tailEnd type="none" w="med" len="med"/>
          </a:ln>
          <a:effectLst/>
        </p:spPr>
      </p:cxnSp>
      <p:cxnSp>
        <p:nvCxnSpPr>
          <p:cNvPr id="17" name="Straight Connector 16"/>
          <p:cNvCxnSpPr/>
          <p:nvPr/>
        </p:nvCxnSpPr>
        <p:spPr bwMode="auto">
          <a:xfrm flipV="1">
            <a:off x="1828800" y="2620496"/>
            <a:ext cx="0" cy="917972"/>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flipV="1">
            <a:off x="1828800" y="2620496"/>
            <a:ext cx="533400" cy="7144"/>
          </a:xfrm>
          <a:prstGeom prst="line">
            <a:avLst/>
          </a:prstGeom>
          <a:noFill/>
          <a:ln w="25400">
            <a:solidFill>
              <a:srgbClr val="000000"/>
            </a:solidFill>
            <a:miter lim="800000"/>
            <a:headEnd type="none" w="med" len="med"/>
            <a:tailEnd type="none" w="med" len="med"/>
          </a:ln>
          <a:effectLst/>
        </p:spPr>
      </p:cxnSp>
      <p:cxnSp>
        <p:nvCxnSpPr>
          <p:cNvPr id="19" name="Straight Connector 18"/>
          <p:cNvCxnSpPr/>
          <p:nvPr/>
        </p:nvCxnSpPr>
        <p:spPr bwMode="auto">
          <a:xfrm flipV="1">
            <a:off x="381000" y="2620496"/>
            <a:ext cx="533400" cy="3572"/>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flipV="1">
            <a:off x="914400" y="2319268"/>
            <a:ext cx="457200" cy="301228"/>
          </a:xfrm>
          <a:prstGeom prst="line">
            <a:avLst/>
          </a:prstGeom>
          <a:noFill/>
          <a:ln w="50800">
            <a:solidFill>
              <a:srgbClr val="000000"/>
            </a:solidFill>
            <a:miter lim="800000"/>
            <a:headEnd type="none" w="med" len="med"/>
            <a:tailEnd type="none" w="med" len="med"/>
          </a:ln>
          <a:effectLst/>
        </p:spPr>
      </p:cxnSp>
      <p:cxnSp>
        <p:nvCxnSpPr>
          <p:cNvPr id="21" name="Straight Arrow Connector 20"/>
          <p:cNvCxnSpPr/>
          <p:nvPr/>
        </p:nvCxnSpPr>
        <p:spPr bwMode="auto">
          <a:xfrm>
            <a:off x="1371600" y="2624068"/>
            <a:ext cx="457200" cy="3572"/>
          </a:xfrm>
          <a:prstGeom prst="straightConnector1">
            <a:avLst/>
          </a:prstGeom>
          <a:noFill/>
          <a:ln w="25400">
            <a:solidFill>
              <a:srgbClr val="000000"/>
            </a:solidFill>
            <a:miter lim="800000"/>
            <a:headEnd type="none" w="med" len="med"/>
            <a:tailEnd type="none"/>
          </a:ln>
          <a:effectLst/>
        </p:spPr>
      </p:cxnSp>
      <p:cxnSp>
        <p:nvCxnSpPr>
          <p:cNvPr id="22" name="Straight Connector 21"/>
          <p:cNvCxnSpPr/>
          <p:nvPr/>
        </p:nvCxnSpPr>
        <p:spPr bwMode="auto">
          <a:xfrm>
            <a:off x="1828800" y="3538468"/>
            <a:ext cx="1905000" cy="0"/>
          </a:xfrm>
          <a:prstGeom prst="line">
            <a:avLst/>
          </a:prstGeom>
          <a:noFill/>
          <a:ln w="25400">
            <a:solidFill>
              <a:srgbClr val="000000"/>
            </a:solidFill>
            <a:miter lim="800000"/>
            <a:headEnd type="none" w="med" len="med"/>
            <a:tailEnd type="none" w="med" len="med"/>
          </a:ln>
          <a:effectLst/>
        </p:spPr>
      </p:cxnSp>
      <p:cxnSp>
        <p:nvCxnSpPr>
          <p:cNvPr id="23" name="Straight Arrow Connector 22"/>
          <p:cNvCxnSpPr/>
          <p:nvPr/>
        </p:nvCxnSpPr>
        <p:spPr bwMode="auto">
          <a:xfrm>
            <a:off x="3733800" y="3538468"/>
            <a:ext cx="457200" cy="0"/>
          </a:xfrm>
          <a:prstGeom prst="straightConnector1">
            <a:avLst/>
          </a:prstGeom>
          <a:noFill/>
          <a:ln w="50800">
            <a:solidFill>
              <a:schemeClr val="accent1">
                <a:lumMod val="75000"/>
                <a:lumOff val="25000"/>
              </a:schemeClr>
            </a:solidFill>
            <a:miter lim="800000"/>
            <a:headEnd type="none" w="med" len="med"/>
            <a:tailEnd type="none"/>
          </a:ln>
          <a:effectLst/>
        </p:spPr>
      </p:cxnSp>
      <p:cxnSp>
        <p:nvCxnSpPr>
          <p:cNvPr id="24" name="Straight Connector 23"/>
          <p:cNvCxnSpPr/>
          <p:nvPr/>
        </p:nvCxnSpPr>
        <p:spPr bwMode="auto">
          <a:xfrm>
            <a:off x="4191000" y="3538468"/>
            <a:ext cx="2209800" cy="0"/>
          </a:xfrm>
          <a:prstGeom prst="line">
            <a:avLst/>
          </a:prstGeom>
          <a:noFill/>
          <a:ln w="25400">
            <a:solidFill>
              <a:srgbClr val="000000"/>
            </a:solidFill>
            <a:miter lim="800000"/>
            <a:headEnd type="none" w="med" len="med"/>
            <a:tailEnd type="none" w="med" len="med"/>
          </a:ln>
          <a:effectLst/>
        </p:spPr>
      </p:cxnSp>
      <p:cxnSp>
        <p:nvCxnSpPr>
          <p:cNvPr id="25" name="Straight Connector 24"/>
          <p:cNvCxnSpPr/>
          <p:nvPr/>
        </p:nvCxnSpPr>
        <p:spPr bwMode="auto">
          <a:xfrm flipV="1">
            <a:off x="6400800" y="2624068"/>
            <a:ext cx="914400" cy="3572"/>
          </a:xfrm>
          <a:prstGeom prst="line">
            <a:avLst/>
          </a:prstGeom>
          <a:noFill/>
          <a:ln w="25400">
            <a:solidFill>
              <a:srgbClr val="000000"/>
            </a:solidFill>
            <a:miter lim="800000"/>
            <a:headEnd type="none" w="med" len="med"/>
            <a:tailEnd type="none" w="med" len="med"/>
          </a:ln>
          <a:effectLst/>
        </p:spPr>
      </p:cxnSp>
      <mc:AlternateContent xmlns:mc="http://schemas.openxmlformats.org/markup-compatibility/2006" xmlns:a14="http://schemas.microsoft.com/office/drawing/2010/main">
        <mc:Choice Requires="a14">
          <p:sp>
            <p:nvSpPr>
              <p:cNvPr id="28" name="TextBox 27"/>
              <p:cNvSpPr txBox="1"/>
              <p:nvPr/>
            </p:nvSpPr>
            <p:spPr>
              <a:xfrm>
                <a:off x="381000" y="2054771"/>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𝑫</m:t>
                      </m:r>
                    </m:oMath>
                  </m:oMathPara>
                </a14:m>
                <a:endParaRPr lang="de-CH" sz="3200" b="1" dirty="0">
                  <a:solidFill>
                    <a:schemeClr val="accent1">
                      <a:lumMod val="75000"/>
                      <a:lumOff val="25000"/>
                    </a:schemeClr>
                  </a:solidFill>
                  <a:latin typeface="Calibri"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81000" y="2054771"/>
                <a:ext cx="457200" cy="584775"/>
              </a:xfrm>
              <a:prstGeom prst="rect">
                <a:avLst/>
              </a:prstGeom>
              <a:blipFill rotWithShape="1">
                <a:blip r:embed="rId2"/>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600200" y="2056974"/>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𝑸</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600200" y="2056974"/>
                <a:ext cx="457200" cy="584775"/>
              </a:xfrm>
              <a:prstGeom prst="rect">
                <a:avLst/>
              </a:prstGeom>
              <a:blipFill rotWithShape="1">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172200" y="2056974"/>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𝑸</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172200" y="2056974"/>
                <a:ext cx="457200" cy="584775"/>
              </a:xfrm>
              <a:prstGeom prst="rect">
                <a:avLst/>
              </a:prstGeom>
              <a:blipFill rotWithShape="1">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810000" y="2057400"/>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𝑸</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810000" y="2057400"/>
                <a:ext cx="457200" cy="584775"/>
              </a:xfrm>
              <a:prstGeom prst="rect">
                <a:avLst/>
              </a:prstGeom>
              <a:blipFill rotWithShape="1">
                <a:blip r:embed="rId4"/>
                <a:stretch>
                  <a:fillRect/>
                </a:stretch>
              </a:blipFill>
            </p:spPr>
            <p:txBody>
              <a:bodyPr/>
              <a:lstStyle/>
              <a:p>
                <a:r>
                  <a:rPr lang="de-CH">
                    <a:noFill/>
                  </a:rPr>
                  <a:t> </a:t>
                </a:r>
              </a:p>
            </p:txBody>
          </p:sp>
        </mc:Fallback>
      </mc:AlternateContent>
      <p:cxnSp>
        <p:nvCxnSpPr>
          <p:cNvPr id="33" name="Straight Arrow Connector 32"/>
          <p:cNvCxnSpPr/>
          <p:nvPr/>
        </p:nvCxnSpPr>
        <p:spPr bwMode="auto">
          <a:xfrm>
            <a:off x="3886200" y="2133600"/>
            <a:ext cx="327660" cy="0"/>
          </a:xfrm>
          <a:prstGeom prst="straightConnector1">
            <a:avLst/>
          </a:prstGeom>
          <a:noFill/>
          <a:ln w="25400">
            <a:solidFill>
              <a:schemeClr val="accent1">
                <a:lumMod val="75000"/>
                <a:lumOff val="25000"/>
              </a:schemeClr>
            </a:solidFill>
            <a:miter lim="800000"/>
            <a:headEnd type="none" w="med" len="med"/>
            <a:tailEnd type="none"/>
          </a:ln>
          <a:effectLst/>
        </p:spPr>
      </p:cxnSp>
    </p:spTree>
    <p:extLst>
      <p:ext uri="{BB962C8B-B14F-4D97-AF65-F5344CB8AC3E}">
        <p14:creationId xmlns:p14="http://schemas.microsoft.com/office/powerpoint/2010/main" val="3154861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 Latch has two modes</a:t>
            </a:r>
            <a:endParaRPr lang="de-CH" dirty="0"/>
          </a:p>
        </p:txBody>
      </p:sp>
      <p:sp>
        <p:nvSpPr>
          <p:cNvPr id="3" name="Content Placeholder 2"/>
          <p:cNvSpPr>
            <a:spLocks noGrp="1"/>
          </p:cNvSpPr>
          <p:nvPr>
            <p:ph idx="1"/>
          </p:nvPr>
        </p:nvSpPr>
        <p:spPr>
          <a:xfrm>
            <a:off x="396875" y="1362075"/>
            <a:ext cx="8137525" cy="4972050"/>
          </a:xfrm>
        </p:spPr>
        <p:txBody>
          <a:bodyPr/>
          <a:lstStyle/>
          <a:p>
            <a:r>
              <a:rPr lang="en-US" dirty="0" smtClean="0"/>
              <a:t>Latch mode, loop is active, input disconnected, keeps state</a:t>
            </a:r>
          </a:p>
          <a:p>
            <a:endParaRPr lang="en-US" dirty="0"/>
          </a:p>
          <a:p>
            <a:endParaRPr lang="en-US" dirty="0" smtClean="0"/>
          </a:p>
          <a:p>
            <a:pPr lvl="1"/>
            <a:endParaRPr lang="en-US" dirty="0"/>
          </a:p>
          <a:p>
            <a:r>
              <a:rPr lang="en-US" dirty="0" smtClean="0">
                <a:solidFill>
                  <a:schemeClr val="accent1">
                    <a:lumMod val="75000"/>
                    <a:lumOff val="25000"/>
                  </a:schemeClr>
                </a:solidFill>
              </a:rPr>
              <a:t>Transparent mode</a:t>
            </a:r>
            <a:r>
              <a:rPr lang="en-US" dirty="0" smtClean="0"/>
              <a:t>, loop is inactive, input is connected and propagates to output</a:t>
            </a:r>
            <a:endParaRPr lang="de-CH" dirty="0"/>
          </a:p>
        </p:txBody>
      </p:sp>
      <p:grpSp>
        <p:nvGrpSpPr>
          <p:cNvPr id="4" name="Group 3"/>
          <p:cNvGrpSpPr/>
          <p:nvPr/>
        </p:nvGrpSpPr>
        <p:grpSpPr>
          <a:xfrm>
            <a:off x="2362200" y="2319268"/>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23256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4" name="Straight Connector 13"/>
          <p:cNvCxnSpPr/>
          <p:nvPr/>
        </p:nvCxnSpPr>
        <p:spPr bwMode="auto">
          <a:xfrm>
            <a:off x="3810000" y="2627640"/>
            <a:ext cx="762000" cy="0"/>
          </a:xfrm>
          <a:prstGeom prst="line">
            <a:avLst/>
          </a:prstGeom>
          <a:noFill/>
          <a:ln w="25400">
            <a:solidFill>
              <a:srgbClr val="000000"/>
            </a:solidFill>
            <a:miter lim="800000"/>
            <a:headEnd type="none" w="med" len="med"/>
            <a:tailEnd type="none" w="med" len="med"/>
          </a:ln>
          <a:effectLst/>
        </p:spPr>
      </p:cxnSp>
      <p:cxnSp>
        <p:nvCxnSpPr>
          <p:cNvPr id="15" name="Straight Connector 14"/>
          <p:cNvCxnSpPr/>
          <p:nvPr/>
        </p:nvCxnSpPr>
        <p:spPr bwMode="auto">
          <a:xfrm>
            <a:off x="6019800" y="2627640"/>
            <a:ext cx="381000" cy="0"/>
          </a:xfrm>
          <a:prstGeom prst="line">
            <a:avLst/>
          </a:prstGeom>
          <a:noFill/>
          <a:ln w="25400">
            <a:solidFill>
              <a:srgbClr val="000000"/>
            </a:solidFill>
            <a:miter lim="800000"/>
            <a:headEnd type="none" w="med" len="med"/>
            <a:tailEnd type="none" w="med" len="med"/>
          </a:ln>
          <a:effectLst/>
        </p:spPr>
      </p:cxnSp>
      <p:cxnSp>
        <p:nvCxnSpPr>
          <p:cNvPr id="16" name="Straight Connector 15"/>
          <p:cNvCxnSpPr/>
          <p:nvPr/>
        </p:nvCxnSpPr>
        <p:spPr bwMode="auto">
          <a:xfrm>
            <a:off x="6400800" y="2627640"/>
            <a:ext cx="0" cy="910828"/>
          </a:xfrm>
          <a:prstGeom prst="line">
            <a:avLst/>
          </a:prstGeom>
          <a:noFill/>
          <a:ln w="25400">
            <a:solidFill>
              <a:srgbClr val="000000"/>
            </a:solidFill>
            <a:miter lim="800000"/>
            <a:headEnd type="none" w="med" len="med"/>
            <a:tailEnd type="none" w="med" len="med"/>
          </a:ln>
          <a:effectLst/>
        </p:spPr>
      </p:cxnSp>
      <p:cxnSp>
        <p:nvCxnSpPr>
          <p:cNvPr id="17" name="Straight Connector 16"/>
          <p:cNvCxnSpPr/>
          <p:nvPr/>
        </p:nvCxnSpPr>
        <p:spPr bwMode="auto">
          <a:xfrm flipV="1">
            <a:off x="1828800" y="2620496"/>
            <a:ext cx="0" cy="917972"/>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flipV="1">
            <a:off x="1828800" y="2620496"/>
            <a:ext cx="533400" cy="7144"/>
          </a:xfrm>
          <a:prstGeom prst="line">
            <a:avLst/>
          </a:prstGeom>
          <a:noFill/>
          <a:ln w="25400">
            <a:solidFill>
              <a:srgbClr val="000000"/>
            </a:solidFill>
            <a:miter lim="800000"/>
            <a:headEnd type="none" w="med" len="med"/>
            <a:tailEnd type="none" w="med" len="med"/>
          </a:ln>
          <a:effectLst/>
        </p:spPr>
      </p:cxnSp>
      <p:cxnSp>
        <p:nvCxnSpPr>
          <p:cNvPr id="19" name="Straight Connector 18"/>
          <p:cNvCxnSpPr/>
          <p:nvPr/>
        </p:nvCxnSpPr>
        <p:spPr bwMode="auto">
          <a:xfrm flipV="1">
            <a:off x="381000" y="2620496"/>
            <a:ext cx="533400" cy="3572"/>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flipV="1">
            <a:off x="914400" y="2319268"/>
            <a:ext cx="457200" cy="301228"/>
          </a:xfrm>
          <a:prstGeom prst="line">
            <a:avLst/>
          </a:prstGeom>
          <a:noFill/>
          <a:ln w="50800">
            <a:solidFill>
              <a:srgbClr val="000000"/>
            </a:solidFill>
            <a:miter lim="800000"/>
            <a:headEnd type="none" w="med" len="med"/>
            <a:tailEnd type="none" w="med" len="med"/>
          </a:ln>
          <a:effectLst/>
        </p:spPr>
      </p:cxnSp>
      <p:cxnSp>
        <p:nvCxnSpPr>
          <p:cNvPr id="21" name="Straight Arrow Connector 20"/>
          <p:cNvCxnSpPr/>
          <p:nvPr/>
        </p:nvCxnSpPr>
        <p:spPr bwMode="auto">
          <a:xfrm>
            <a:off x="1371600" y="2624068"/>
            <a:ext cx="457200" cy="3572"/>
          </a:xfrm>
          <a:prstGeom prst="straightConnector1">
            <a:avLst/>
          </a:prstGeom>
          <a:noFill/>
          <a:ln w="25400">
            <a:solidFill>
              <a:srgbClr val="000000"/>
            </a:solidFill>
            <a:miter lim="800000"/>
            <a:headEnd type="none" w="med" len="med"/>
            <a:tailEnd type="none"/>
          </a:ln>
          <a:effectLst/>
        </p:spPr>
      </p:cxnSp>
      <p:cxnSp>
        <p:nvCxnSpPr>
          <p:cNvPr id="22" name="Straight Connector 21"/>
          <p:cNvCxnSpPr/>
          <p:nvPr/>
        </p:nvCxnSpPr>
        <p:spPr bwMode="auto">
          <a:xfrm>
            <a:off x="1828800" y="3538468"/>
            <a:ext cx="1905000" cy="0"/>
          </a:xfrm>
          <a:prstGeom prst="line">
            <a:avLst/>
          </a:prstGeom>
          <a:noFill/>
          <a:ln w="25400">
            <a:solidFill>
              <a:srgbClr val="000000"/>
            </a:solidFill>
            <a:miter lim="800000"/>
            <a:headEnd type="none" w="med" len="med"/>
            <a:tailEnd type="none" w="med" len="med"/>
          </a:ln>
          <a:effectLst/>
        </p:spPr>
      </p:cxnSp>
      <p:cxnSp>
        <p:nvCxnSpPr>
          <p:cNvPr id="23" name="Straight Arrow Connector 22"/>
          <p:cNvCxnSpPr/>
          <p:nvPr/>
        </p:nvCxnSpPr>
        <p:spPr bwMode="auto">
          <a:xfrm>
            <a:off x="3733800" y="3538468"/>
            <a:ext cx="457200" cy="0"/>
          </a:xfrm>
          <a:prstGeom prst="straightConnector1">
            <a:avLst/>
          </a:prstGeom>
          <a:noFill/>
          <a:ln w="50800">
            <a:solidFill>
              <a:schemeClr val="accent1">
                <a:lumMod val="75000"/>
                <a:lumOff val="25000"/>
              </a:schemeClr>
            </a:solidFill>
            <a:miter lim="800000"/>
            <a:headEnd type="none" w="med" len="med"/>
            <a:tailEnd type="none"/>
          </a:ln>
          <a:effectLst/>
        </p:spPr>
      </p:cxnSp>
      <p:cxnSp>
        <p:nvCxnSpPr>
          <p:cNvPr id="24" name="Straight Connector 23"/>
          <p:cNvCxnSpPr/>
          <p:nvPr/>
        </p:nvCxnSpPr>
        <p:spPr bwMode="auto">
          <a:xfrm>
            <a:off x="4191000" y="3538468"/>
            <a:ext cx="2209800" cy="0"/>
          </a:xfrm>
          <a:prstGeom prst="line">
            <a:avLst/>
          </a:prstGeom>
          <a:noFill/>
          <a:ln w="25400">
            <a:solidFill>
              <a:srgbClr val="000000"/>
            </a:solidFill>
            <a:miter lim="800000"/>
            <a:headEnd type="none" w="med" len="med"/>
            <a:tailEnd type="none" w="med" len="med"/>
          </a:ln>
          <a:effectLst/>
        </p:spPr>
      </p:cxnSp>
      <p:cxnSp>
        <p:nvCxnSpPr>
          <p:cNvPr id="25" name="Straight Connector 24"/>
          <p:cNvCxnSpPr/>
          <p:nvPr/>
        </p:nvCxnSpPr>
        <p:spPr bwMode="auto">
          <a:xfrm flipV="1">
            <a:off x="6400800" y="2624068"/>
            <a:ext cx="914400" cy="3572"/>
          </a:xfrm>
          <a:prstGeom prst="line">
            <a:avLst/>
          </a:prstGeom>
          <a:noFill/>
          <a:ln w="25400">
            <a:solidFill>
              <a:srgbClr val="000000"/>
            </a:solidFill>
            <a:miter lim="800000"/>
            <a:headEnd type="none" w="med" len="med"/>
            <a:tailEnd type="none" w="med" len="med"/>
          </a:ln>
          <a:effectLst/>
        </p:spPr>
      </p:cxnSp>
      <mc:AlternateContent xmlns:mc="http://schemas.openxmlformats.org/markup-compatibility/2006" xmlns:a14="http://schemas.microsoft.com/office/drawing/2010/main">
        <mc:Choice Requires="a14">
          <p:sp>
            <p:nvSpPr>
              <p:cNvPr id="28" name="TextBox 27"/>
              <p:cNvSpPr txBox="1"/>
              <p:nvPr/>
            </p:nvSpPr>
            <p:spPr>
              <a:xfrm>
                <a:off x="381000" y="2054771"/>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𝑫</m:t>
                      </m:r>
                    </m:oMath>
                  </m:oMathPara>
                </a14:m>
                <a:endParaRPr lang="de-CH" sz="3200" b="1" dirty="0">
                  <a:solidFill>
                    <a:schemeClr val="accent1">
                      <a:lumMod val="75000"/>
                      <a:lumOff val="25000"/>
                    </a:schemeClr>
                  </a:solidFill>
                  <a:latin typeface="Calibri"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81000" y="2054771"/>
                <a:ext cx="457200" cy="584775"/>
              </a:xfrm>
              <a:prstGeom prst="rect">
                <a:avLst/>
              </a:prstGeom>
              <a:blipFill rotWithShape="1">
                <a:blip r:embed="rId2"/>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600200" y="2056974"/>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𝑸</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600200" y="2056974"/>
                <a:ext cx="457200" cy="584775"/>
              </a:xfrm>
              <a:prstGeom prst="rect">
                <a:avLst/>
              </a:prstGeom>
              <a:blipFill rotWithShape="1">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172200" y="2056974"/>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𝑸</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172200" y="2056974"/>
                <a:ext cx="457200" cy="584775"/>
              </a:xfrm>
              <a:prstGeom prst="rect">
                <a:avLst/>
              </a:prstGeom>
              <a:blipFill rotWithShape="1">
                <a:blip r:embed="rId3"/>
                <a:stretch>
                  <a:fillRect/>
                </a:stretch>
              </a:blipFill>
            </p:spPr>
            <p:txBody>
              <a:bodyPr/>
              <a:lstStyle/>
              <a:p>
                <a:r>
                  <a:rPr lang="de-CH">
                    <a:noFill/>
                  </a:rPr>
                  <a:t> </a:t>
                </a:r>
              </a:p>
            </p:txBody>
          </p:sp>
        </mc:Fallback>
      </mc:AlternateContent>
      <p:grpSp>
        <p:nvGrpSpPr>
          <p:cNvPr id="33" name="Group 32"/>
          <p:cNvGrpSpPr/>
          <p:nvPr/>
        </p:nvGrpSpPr>
        <p:grpSpPr>
          <a:xfrm>
            <a:off x="2362200" y="5062468"/>
            <a:ext cx="1447800" cy="609600"/>
            <a:chOff x="5486400" y="2209800"/>
            <a:chExt cx="1447800" cy="609600"/>
          </a:xfrm>
        </p:grpSpPr>
        <p:sp>
          <p:nvSpPr>
            <p:cNvPr id="34" name="Isosceles Triangle 33"/>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35" name="Oval 34"/>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36" name="Straight Connector 35"/>
            <p:cNvCxnSpPr>
              <a:endCxn id="34"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37" name="Straight Connector 36"/>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38" name="Group 37"/>
          <p:cNvGrpSpPr/>
          <p:nvPr/>
        </p:nvGrpSpPr>
        <p:grpSpPr>
          <a:xfrm>
            <a:off x="4572000" y="5068800"/>
            <a:ext cx="1447800" cy="609600"/>
            <a:chOff x="5486400" y="2209800"/>
            <a:chExt cx="1447800" cy="609600"/>
          </a:xfrm>
        </p:grpSpPr>
        <p:sp>
          <p:nvSpPr>
            <p:cNvPr id="39" name="Isosceles Triangle 38"/>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40" name="Oval 39"/>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41" name="Straight Connector 40"/>
            <p:cNvCxnSpPr>
              <a:endCxn id="39"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42" name="Straight Connector 41"/>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43" name="Straight Connector 42"/>
          <p:cNvCxnSpPr/>
          <p:nvPr/>
        </p:nvCxnSpPr>
        <p:spPr bwMode="auto">
          <a:xfrm>
            <a:off x="3810000" y="5370840"/>
            <a:ext cx="762000" cy="0"/>
          </a:xfrm>
          <a:prstGeom prst="line">
            <a:avLst/>
          </a:prstGeom>
          <a:noFill/>
          <a:ln w="25400">
            <a:solidFill>
              <a:srgbClr val="000000"/>
            </a:solidFill>
            <a:miter lim="800000"/>
            <a:headEnd type="none" w="med" len="med"/>
            <a:tailEnd type="none" w="med" len="med"/>
          </a:ln>
          <a:effectLst/>
        </p:spPr>
      </p:cxnSp>
      <p:cxnSp>
        <p:nvCxnSpPr>
          <p:cNvPr id="44" name="Straight Connector 43"/>
          <p:cNvCxnSpPr/>
          <p:nvPr/>
        </p:nvCxnSpPr>
        <p:spPr bwMode="auto">
          <a:xfrm>
            <a:off x="6019800" y="5370840"/>
            <a:ext cx="381000" cy="0"/>
          </a:xfrm>
          <a:prstGeom prst="line">
            <a:avLst/>
          </a:prstGeom>
          <a:noFill/>
          <a:ln w="25400">
            <a:solidFill>
              <a:srgbClr val="000000"/>
            </a:solidFill>
            <a:miter lim="800000"/>
            <a:headEnd type="none" w="med" len="med"/>
            <a:tailEnd type="none" w="med" len="med"/>
          </a:ln>
          <a:effectLst/>
        </p:spPr>
      </p:cxnSp>
      <p:cxnSp>
        <p:nvCxnSpPr>
          <p:cNvPr id="45" name="Straight Connector 44"/>
          <p:cNvCxnSpPr/>
          <p:nvPr/>
        </p:nvCxnSpPr>
        <p:spPr bwMode="auto">
          <a:xfrm>
            <a:off x="6400800" y="5370840"/>
            <a:ext cx="0" cy="910828"/>
          </a:xfrm>
          <a:prstGeom prst="line">
            <a:avLst/>
          </a:prstGeom>
          <a:noFill/>
          <a:ln w="25400">
            <a:solidFill>
              <a:srgbClr val="000000"/>
            </a:solidFill>
            <a:miter lim="800000"/>
            <a:headEnd type="none" w="med" len="med"/>
            <a:tailEnd type="none" w="med" len="med"/>
          </a:ln>
          <a:effectLst/>
        </p:spPr>
      </p:cxnSp>
      <p:cxnSp>
        <p:nvCxnSpPr>
          <p:cNvPr id="46" name="Straight Connector 45"/>
          <p:cNvCxnSpPr/>
          <p:nvPr/>
        </p:nvCxnSpPr>
        <p:spPr bwMode="auto">
          <a:xfrm flipV="1">
            <a:off x="1828800" y="5363696"/>
            <a:ext cx="0" cy="917972"/>
          </a:xfrm>
          <a:prstGeom prst="line">
            <a:avLst/>
          </a:prstGeom>
          <a:noFill/>
          <a:ln w="25400">
            <a:solidFill>
              <a:srgbClr val="000000"/>
            </a:solidFill>
            <a:miter lim="800000"/>
            <a:headEnd type="none" w="med" len="med"/>
            <a:tailEnd type="none" w="med" len="med"/>
          </a:ln>
          <a:effectLst/>
        </p:spPr>
      </p:cxnSp>
      <p:cxnSp>
        <p:nvCxnSpPr>
          <p:cNvPr id="47" name="Straight Connector 46"/>
          <p:cNvCxnSpPr/>
          <p:nvPr/>
        </p:nvCxnSpPr>
        <p:spPr bwMode="auto">
          <a:xfrm flipV="1">
            <a:off x="1828800" y="5363696"/>
            <a:ext cx="533400" cy="7144"/>
          </a:xfrm>
          <a:prstGeom prst="line">
            <a:avLst/>
          </a:prstGeom>
          <a:noFill/>
          <a:ln w="25400">
            <a:solidFill>
              <a:srgbClr val="000000"/>
            </a:solidFill>
            <a:miter lim="800000"/>
            <a:headEnd type="none" w="med" len="med"/>
            <a:tailEnd type="none" w="med" len="med"/>
          </a:ln>
          <a:effectLst/>
        </p:spPr>
      </p:cxnSp>
      <p:cxnSp>
        <p:nvCxnSpPr>
          <p:cNvPr id="48" name="Straight Connector 47"/>
          <p:cNvCxnSpPr/>
          <p:nvPr/>
        </p:nvCxnSpPr>
        <p:spPr bwMode="auto">
          <a:xfrm flipV="1">
            <a:off x="381000" y="5363696"/>
            <a:ext cx="533400" cy="3572"/>
          </a:xfrm>
          <a:prstGeom prst="line">
            <a:avLst/>
          </a:prstGeom>
          <a:noFill/>
          <a:ln w="25400">
            <a:solidFill>
              <a:srgbClr val="000000"/>
            </a:solidFill>
            <a:miter lim="800000"/>
            <a:headEnd type="none" w="med" len="med"/>
            <a:tailEnd type="none" w="med" len="med"/>
          </a:ln>
          <a:effectLst/>
        </p:spPr>
      </p:cxnSp>
      <p:cxnSp>
        <p:nvCxnSpPr>
          <p:cNvPr id="49" name="Straight Connector 48"/>
          <p:cNvCxnSpPr/>
          <p:nvPr/>
        </p:nvCxnSpPr>
        <p:spPr bwMode="auto">
          <a:xfrm>
            <a:off x="914400" y="5363696"/>
            <a:ext cx="457200" cy="0"/>
          </a:xfrm>
          <a:prstGeom prst="line">
            <a:avLst/>
          </a:prstGeom>
          <a:noFill/>
          <a:ln w="50800">
            <a:solidFill>
              <a:schemeClr val="accent1">
                <a:lumMod val="75000"/>
                <a:lumOff val="25000"/>
              </a:schemeClr>
            </a:solidFill>
            <a:miter lim="800000"/>
            <a:headEnd type="none" w="med" len="med"/>
            <a:tailEnd type="none" w="med" len="med"/>
          </a:ln>
          <a:effectLst/>
        </p:spPr>
      </p:cxnSp>
      <p:cxnSp>
        <p:nvCxnSpPr>
          <p:cNvPr id="50" name="Straight Arrow Connector 49"/>
          <p:cNvCxnSpPr/>
          <p:nvPr/>
        </p:nvCxnSpPr>
        <p:spPr bwMode="auto">
          <a:xfrm>
            <a:off x="1371600" y="5367268"/>
            <a:ext cx="457200" cy="3572"/>
          </a:xfrm>
          <a:prstGeom prst="straightConnector1">
            <a:avLst/>
          </a:prstGeom>
          <a:noFill/>
          <a:ln w="25400">
            <a:solidFill>
              <a:srgbClr val="000000"/>
            </a:solidFill>
            <a:miter lim="800000"/>
            <a:headEnd type="none" w="med" len="med"/>
            <a:tailEnd type="none"/>
          </a:ln>
          <a:effectLst/>
        </p:spPr>
      </p:cxnSp>
      <p:cxnSp>
        <p:nvCxnSpPr>
          <p:cNvPr id="51" name="Straight Connector 50"/>
          <p:cNvCxnSpPr/>
          <p:nvPr/>
        </p:nvCxnSpPr>
        <p:spPr bwMode="auto">
          <a:xfrm>
            <a:off x="1828800" y="6281668"/>
            <a:ext cx="1905000" cy="0"/>
          </a:xfrm>
          <a:prstGeom prst="line">
            <a:avLst/>
          </a:prstGeom>
          <a:noFill/>
          <a:ln w="25400">
            <a:solidFill>
              <a:srgbClr val="000000"/>
            </a:solidFill>
            <a:miter lim="800000"/>
            <a:headEnd type="none" w="med" len="med"/>
            <a:tailEnd type="none" w="med" len="med"/>
          </a:ln>
          <a:effectLst/>
        </p:spPr>
      </p:cxnSp>
      <p:cxnSp>
        <p:nvCxnSpPr>
          <p:cNvPr id="52" name="Straight Arrow Connector 51"/>
          <p:cNvCxnSpPr/>
          <p:nvPr/>
        </p:nvCxnSpPr>
        <p:spPr bwMode="auto">
          <a:xfrm flipV="1">
            <a:off x="3733800" y="5943600"/>
            <a:ext cx="457200" cy="338068"/>
          </a:xfrm>
          <a:prstGeom prst="straightConnector1">
            <a:avLst/>
          </a:prstGeom>
          <a:noFill/>
          <a:ln w="50800">
            <a:solidFill>
              <a:schemeClr val="tx1"/>
            </a:solidFill>
            <a:miter lim="800000"/>
            <a:headEnd type="none" w="med" len="med"/>
            <a:tailEnd type="none"/>
          </a:ln>
          <a:effectLst/>
        </p:spPr>
      </p:cxnSp>
      <p:cxnSp>
        <p:nvCxnSpPr>
          <p:cNvPr id="53" name="Straight Connector 52"/>
          <p:cNvCxnSpPr/>
          <p:nvPr/>
        </p:nvCxnSpPr>
        <p:spPr bwMode="auto">
          <a:xfrm>
            <a:off x="4191000" y="6281668"/>
            <a:ext cx="2209800" cy="0"/>
          </a:xfrm>
          <a:prstGeom prst="line">
            <a:avLst/>
          </a:prstGeom>
          <a:noFill/>
          <a:ln w="25400">
            <a:solidFill>
              <a:srgbClr val="000000"/>
            </a:solidFill>
            <a:miter lim="800000"/>
            <a:headEnd type="none" w="med" len="med"/>
            <a:tailEnd type="none" w="med" len="med"/>
          </a:ln>
          <a:effectLst/>
        </p:spPr>
      </p:cxnSp>
      <p:cxnSp>
        <p:nvCxnSpPr>
          <p:cNvPr id="54" name="Straight Connector 53"/>
          <p:cNvCxnSpPr/>
          <p:nvPr/>
        </p:nvCxnSpPr>
        <p:spPr bwMode="auto">
          <a:xfrm flipV="1">
            <a:off x="6400800" y="5367268"/>
            <a:ext cx="914400" cy="3572"/>
          </a:xfrm>
          <a:prstGeom prst="line">
            <a:avLst/>
          </a:prstGeom>
          <a:noFill/>
          <a:ln w="25400">
            <a:solidFill>
              <a:srgbClr val="000000"/>
            </a:solidFill>
            <a:miter lim="800000"/>
            <a:headEnd type="none" w="med" len="med"/>
            <a:tailEnd type="none" w="med" len="med"/>
          </a:ln>
          <a:effectLst/>
        </p:spPr>
      </p:cxnSp>
      <mc:AlternateContent xmlns:mc="http://schemas.openxmlformats.org/markup-compatibility/2006" xmlns:a14="http://schemas.microsoft.com/office/drawing/2010/main">
        <mc:Choice Requires="a14">
          <p:sp>
            <p:nvSpPr>
              <p:cNvPr id="55" name="TextBox 54"/>
              <p:cNvSpPr txBox="1"/>
              <p:nvPr/>
            </p:nvSpPr>
            <p:spPr>
              <a:xfrm>
                <a:off x="381000" y="4797971"/>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𝑫</m:t>
                      </m:r>
                    </m:oMath>
                  </m:oMathPara>
                </a14:m>
                <a:endParaRPr lang="de-CH" sz="3200" b="1" dirty="0">
                  <a:solidFill>
                    <a:schemeClr val="accent1">
                      <a:lumMod val="75000"/>
                      <a:lumOff val="25000"/>
                    </a:schemeClr>
                  </a:solidFill>
                  <a:latin typeface="Calibri"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81000" y="4797971"/>
                <a:ext cx="457200" cy="584775"/>
              </a:xfrm>
              <a:prstGeom prst="rect">
                <a:avLst/>
              </a:prstGeom>
              <a:blipFill rotWithShape="1">
                <a:blip r:embed="rId5"/>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600200" y="4800174"/>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𝑫</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600200" y="4800174"/>
                <a:ext cx="457200" cy="584775"/>
              </a:xfrm>
              <a:prstGeom prst="rect">
                <a:avLst/>
              </a:prstGeom>
              <a:blipFill rotWithShape="1">
                <a:blip r:embed="rId6"/>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172200" y="4800174"/>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𝑫</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172200" y="4800174"/>
                <a:ext cx="457200" cy="584775"/>
              </a:xfrm>
              <a:prstGeom prst="rect">
                <a:avLst/>
              </a:prstGeom>
              <a:blipFill rotWithShape="1">
                <a:blip r:embed="rId6"/>
                <a:stretch>
                  <a:fillRect/>
                </a:stretch>
              </a:blipFill>
            </p:spPr>
            <p:txBody>
              <a:bodyPr/>
              <a:lstStyle/>
              <a:p>
                <a:r>
                  <a:rPr lang="de-CH">
                    <a:noFill/>
                  </a:rPr>
                  <a:t> </a:t>
                </a:r>
              </a:p>
            </p:txBody>
          </p:sp>
        </mc:Fallback>
      </mc:AlternateContent>
      <p:cxnSp>
        <p:nvCxnSpPr>
          <p:cNvPr id="59" name="Straight Connector 58"/>
          <p:cNvCxnSpPr/>
          <p:nvPr/>
        </p:nvCxnSpPr>
        <p:spPr bwMode="auto">
          <a:xfrm>
            <a:off x="3810000" y="2627640"/>
            <a:ext cx="762000" cy="0"/>
          </a:xfrm>
          <a:prstGeom prst="line">
            <a:avLst/>
          </a:prstGeom>
          <a:noFill/>
          <a:ln w="25400">
            <a:solidFill>
              <a:srgbClr val="000000"/>
            </a:solidFill>
            <a:miter lim="800000"/>
            <a:headEnd type="none" w="med" len="med"/>
            <a:tailEnd type="none" w="med" len="med"/>
          </a:ln>
          <a:effectLst/>
        </p:spPr>
      </p:cxnSp>
      <mc:AlternateContent xmlns:mc="http://schemas.openxmlformats.org/markup-compatibility/2006" xmlns:a14="http://schemas.microsoft.com/office/drawing/2010/main">
        <mc:Choice Requires="a14">
          <p:sp>
            <p:nvSpPr>
              <p:cNvPr id="63" name="TextBox 62"/>
              <p:cNvSpPr txBox="1"/>
              <p:nvPr/>
            </p:nvSpPr>
            <p:spPr>
              <a:xfrm>
                <a:off x="3810000" y="4825425"/>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𝑫</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810000" y="4825425"/>
                <a:ext cx="457200" cy="584775"/>
              </a:xfrm>
              <a:prstGeom prst="rect">
                <a:avLst/>
              </a:prstGeom>
              <a:blipFill rotWithShape="1">
                <a:blip r:embed="rId7"/>
                <a:stretch>
                  <a:fillRect/>
                </a:stretch>
              </a:blipFill>
            </p:spPr>
            <p:txBody>
              <a:bodyPr/>
              <a:lstStyle/>
              <a:p>
                <a:r>
                  <a:rPr lang="de-CH">
                    <a:noFill/>
                  </a:rPr>
                  <a:t> </a:t>
                </a:r>
              </a:p>
            </p:txBody>
          </p:sp>
        </mc:Fallback>
      </mc:AlternateContent>
      <p:cxnSp>
        <p:nvCxnSpPr>
          <p:cNvPr id="64" name="Straight Arrow Connector 63"/>
          <p:cNvCxnSpPr/>
          <p:nvPr/>
        </p:nvCxnSpPr>
        <p:spPr bwMode="auto">
          <a:xfrm>
            <a:off x="3886200" y="4901625"/>
            <a:ext cx="327660" cy="0"/>
          </a:xfrm>
          <a:prstGeom prst="straightConnector1">
            <a:avLst/>
          </a:prstGeom>
          <a:noFill/>
          <a:ln w="25400">
            <a:solidFill>
              <a:schemeClr val="accent1">
                <a:lumMod val="75000"/>
                <a:lumOff val="25000"/>
              </a:schemeClr>
            </a:solidFill>
            <a:miter lim="800000"/>
            <a:headEnd type="none" w="med" len="med"/>
            <a:tailEnd type="none"/>
          </a:ln>
          <a:effectLst/>
        </p:spPr>
      </p:cxnSp>
      <p:cxnSp>
        <p:nvCxnSpPr>
          <p:cNvPr id="65" name="Straight Connector 64"/>
          <p:cNvCxnSpPr/>
          <p:nvPr/>
        </p:nvCxnSpPr>
        <p:spPr bwMode="auto">
          <a:xfrm>
            <a:off x="3810000" y="2627640"/>
            <a:ext cx="762000" cy="0"/>
          </a:xfrm>
          <a:prstGeom prst="line">
            <a:avLst/>
          </a:prstGeom>
          <a:noFill/>
          <a:ln w="25400">
            <a:solidFill>
              <a:srgbClr val="000000"/>
            </a:solidFill>
            <a:miter lim="800000"/>
            <a:headEnd type="none" w="med" len="med"/>
            <a:tailEnd type="none" w="med" len="med"/>
          </a:ln>
          <a:effectLst/>
        </p:spPr>
      </p:cxnSp>
      <mc:AlternateContent xmlns:mc="http://schemas.openxmlformats.org/markup-compatibility/2006" xmlns:a14="http://schemas.microsoft.com/office/drawing/2010/main">
        <mc:Choice Requires="a14">
          <p:sp>
            <p:nvSpPr>
              <p:cNvPr id="66" name="TextBox 65"/>
              <p:cNvSpPr txBox="1"/>
              <p:nvPr/>
            </p:nvSpPr>
            <p:spPr>
              <a:xfrm>
                <a:off x="3810000" y="2057400"/>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1">
                              <a:lumMod val="75000"/>
                              <a:lumOff val="25000"/>
                            </a:schemeClr>
                          </a:solidFill>
                          <a:latin typeface="Cambria Math"/>
                        </a:rPr>
                        <m:t>𝑸</m:t>
                      </m:r>
                    </m:oMath>
                  </m:oMathPara>
                </a14:m>
                <a:endParaRPr lang="de-CH" sz="3200" b="1" dirty="0" smtClean="0">
                  <a:solidFill>
                    <a:schemeClr val="accent1">
                      <a:lumMod val="75000"/>
                      <a:lumOff val="25000"/>
                    </a:schemeClr>
                  </a:solidFill>
                  <a:latin typeface="Calibri"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3810000" y="2057400"/>
                <a:ext cx="457200" cy="584775"/>
              </a:xfrm>
              <a:prstGeom prst="rect">
                <a:avLst/>
              </a:prstGeom>
              <a:blipFill rotWithShape="1">
                <a:blip r:embed="rId8"/>
                <a:stretch>
                  <a:fillRect/>
                </a:stretch>
              </a:blipFill>
            </p:spPr>
            <p:txBody>
              <a:bodyPr/>
              <a:lstStyle/>
              <a:p>
                <a:r>
                  <a:rPr lang="de-CH">
                    <a:noFill/>
                  </a:rPr>
                  <a:t> </a:t>
                </a:r>
              </a:p>
            </p:txBody>
          </p:sp>
        </mc:Fallback>
      </mc:AlternateContent>
      <p:cxnSp>
        <p:nvCxnSpPr>
          <p:cNvPr id="67" name="Straight Arrow Connector 66"/>
          <p:cNvCxnSpPr/>
          <p:nvPr/>
        </p:nvCxnSpPr>
        <p:spPr bwMode="auto">
          <a:xfrm>
            <a:off x="3886200" y="2133600"/>
            <a:ext cx="327660" cy="0"/>
          </a:xfrm>
          <a:prstGeom prst="straightConnector1">
            <a:avLst/>
          </a:prstGeom>
          <a:noFill/>
          <a:ln w="25400">
            <a:solidFill>
              <a:schemeClr val="accent1">
                <a:lumMod val="75000"/>
                <a:lumOff val="25000"/>
              </a:schemeClr>
            </a:solidFill>
            <a:miter lim="800000"/>
            <a:headEnd type="none" w="med" len="med"/>
            <a:tailEnd type="none"/>
          </a:ln>
          <a:effectLst/>
        </p:spPr>
      </p:cxnSp>
    </p:spTree>
    <p:extLst>
      <p:ext uri="{BB962C8B-B14F-4D97-AF65-F5344CB8AC3E}">
        <p14:creationId xmlns:p14="http://schemas.microsoft.com/office/powerpoint/2010/main" val="1678842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D Latch</a:t>
            </a:r>
            <a:endParaRPr lang="de-CH" dirty="0"/>
          </a:p>
        </p:txBody>
      </p:sp>
      <p:sp>
        <p:nvSpPr>
          <p:cNvPr id="3" name="Content Placeholder 2"/>
          <p:cNvSpPr>
            <a:spLocks noGrp="1"/>
          </p:cNvSpPr>
          <p:nvPr>
            <p:ph idx="1"/>
          </p:nvPr>
        </p:nvSpPr>
        <p:spPr/>
        <p:txBody>
          <a:bodyPr/>
          <a:lstStyle/>
          <a:p>
            <a:r>
              <a:rPr lang="en-US" dirty="0" smtClean="0"/>
              <a:t>Simple bi-stable circuit</a:t>
            </a:r>
          </a:p>
          <a:p>
            <a:pPr lvl="1"/>
            <a:r>
              <a:rPr lang="en-US" dirty="0" smtClean="0"/>
              <a:t>Can be used to store a 0 or a 1.</a:t>
            </a:r>
          </a:p>
          <a:p>
            <a:r>
              <a:rPr lang="en-US" dirty="0" smtClean="0"/>
              <a:t>Has two modes</a:t>
            </a:r>
          </a:p>
          <a:p>
            <a:pPr lvl="1"/>
            <a:r>
              <a:rPr lang="en-US" b="1" i="1" dirty="0" smtClean="0">
                <a:solidFill>
                  <a:schemeClr val="accent1">
                    <a:lumMod val="75000"/>
                    <a:lumOff val="25000"/>
                  </a:schemeClr>
                </a:solidFill>
              </a:rPr>
              <a:t>Transparent mode</a:t>
            </a:r>
            <a:r>
              <a:rPr lang="en-US" dirty="0" smtClean="0"/>
              <a:t>: input propagates to output</a:t>
            </a:r>
          </a:p>
          <a:p>
            <a:pPr lvl="1"/>
            <a:r>
              <a:rPr lang="en-US" b="1" i="1" dirty="0" smtClean="0">
                <a:solidFill>
                  <a:schemeClr val="accent1">
                    <a:lumMod val="75000"/>
                    <a:lumOff val="25000"/>
                  </a:schemeClr>
                </a:solidFill>
              </a:rPr>
              <a:t>Latch mode</a:t>
            </a:r>
            <a:r>
              <a:rPr lang="en-US" dirty="0" smtClean="0"/>
              <a:t>: the output is stored (also called </a:t>
            </a:r>
            <a:r>
              <a:rPr lang="en-US" b="1" i="1" dirty="0" smtClean="0">
                <a:solidFill>
                  <a:schemeClr val="accent1">
                    <a:lumMod val="75000"/>
                    <a:lumOff val="25000"/>
                  </a:schemeClr>
                </a:solidFill>
              </a:rPr>
              <a:t>opaque mode</a:t>
            </a:r>
            <a:r>
              <a:rPr lang="en-US" dirty="0" smtClean="0"/>
              <a:t>)</a:t>
            </a:r>
          </a:p>
          <a:p>
            <a:r>
              <a:rPr lang="en-US" dirty="0" smtClean="0"/>
              <a:t>The clock controls the modes of operation.</a:t>
            </a:r>
          </a:p>
          <a:p>
            <a:pPr lvl="1"/>
            <a:r>
              <a:rPr lang="en-US" dirty="0" smtClean="0"/>
              <a:t>Depending on the type, it might be latch is transparent when </a:t>
            </a:r>
            <a:r>
              <a:rPr lang="en-US" dirty="0" err="1" smtClean="0"/>
              <a:t>Clk</a:t>
            </a:r>
            <a:r>
              <a:rPr lang="en-US" dirty="0" smtClean="0"/>
              <a:t>=1 or latch is transparent when </a:t>
            </a:r>
            <a:r>
              <a:rPr lang="en-US" dirty="0" err="1" smtClean="0"/>
              <a:t>Clk</a:t>
            </a:r>
            <a:r>
              <a:rPr lang="en-US" dirty="0" smtClean="0"/>
              <a:t>=0</a:t>
            </a:r>
          </a:p>
          <a:p>
            <a:endParaRPr lang="de-CH" dirty="0"/>
          </a:p>
        </p:txBody>
      </p:sp>
    </p:spTree>
    <p:extLst>
      <p:ext uri="{BB962C8B-B14F-4D97-AF65-F5344CB8AC3E}">
        <p14:creationId xmlns:p14="http://schemas.microsoft.com/office/powerpoint/2010/main" val="3023650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Latch is commonly used... but</a:t>
            </a:r>
            <a:r>
              <a:rPr lang="is-IS" dirty="0" smtClean="0"/>
              <a:t>…</a:t>
            </a:r>
            <a:r>
              <a:rPr lang="en-US" dirty="0" smtClean="0"/>
              <a:t> </a:t>
            </a:r>
            <a:endParaRPr lang="en-US" dirty="0"/>
          </a:p>
        </p:txBody>
      </p:sp>
      <p:sp>
        <p:nvSpPr>
          <p:cNvPr id="3" name="Content Placeholder 2"/>
          <p:cNvSpPr>
            <a:spLocks noGrp="1"/>
          </p:cNvSpPr>
          <p:nvPr>
            <p:ph idx="1"/>
          </p:nvPr>
        </p:nvSpPr>
        <p:spPr/>
        <p:txBody>
          <a:bodyPr/>
          <a:lstStyle/>
          <a:p>
            <a:r>
              <a:rPr lang="en-US" dirty="0" smtClean="0"/>
              <a:t>It is a bit tricky to use</a:t>
            </a:r>
          </a:p>
          <a:p>
            <a:pPr lvl="1"/>
            <a:r>
              <a:rPr lang="en-US" dirty="0" smtClean="0"/>
              <a:t>There is a long transparent time, latch is not storing</a:t>
            </a:r>
          </a:p>
          <a:p>
            <a:pPr lvl="1"/>
            <a:r>
              <a:rPr lang="en-US" dirty="0" smtClean="0"/>
              <a:t>Problematic if we have a series of latches that form a pipeline</a:t>
            </a:r>
          </a:p>
          <a:p>
            <a:r>
              <a:rPr lang="en-US" dirty="0" smtClean="0"/>
              <a:t>Usually used with alternating clocks for each stage</a:t>
            </a:r>
          </a:p>
          <a:p>
            <a:pPr lvl="1"/>
            <a:r>
              <a:rPr lang="en-US" dirty="0" smtClean="0"/>
              <a:t>If one latch is </a:t>
            </a:r>
            <a:r>
              <a:rPr lang="en-US" b="1" dirty="0" smtClean="0">
                <a:solidFill>
                  <a:schemeClr val="accent1">
                    <a:lumMod val="75000"/>
                    <a:lumOff val="25000"/>
                  </a:schemeClr>
                </a:solidFill>
              </a:rPr>
              <a:t>transparent</a:t>
            </a:r>
            <a:r>
              <a:rPr lang="en-US" dirty="0" smtClean="0">
                <a:solidFill>
                  <a:schemeClr val="accent1">
                    <a:lumMod val="75000"/>
                    <a:lumOff val="25000"/>
                  </a:schemeClr>
                </a:solidFill>
              </a:rPr>
              <a:t> </a:t>
            </a:r>
            <a:r>
              <a:rPr lang="en-US" dirty="0" smtClean="0"/>
              <a:t>at CLK=0 the next one is </a:t>
            </a:r>
            <a:r>
              <a:rPr lang="en-US" b="1" dirty="0" smtClean="0">
                <a:solidFill>
                  <a:schemeClr val="accent1">
                    <a:lumMod val="75000"/>
                    <a:lumOff val="25000"/>
                  </a:schemeClr>
                </a:solidFill>
              </a:rPr>
              <a:t>latching</a:t>
            </a:r>
          </a:p>
          <a:p>
            <a:pPr lvl="1"/>
            <a:r>
              <a:rPr lang="en-US" dirty="0" smtClean="0"/>
              <a:t>Make sure there are not two transparent latches in a row</a:t>
            </a:r>
          </a:p>
          <a:p>
            <a:r>
              <a:rPr lang="en-US" dirty="0" smtClean="0"/>
              <a:t>A Flip-Flop (FF) is a circuit that combines two latches</a:t>
            </a:r>
          </a:p>
          <a:p>
            <a:pPr lvl="1"/>
            <a:r>
              <a:rPr lang="en-US" dirty="0" smtClean="0"/>
              <a:t>A </a:t>
            </a:r>
            <a:r>
              <a:rPr lang="en-US" b="1" dirty="0" smtClean="0">
                <a:solidFill>
                  <a:schemeClr val="accent1">
                    <a:lumMod val="75000"/>
                    <a:lumOff val="25000"/>
                  </a:schemeClr>
                </a:solidFill>
              </a:rPr>
              <a:t>Master</a:t>
            </a:r>
            <a:r>
              <a:rPr lang="en-US" dirty="0" smtClean="0">
                <a:solidFill>
                  <a:schemeClr val="accent1">
                    <a:lumMod val="75000"/>
                    <a:lumOff val="25000"/>
                  </a:schemeClr>
                </a:solidFill>
              </a:rPr>
              <a:t> </a:t>
            </a:r>
            <a:r>
              <a:rPr lang="en-US" dirty="0" smtClean="0"/>
              <a:t>latch that is transparent when CLK=0</a:t>
            </a:r>
          </a:p>
          <a:p>
            <a:pPr lvl="1"/>
            <a:r>
              <a:rPr lang="en-US" dirty="0" smtClean="0"/>
              <a:t>And a </a:t>
            </a:r>
            <a:r>
              <a:rPr lang="en-US" b="1" dirty="0" smtClean="0">
                <a:solidFill>
                  <a:schemeClr val="accent1">
                    <a:lumMod val="75000"/>
                    <a:lumOff val="25000"/>
                  </a:schemeClr>
                </a:solidFill>
              </a:rPr>
              <a:t>Slave</a:t>
            </a:r>
            <a:r>
              <a:rPr lang="en-US" dirty="0" smtClean="0">
                <a:solidFill>
                  <a:schemeClr val="accent1">
                    <a:lumMod val="75000"/>
                    <a:lumOff val="25000"/>
                  </a:schemeClr>
                </a:solidFill>
              </a:rPr>
              <a:t> </a:t>
            </a:r>
            <a:r>
              <a:rPr lang="en-US" dirty="0" smtClean="0"/>
              <a:t>latch that is transparent when CLK=1 (or vice versa)</a:t>
            </a:r>
          </a:p>
          <a:p>
            <a:r>
              <a:rPr lang="en-US" dirty="0" smtClean="0"/>
              <a:t>Throughout this lecture we will use Flip-Flops  </a:t>
            </a:r>
          </a:p>
          <a:p>
            <a:endParaRPr lang="en-US" dirty="0"/>
          </a:p>
        </p:txBody>
      </p:sp>
    </p:spTree>
    <p:extLst>
      <p:ext uri="{BB962C8B-B14F-4D97-AF65-F5344CB8AC3E}">
        <p14:creationId xmlns:p14="http://schemas.microsoft.com/office/powerpoint/2010/main" val="734618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type="title"/>
            <p:custDataLst>
              <p:tags r:id="rId2"/>
            </p:custDataLst>
          </p:nvPr>
        </p:nvSpPr>
        <p:spPr/>
        <p:txBody>
          <a:bodyPr/>
          <a:lstStyle/>
          <a:p>
            <a:r>
              <a:rPr lang="en-US" dirty="0" smtClean="0"/>
              <a:t>Rising edge </a:t>
            </a:r>
            <a:r>
              <a:rPr lang="en-US" dirty="0" err="1" smtClean="0"/>
              <a:t>trigerred</a:t>
            </a:r>
            <a:r>
              <a:rPr lang="en-US" dirty="0" smtClean="0"/>
              <a:t> D Flip-Flop</a:t>
            </a:r>
          </a:p>
        </p:txBody>
      </p:sp>
      <p:sp>
        <p:nvSpPr>
          <p:cNvPr id="2" name="Content Placeholder 1"/>
          <p:cNvSpPr>
            <a:spLocks noGrp="1"/>
          </p:cNvSpPr>
          <p:nvPr>
            <p:ph idx="1"/>
          </p:nvPr>
        </p:nvSpPr>
        <p:spPr/>
        <p:txBody>
          <a:bodyPr/>
          <a:lstStyle/>
          <a:p>
            <a:r>
              <a:rPr lang="en-US" dirty="0"/>
              <a:t>Two inputs: CLK, D</a:t>
            </a:r>
          </a:p>
          <a:p>
            <a:r>
              <a:rPr lang="en-US" dirty="0"/>
              <a:t>Function</a:t>
            </a:r>
          </a:p>
          <a:p>
            <a:pPr lvl="1"/>
            <a:r>
              <a:rPr lang="en-US" dirty="0"/>
              <a:t>The flip-flop “samples” D on the rising edge of CLK</a:t>
            </a:r>
          </a:p>
          <a:p>
            <a:pPr lvl="1"/>
            <a:r>
              <a:rPr lang="en-US" dirty="0"/>
              <a:t>When CLK rises from 0 to 1, D passes through to Q</a:t>
            </a:r>
          </a:p>
          <a:p>
            <a:pPr lvl="1"/>
            <a:r>
              <a:rPr lang="en-US" dirty="0"/>
              <a:t>Otherwise, Q holds its previous value</a:t>
            </a:r>
          </a:p>
          <a:p>
            <a:pPr lvl="1"/>
            <a:r>
              <a:rPr lang="en-US" dirty="0"/>
              <a:t>Q changes only on the rising edge of CLK</a:t>
            </a:r>
          </a:p>
          <a:p>
            <a:r>
              <a:rPr lang="en-US" dirty="0"/>
              <a:t>A flip-flop is called an edge-triggered device because it is activated on the clock </a:t>
            </a:r>
            <a:r>
              <a:rPr lang="en-US" dirty="0" smtClean="0"/>
              <a:t>edge</a:t>
            </a:r>
            <a:endParaRPr lang="en-US" dirty="0"/>
          </a:p>
        </p:txBody>
      </p:sp>
      <p:sp>
        <p:nvSpPr>
          <p:cNvPr id="51203"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extLst>
              <p:ext uri="{D42A27DB-BD31-4B8C-83A1-F6EECF244321}">
                <p14:modId xmlns:p14="http://schemas.microsoft.com/office/powerpoint/2010/main" val="974806861"/>
              </p:ext>
            </p:extLst>
          </p:nvPr>
        </p:nvGraphicFramePr>
        <p:xfrm>
          <a:off x="6629400" y="1447800"/>
          <a:ext cx="2328552" cy="2209800"/>
        </p:xfrm>
        <a:graphic>
          <a:graphicData uri="http://schemas.openxmlformats.org/presentationml/2006/ole">
            <mc:AlternateContent xmlns:mc="http://schemas.openxmlformats.org/markup-compatibility/2006">
              <mc:Choice xmlns:v="urn:schemas-microsoft-com:vml" Requires="v">
                <p:oleObj spid="_x0000_s51283" name="VISIO" r:id="rId7" imgW="963249" imgH="914400" progId="Visio.Drawing.6">
                  <p:embed/>
                </p:oleObj>
              </mc:Choice>
              <mc:Fallback>
                <p:oleObj name="VISIO" r:id="rId7" imgW="963249" imgH="914400"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447800"/>
                        <a:ext cx="2328552" cy="2209800"/>
                      </a:xfrm>
                      <a:prstGeom prst="rect">
                        <a:avLst/>
                      </a:prstGeom>
                      <a:noFill/>
                      <a:ln>
                        <a:noFill/>
                      </a:ln>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type="title"/>
            <p:custDataLst>
              <p:tags r:id="rId2"/>
            </p:custDataLst>
          </p:nvPr>
        </p:nvSpPr>
        <p:spPr/>
        <p:txBody>
          <a:bodyPr/>
          <a:lstStyle/>
          <a:p>
            <a:r>
              <a:rPr lang="en-US" smtClean="0"/>
              <a:t>D Flip-Flop Internal Circuit</a:t>
            </a:r>
          </a:p>
        </p:txBody>
      </p:sp>
      <p:sp>
        <p:nvSpPr>
          <p:cNvPr id="3" name="Content Placeholder 2"/>
          <p:cNvSpPr>
            <a:spLocks noGrp="1"/>
          </p:cNvSpPr>
          <p:nvPr>
            <p:ph idx="1"/>
          </p:nvPr>
        </p:nvSpPr>
        <p:spPr>
          <a:xfrm>
            <a:off x="396875" y="1362075"/>
            <a:ext cx="8442325" cy="4972050"/>
          </a:xfrm>
        </p:spPr>
        <p:txBody>
          <a:bodyPr/>
          <a:lstStyle/>
          <a:p>
            <a:r>
              <a:rPr lang="en-US" dirty="0"/>
              <a:t>Two back-to-back latches (L1 and L2) controlled by complementary clocks</a:t>
            </a:r>
          </a:p>
          <a:p>
            <a:pPr lvl="1"/>
            <a:r>
              <a:rPr lang="en-US" b="1" i="1" dirty="0">
                <a:solidFill>
                  <a:schemeClr val="accent1">
                    <a:lumMod val="75000"/>
                    <a:lumOff val="25000"/>
                  </a:schemeClr>
                </a:solidFill>
              </a:rPr>
              <a:t>When CLK = 0</a:t>
            </a:r>
          </a:p>
          <a:p>
            <a:pPr lvl="2"/>
            <a:r>
              <a:rPr lang="en-US" dirty="0"/>
              <a:t>L1 is transparent</a:t>
            </a:r>
          </a:p>
          <a:p>
            <a:pPr lvl="2"/>
            <a:r>
              <a:rPr lang="en-US" dirty="0"/>
              <a:t>L2 is opaque</a:t>
            </a:r>
          </a:p>
          <a:p>
            <a:pPr lvl="2"/>
            <a:r>
              <a:rPr lang="en-US" dirty="0"/>
              <a:t>D passes through to N1</a:t>
            </a:r>
          </a:p>
          <a:p>
            <a:pPr lvl="1"/>
            <a:r>
              <a:rPr lang="en-US" b="1" i="1" dirty="0">
                <a:solidFill>
                  <a:schemeClr val="accent1">
                    <a:lumMod val="75000"/>
                    <a:lumOff val="25000"/>
                  </a:schemeClr>
                </a:solidFill>
              </a:rPr>
              <a:t>When CLK = 1</a:t>
            </a:r>
          </a:p>
          <a:p>
            <a:pPr lvl="2"/>
            <a:r>
              <a:rPr lang="en-US" dirty="0"/>
              <a:t>L2 is transparent</a:t>
            </a:r>
          </a:p>
          <a:p>
            <a:pPr lvl="2"/>
            <a:r>
              <a:rPr lang="en-US" dirty="0"/>
              <a:t>L1 is opaque</a:t>
            </a:r>
          </a:p>
          <a:p>
            <a:pPr lvl="2"/>
            <a:r>
              <a:rPr lang="en-US" dirty="0"/>
              <a:t>N1 passes through to Q</a:t>
            </a:r>
          </a:p>
          <a:p>
            <a:r>
              <a:rPr lang="en-US" dirty="0"/>
              <a:t>Thus, on the edge of the clock (when CLK rises from 0   1)</a:t>
            </a:r>
          </a:p>
          <a:p>
            <a:r>
              <a:rPr lang="en-US" dirty="0"/>
              <a:t>D passes through to Q</a:t>
            </a:r>
          </a:p>
          <a:p>
            <a:endParaRPr lang="de-CH" dirty="0"/>
          </a:p>
        </p:txBody>
      </p:sp>
      <p:sp>
        <p:nvSpPr>
          <p:cNvPr id="53251"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11" name="Object 2"/>
          <p:cNvGraphicFramePr>
            <a:graphicFrameLocks noChangeAspect="1"/>
          </p:cNvGraphicFramePr>
          <p:nvPr>
            <p:custDataLst>
              <p:tags r:id="rId4"/>
            </p:custDataLst>
            <p:extLst>
              <p:ext uri="{D42A27DB-BD31-4B8C-83A1-F6EECF244321}">
                <p14:modId xmlns:p14="http://schemas.microsoft.com/office/powerpoint/2010/main" val="4005014177"/>
              </p:ext>
            </p:extLst>
          </p:nvPr>
        </p:nvGraphicFramePr>
        <p:xfrm>
          <a:off x="4876800" y="2298700"/>
          <a:ext cx="3505200" cy="2717800"/>
        </p:xfrm>
        <a:graphic>
          <a:graphicData uri="http://schemas.openxmlformats.org/presentationml/2006/ole">
            <mc:AlternateContent xmlns:mc="http://schemas.openxmlformats.org/markup-compatibility/2006">
              <mc:Choice xmlns:v="urn:schemas-microsoft-com:vml" Requires="v">
                <p:oleObj spid="_x0000_s53330" name="VISIO" r:id="rId7" imgW="1399841" imgH="1085373" progId="Visio.Drawing.6">
                  <p:embed/>
                </p:oleObj>
              </mc:Choice>
              <mc:Fallback>
                <p:oleObj name="VISIO" r:id="rId7" imgW="1399841" imgH="1085373"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298700"/>
                        <a:ext cx="3505200" cy="271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custDataLst>
              <p:tags r:id="rId2"/>
            </p:custDataLst>
          </p:nvPr>
        </p:nvSpPr>
        <p:spPr/>
        <p:txBody>
          <a:bodyPr/>
          <a:lstStyle/>
          <a:p>
            <a:r>
              <a:rPr lang="en-US" smtClean="0"/>
              <a:t>Registers</a:t>
            </a:r>
          </a:p>
        </p:txBody>
      </p:sp>
      <p:sp>
        <p:nvSpPr>
          <p:cNvPr id="4" name="Content Placeholder 3"/>
          <p:cNvSpPr>
            <a:spLocks noGrp="1"/>
          </p:cNvSpPr>
          <p:nvPr>
            <p:ph idx="1"/>
          </p:nvPr>
        </p:nvSpPr>
        <p:spPr/>
        <p:txBody>
          <a:bodyPr/>
          <a:lstStyle/>
          <a:p>
            <a:r>
              <a:rPr lang="en-US" dirty="0" smtClean="0"/>
              <a:t>Multiple parallel flip-flops that store more than 1 bit</a:t>
            </a:r>
            <a:endParaRPr lang="de-CH" dirty="0"/>
          </a:p>
        </p:txBody>
      </p:sp>
      <p:sp>
        <p:nvSpPr>
          <p:cNvPr id="59395"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5" name="Object 4"/>
          <p:cNvGraphicFramePr>
            <a:graphicFrameLocks noGrp="1" noChangeAspect="1"/>
          </p:cNvGraphicFramePr>
          <p:nvPr>
            <p:custDataLst>
              <p:tags r:id="rId4"/>
            </p:custDataLst>
            <p:extLst>
              <p:ext uri="{D42A27DB-BD31-4B8C-83A1-F6EECF244321}">
                <p14:modId xmlns:p14="http://schemas.microsoft.com/office/powerpoint/2010/main" val="237756106"/>
              </p:ext>
            </p:extLst>
          </p:nvPr>
        </p:nvGraphicFramePr>
        <p:xfrm>
          <a:off x="1143000" y="1951038"/>
          <a:ext cx="2195513" cy="4144962"/>
        </p:xfrm>
        <a:graphic>
          <a:graphicData uri="http://schemas.openxmlformats.org/presentationml/2006/ole">
            <mc:AlternateContent xmlns:mc="http://schemas.openxmlformats.org/markup-compatibility/2006">
              <mc:Choice xmlns:v="urn:schemas-microsoft-com:vml" Requires="v">
                <p:oleObj spid="_x0000_s59541" name="VISIO" r:id="rId8" imgW="1228868" imgH="2318821" progId="Visio.Drawing.6">
                  <p:embed/>
                </p:oleObj>
              </mc:Choice>
              <mc:Fallback>
                <p:oleObj name="VISIO" r:id="rId8" imgW="1228868" imgH="2318821" progId="Visio.Drawing.6">
                  <p:embed/>
                  <p:pic>
                    <p:nvPicPr>
                      <p:cNvPr id="0" name="Object 1"/>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951038"/>
                        <a:ext cx="2195513" cy="414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Grp="1" noChangeAspect="1"/>
          </p:cNvGraphicFramePr>
          <p:nvPr>
            <p:custDataLst>
              <p:tags r:id="rId5"/>
            </p:custDataLst>
            <p:extLst>
              <p:ext uri="{D42A27DB-BD31-4B8C-83A1-F6EECF244321}">
                <p14:modId xmlns:p14="http://schemas.microsoft.com/office/powerpoint/2010/main" val="1533212193"/>
              </p:ext>
            </p:extLst>
          </p:nvPr>
        </p:nvGraphicFramePr>
        <p:xfrm>
          <a:off x="4343400" y="2789238"/>
          <a:ext cx="3662363" cy="2000250"/>
        </p:xfrm>
        <a:graphic>
          <a:graphicData uri="http://schemas.openxmlformats.org/presentationml/2006/ole">
            <mc:AlternateContent xmlns:mc="http://schemas.openxmlformats.org/markup-compatibility/2006">
              <mc:Choice xmlns:v="urn:schemas-microsoft-com:vml" Requires="v">
                <p:oleObj spid="_x0000_s59542" name="VISIO" r:id="rId10" imgW="891540" imgH="487680" progId="Visio.Drawing.6">
                  <p:embed/>
                </p:oleObj>
              </mc:Choice>
              <mc:Fallback>
                <p:oleObj name="VISIO" r:id="rId10" imgW="891540" imgH="487680" progId="Visio.Drawing.6">
                  <p:embed/>
                  <p:pic>
                    <p:nvPicPr>
                      <p:cNvPr id="0" name="Object 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789238"/>
                        <a:ext cx="3662363"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title"/>
            <p:custDataLst>
              <p:tags r:id="rId2"/>
            </p:custDataLst>
          </p:nvPr>
        </p:nvSpPr>
        <p:spPr/>
        <p:txBody>
          <a:bodyPr/>
          <a:lstStyle/>
          <a:p>
            <a:r>
              <a:rPr lang="en-US" smtClean="0"/>
              <a:t>Enabled Flip-Flops</a:t>
            </a:r>
          </a:p>
        </p:txBody>
      </p:sp>
      <p:sp>
        <p:nvSpPr>
          <p:cNvPr id="2" name="Content Placeholder 1"/>
          <p:cNvSpPr>
            <a:spLocks noGrp="1"/>
          </p:cNvSpPr>
          <p:nvPr>
            <p:ph idx="1"/>
          </p:nvPr>
        </p:nvSpPr>
        <p:spPr/>
        <p:txBody>
          <a:bodyPr/>
          <a:lstStyle/>
          <a:p>
            <a:r>
              <a:rPr lang="en-US" dirty="0"/>
              <a:t>Inputs: CLK, D, EN</a:t>
            </a:r>
          </a:p>
          <a:p>
            <a:pPr lvl="1"/>
            <a:r>
              <a:rPr lang="en-US" dirty="0"/>
              <a:t>The enable input (EN) controls when new data (D) is stored</a:t>
            </a:r>
          </a:p>
          <a:p>
            <a:r>
              <a:rPr lang="en-US" dirty="0"/>
              <a:t>Function</a:t>
            </a:r>
          </a:p>
          <a:p>
            <a:pPr lvl="1"/>
            <a:r>
              <a:rPr lang="en-US" b="1" dirty="0">
                <a:solidFill>
                  <a:schemeClr val="accent1">
                    <a:lumMod val="75000"/>
                    <a:lumOff val="25000"/>
                  </a:schemeClr>
                </a:solidFill>
              </a:rPr>
              <a:t>EN = </a:t>
            </a:r>
            <a:r>
              <a:rPr lang="en-US" b="1" dirty="0" smtClean="0">
                <a:solidFill>
                  <a:schemeClr val="accent1">
                    <a:lumMod val="75000"/>
                    <a:lumOff val="25000"/>
                  </a:schemeClr>
                </a:solidFill>
              </a:rPr>
              <a:t>1</a:t>
            </a:r>
            <a:r>
              <a:rPr lang="en-US" dirty="0" smtClean="0"/>
              <a:t>:  D </a:t>
            </a:r>
            <a:r>
              <a:rPr lang="en-US" dirty="0"/>
              <a:t>passes through to Q on the clock edge </a:t>
            </a:r>
          </a:p>
          <a:p>
            <a:pPr lvl="1"/>
            <a:r>
              <a:rPr lang="en-US" b="1" dirty="0">
                <a:solidFill>
                  <a:schemeClr val="accent1">
                    <a:lumMod val="75000"/>
                    <a:lumOff val="25000"/>
                  </a:schemeClr>
                </a:solidFill>
              </a:rPr>
              <a:t>EN = </a:t>
            </a:r>
            <a:r>
              <a:rPr lang="en-US" b="1" dirty="0" smtClean="0">
                <a:solidFill>
                  <a:schemeClr val="accent1">
                    <a:lumMod val="75000"/>
                    <a:lumOff val="25000"/>
                  </a:schemeClr>
                </a:solidFill>
              </a:rPr>
              <a:t>0</a:t>
            </a:r>
            <a:r>
              <a:rPr lang="en-US" dirty="0" smtClean="0"/>
              <a:t>:  the </a:t>
            </a:r>
            <a:r>
              <a:rPr lang="en-US" dirty="0"/>
              <a:t>flip-flop retains its previous state</a:t>
            </a:r>
          </a:p>
          <a:p>
            <a:endParaRPr lang="de-CH" dirty="0"/>
          </a:p>
        </p:txBody>
      </p:sp>
      <p:sp>
        <p:nvSpPr>
          <p:cNvPr id="61443"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extLst>
              <p:ext uri="{D42A27DB-BD31-4B8C-83A1-F6EECF244321}">
                <p14:modId xmlns:p14="http://schemas.microsoft.com/office/powerpoint/2010/main" val="664023286"/>
              </p:ext>
            </p:extLst>
          </p:nvPr>
        </p:nvGraphicFramePr>
        <p:xfrm>
          <a:off x="1828800" y="3657600"/>
          <a:ext cx="4723719" cy="2606675"/>
        </p:xfrm>
        <a:graphic>
          <a:graphicData uri="http://schemas.openxmlformats.org/presentationml/2006/ole">
            <mc:AlternateContent xmlns:mc="http://schemas.openxmlformats.org/markup-compatibility/2006">
              <mc:Choice xmlns:v="urn:schemas-microsoft-com:vml" Requires="v">
                <p:oleObj spid="_x0000_s61525" name="VISIO" r:id="rId7" imgW="2129529" imgH="1175439" progId="Visio.Drawing.6">
                  <p:embed/>
                </p:oleObj>
              </mc:Choice>
              <mc:Fallback>
                <p:oleObj name="VISIO" r:id="rId7" imgW="2129529" imgH="1175439"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4723719" cy="2606675"/>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Grp="1" noChangeArrowheads="1"/>
          </p:cNvSpPr>
          <p:nvPr>
            <p:ph type="title"/>
            <p:custDataLst>
              <p:tags r:id="rId2"/>
            </p:custDataLst>
          </p:nvPr>
        </p:nvSpPr>
        <p:spPr/>
        <p:txBody>
          <a:bodyPr/>
          <a:lstStyle/>
          <a:p>
            <a:r>
              <a:rPr lang="en-US" smtClean="0"/>
              <a:t>Resettable Flip-Flops</a:t>
            </a:r>
          </a:p>
        </p:txBody>
      </p:sp>
      <p:sp>
        <p:nvSpPr>
          <p:cNvPr id="2" name="Content Placeholder 1"/>
          <p:cNvSpPr>
            <a:spLocks noGrp="1"/>
          </p:cNvSpPr>
          <p:nvPr>
            <p:ph idx="1"/>
          </p:nvPr>
        </p:nvSpPr>
        <p:spPr/>
        <p:txBody>
          <a:bodyPr/>
          <a:lstStyle/>
          <a:p>
            <a:r>
              <a:rPr lang="en-US" dirty="0"/>
              <a:t>Inputs: CLK, D, </a:t>
            </a:r>
            <a:r>
              <a:rPr lang="en-US" dirty="0" smtClean="0"/>
              <a:t>Reset</a:t>
            </a:r>
          </a:p>
          <a:p>
            <a:pPr lvl="1"/>
            <a:r>
              <a:rPr lang="en-US" dirty="0" smtClean="0"/>
              <a:t>The Reset is used to set the output to 0.</a:t>
            </a:r>
            <a:endParaRPr lang="en-US" dirty="0"/>
          </a:p>
          <a:p>
            <a:r>
              <a:rPr lang="en-US" dirty="0"/>
              <a:t>Function:</a:t>
            </a:r>
          </a:p>
          <a:p>
            <a:pPr lvl="1"/>
            <a:r>
              <a:rPr lang="en-US" b="1" i="1" dirty="0">
                <a:solidFill>
                  <a:schemeClr val="accent1">
                    <a:lumMod val="75000"/>
                    <a:lumOff val="25000"/>
                  </a:schemeClr>
                </a:solidFill>
              </a:rPr>
              <a:t>Reset = </a:t>
            </a:r>
            <a:r>
              <a:rPr lang="en-US" b="1" i="1" dirty="0" smtClean="0">
                <a:solidFill>
                  <a:schemeClr val="accent1">
                    <a:lumMod val="75000"/>
                    <a:lumOff val="25000"/>
                  </a:schemeClr>
                </a:solidFill>
              </a:rPr>
              <a:t>1: 	</a:t>
            </a:r>
            <a:r>
              <a:rPr lang="en-US" dirty="0" smtClean="0"/>
              <a:t>Q </a:t>
            </a:r>
            <a:r>
              <a:rPr lang="en-US" dirty="0"/>
              <a:t>is forced to 0 </a:t>
            </a:r>
          </a:p>
          <a:p>
            <a:pPr lvl="1"/>
            <a:r>
              <a:rPr lang="en-US" b="1" i="1" dirty="0">
                <a:solidFill>
                  <a:schemeClr val="accent1">
                    <a:lumMod val="75000"/>
                    <a:lumOff val="25000"/>
                  </a:schemeClr>
                </a:solidFill>
              </a:rPr>
              <a:t>Reset = </a:t>
            </a:r>
            <a:r>
              <a:rPr lang="en-US" b="1" i="1" dirty="0" smtClean="0">
                <a:solidFill>
                  <a:schemeClr val="accent1">
                    <a:lumMod val="75000"/>
                    <a:lumOff val="25000"/>
                  </a:schemeClr>
                </a:solidFill>
              </a:rPr>
              <a:t>0: 	</a:t>
            </a:r>
            <a:r>
              <a:rPr lang="en-US" dirty="0" smtClean="0"/>
              <a:t>the </a:t>
            </a:r>
            <a:r>
              <a:rPr lang="en-US" dirty="0"/>
              <a:t>flip-flop behaves like an ordinary D flip-flop</a:t>
            </a:r>
          </a:p>
          <a:p>
            <a:endParaRPr lang="de-CH" dirty="0"/>
          </a:p>
        </p:txBody>
      </p:sp>
      <p:sp>
        <p:nvSpPr>
          <p:cNvPr id="63491"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extLst>
              <p:ext uri="{D42A27DB-BD31-4B8C-83A1-F6EECF244321}">
                <p14:modId xmlns:p14="http://schemas.microsoft.com/office/powerpoint/2010/main" val="3984310333"/>
              </p:ext>
            </p:extLst>
          </p:nvPr>
        </p:nvGraphicFramePr>
        <p:xfrm>
          <a:off x="2560638" y="3571875"/>
          <a:ext cx="3611562" cy="3057525"/>
        </p:xfrm>
        <a:graphic>
          <a:graphicData uri="http://schemas.openxmlformats.org/presentationml/2006/ole">
            <mc:AlternateContent xmlns:mc="http://schemas.openxmlformats.org/markup-compatibility/2006">
              <mc:Choice xmlns:v="urn:schemas-microsoft-com:vml" Requires="v">
                <p:oleObj spid="_x0000_s63571" name="VISIO" r:id="rId7" imgW="1067054" imgH="903714" progId="Visio.Drawing.6">
                  <p:embed/>
                </p:oleObj>
              </mc:Choice>
              <mc:Fallback>
                <p:oleObj name="VISIO" r:id="rId7" imgW="1067054" imgH="903714"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38" y="3571875"/>
                        <a:ext cx="3611562"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type="title"/>
            <p:custDataLst>
              <p:tags r:id="rId1"/>
            </p:custDataLst>
          </p:nvPr>
        </p:nvSpPr>
        <p:spPr/>
        <p:txBody>
          <a:bodyPr/>
          <a:lstStyle/>
          <a:p>
            <a:r>
              <a:rPr lang="en-US" smtClean="0"/>
              <a:t>Resettable Flip-Flops</a:t>
            </a:r>
          </a:p>
        </p:txBody>
      </p:sp>
      <p:sp>
        <p:nvSpPr>
          <p:cNvPr id="2" name="Content Placeholder 1"/>
          <p:cNvSpPr>
            <a:spLocks noGrp="1"/>
          </p:cNvSpPr>
          <p:nvPr>
            <p:ph idx="1"/>
          </p:nvPr>
        </p:nvSpPr>
        <p:spPr/>
        <p:txBody>
          <a:bodyPr/>
          <a:lstStyle/>
          <a:p>
            <a:r>
              <a:rPr lang="de-CH" dirty="0" err="1"/>
              <a:t>Two</a:t>
            </a:r>
            <a:r>
              <a:rPr lang="de-CH" dirty="0"/>
              <a:t> </a:t>
            </a:r>
            <a:r>
              <a:rPr lang="de-CH" dirty="0" err="1"/>
              <a:t>types</a:t>
            </a:r>
            <a:r>
              <a:rPr lang="de-CH" dirty="0"/>
              <a:t>:</a:t>
            </a:r>
          </a:p>
          <a:p>
            <a:pPr lvl="1"/>
            <a:r>
              <a:rPr lang="de-CH" dirty="0" err="1"/>
              <a:t>Synchronous</a:t>
            </a:r>
            <a:r>
              <a:rPr lang="de-CH" dirty="0"/>
              <a:t>: </a:t>
            </a:r>
            <a:r>
              <a:rPr lang="de-CH" dirty="0" err="1"/>
              <a:t>resets</a:t>
            </a:r>
            <a:r>
              <a:rPr lang="de-CH" dirty="0"/>
              <a:t> </a:t>
            </a:r>
            <a:r>
              <a:rPr lang="de-CH" dirty="0" err="1"/>
              <a:t>at</a:t>
            </a:r>
            <a:r>
              <a:rPr lang="de-CH" dirty="0"/>
              <a:t> </a:t>
            </a:r>
            <a:r>
              <a:rPr lang="de-CH" dirty="0" err="1"/>
              <a:t>the</a:t>
            </a:r>
            <a:r>
              <a:rPr lang="de-CH" dirty="0"/>
              <a:t> </a:t>
            </a:r>
            <a:r>
              <a:rPr lang="de-CH" dirty="0" err="1"/>
              <a:t>clock</a:t>
            </a:r>
            <a:r>
              <a:rPr lang="de-CH" dirty="0"/>
              <a:t> </a:t>
            </a:r>
            <a:r>
              <a:rPr lang="de-CH" dirty="0" err="1"/>
              <a:t>edge</a:t>
            </a:r>
            <a:r>
              <a:rPr lang="de-CH" dirty="0"/>
              <a:t> </a:t>
            </a:r>
            <a:r>
              <a:rPr lang="de-CH" dirty="0" err="1"/>
              <a:t>only</a:t>
            </a:r>
            <a:endParaRPr lang="de-CH" dirty="0"/>
          </a:p>
          <a:p>
            <a:pPr lvl="1"/>
            <a:r>
              <a:rPr lang="de-CH" dirty="0" err="1"/>
              <a:t>Asynchronous</a:t>
            </a:r>
            <a:r>
              <a:rPr lang="de-CH" dirty="0"/>
              <a:t>: </a:t>
            </a:r>
            <a:r>
              <a:rPr lang="de-CH" dirty="0" err="1"/>
              <a:t>resets</a:t>
            </a:r>
            <a:r>
              <a:rPr lang="de-CH" dirty="0"/>
              <a:t> </a:t>
            </a:r>
            <a:r>
              <a:rPr lang="de-CH" dirty="0" err="1"/>
              <a:t>immediately</a:t>
            </a:r>
            <a:r>
              <a:rPr lang="de-CH" dirty="0"/>
              <a:t> </a:t>
            </a:r>
            <a:r>
              <a:rPr lang="de-CH" dirty="0" err="1"/>
              <a:t>when</a:t>
            </a:r>
            <a:r>
              <a:rPr lang="de-CH" dirty="0"/>
              <a:t> </a:t>
            </a:r>
            <a:r>
              <a:rPr lang="de-CH" dirty="0" err="1"/>
              <a:t>Reset</a:t>
            </a:r>
            <a:r>
              <a:rPr lang="de-CH" dirty="0"/>
              <a:t> = 1</a:t>
            </a:r>
          </a:p>
          <a:p>
            <a:r>
              <a:rPr lang="de-CH" dirty="0" err="1"/>
              <a:t>Asynchronously</a:t>
            </a:r>
            <a:r>
              <a:rPr lang="de-CH" dirty="0"/>
              <a:t> </a:t>
            </a:r>
            <a:r>
              <a:rPr lang="de-CH" dirty="0" err="1"/>
              <a:t>resettable</a:t>
            </a:r>
            <a:r>
              <a:rPr lang="de-CH" dirty="0"/>
              <a:t> </a:t>
            </a:r>
            <a:r>
              <a:rPr lang="de-CH" dirty="0" err="1"/>
              <a:t>flip-flop</a:t>
            </a:r>
            <a:r>
              <a:rPr lang="de-CH" dirty="0"/>
              <a:t> </a:t>
            </a:r>
            <a:r>
              <a:rPr lang="de-CH" dirty="0" err="1"/>
              <a:t>requires</a:t>
            </a:r>
            <a:r>
              <a:rPr lang="de-CH" dirty="0"/>
              <a:t> </a:t>
            </a:r>
            <a:r>
              <a:rPr lang="de-CH" dirty="0" err="1"/>
              <a:t>changing</a:t>
            </a:r>
            <a:r>
              <a:rPr lang="de-CH" dirty="0"/>
              <a:t> </a:t>
            </a:r>
            <a:r>
              <a:rPr lang="de-CH" dirty="0" err="1"/>
              <a:t>the</a:t>
            </a:r>
            <a:r>
              <a:rPr lang="de-CH" dirty="0"/>
              <a:t> </a:t>
            </a:r>
            <a:r>
              <a:rPr lang="de-CH" dirty="0" err="1"/>
              <a:t>internal</a:t>
            </a:r>
            <a:r>
              <a:rPr lang="de-CH" dirty="0"/>
              <a:t> </a:t>
            </a:r>
            <a:r>
              <a:rPr lang="de-CH" dirty="0" err="1"/>
              <a:t>circuitry</a:t>
            </a:r>
            <a:r>
              <a:rPr lang="de-CH" dirty="0"/>
              <a:t> </a:t>
            </a:r>
            <a:r>
              <a:rPr lang="de-CH" dirty="0" err="1"/>
              <a:t>of</a:t>
            </a:r>
            <a:r>
              <a:rPr lang="de-CH" dirty="0"/>
              <a:t> </a:t>
            </a:r>
            <a:r>
              <a:rPr lang="de-CH" dirty="0" err="1"/>
              <a:t>the</a:t>
            </a:r>
            <a:r>
              <a:rPr lang="de-CH" dirty="0"/>
              <a:t> </a:t>
            </a:r>
            <a:r>
              <a:rPr lang="de-CH" dirty="0" err="1"/>
              <a:t>flip-flop</a:t>
            </a:r>
            <a:r>
              <a:rPr lang="de-CH" dirty="0"/>
              <a:t> (</a:t>
            </a:r>
            <a:r>
              <a:rPr lang="de-CH" dirty="0" err="1"/>
              <a:t>see</a:t>
            </a:r>
            <a:r>
              <a:rPr lang="de-CH" dirty="0"/>
              <a:t> </a:t>
            </a:r>
            <a:r>
              <a:rPr lang="de-CH" dirty="0" err="1"/>
              <a:t>Exercise</a:t>
            </a:r>
            <a:r>
              <a:rPr lang="de-CH" dirty="0"/>
              <a:t> 3.10)</a:t>
            </a:r>
          </a:p>
          <a:p>
            <a:r>
              <a:rPr lang="de-CH" dirty="0" err="1"/>
              <a:t>Synchronously</a:t>
            </a:r>
            <a:r>
              <a:rPr lang="de-CH" dirty="0"/>
              <a:t> </a:t>
            </a:r>
            <a:r>
              <a:rPr lang="de-CH" dirty="0" err="1"/>
              <a:t>resettable</a:t>
            </a:r>
            <a:r>
              <a:rPr lang="de-CH" dirty="0"/>
              <a:t> </a:t>
            </a:r>
            <a:r>
              <a:rPr lang="de-CH" dirty="0" err="1"/>
              <a:t>flip-flop</a:t>
            </a:r>
            <a:r>
              <a:rPr lang="de-CH" dirty="0"/>
              <a:t>?</a:t>
            </a:r>
          </a:p>
          <a:p>
            <a:endParaRPr lang="de-CH" dirty="0"/>
          </a:p>
        </p:txBody>
      </p:sp>
      <p:sp>
        <p:nvSpPr>
          <p:cNvPr id="67587" name="Rectangle 2"/>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
        <p:nvSpPr>
          <p:cNvPr id="67589" name="Rectangle 4"/>
          <p:cNvSpPr>
            <a:spLocks noChangeArrowheads="1"/>
          </p:cNvSpPr>
          <p:nvPr>
            <p:custDataLst>
              <p:tags r:id="rId3"/>
            </p:custDataLst>
          </p:nvPr>
        </p:nvSpPr>
        <p:spPr bwMode="auto">
          <a:xfrm>
            <a:off x="533400" y="12192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2400" dirty="0">
              <a:latin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p:txBody>
          <a:bodyPr/>
          <a:lstStyle/>
          <a:p>
            <a:r>
              <a:rPr lang="en-US" dirty="0" smtClean="0"/>
              <a:t>What will we learn?</a:t>
            </a:r>
            <a:endParaRPr lang="en-GB" dirty="0" smtClean="0"/>
          </a:p>
        </p:txBody>
      </p:sp>
      <p:sp>
        <p:nvSpPr>
          <p:cNvPr id="20484" name="Rectangle 3"/>
          <p:cNvSpPr>
            <a:spLocks noGrp="1" noChangeArrowheads="1"/>
          </p:cNvSpPr>
          <p:nvPr>
            <p:ph idx="1"/>
            <p:custDataLst>
              <p:tags r:id="rId2"/>
            </p:custDataLst>
          </p:nvPr>
        </p:nvSpPr>
        <p:spPr/>
        <p:txBody>
          <a:bodyPr/>
          <a:lstStyle/>
          <a:p>
            <a:r>
              <a:rPr lang="en-US" dirty="0" smtClean="0"/>
              <a:t>How can a circuit remember a value</a:t>
            </a:r>
          </a:p>
          <a:p>
            <a:r>
              <a:rPr lang="en-US" dirty="0" smtClean="0"/>
              <a:t>Different types of memorizing elements</a:t>
            </a:r>
          </a:p>
          <a:p>
            <a:r>
              <a:rPr lang="en-US" dirty="0" smtClean="0"/>
              <a:t>Finite State Machines</a:t>
            </a:r>
          </a:p>
          <a:p>
            <a:r>
              <a:rPr lang="en-US" dirty="0" smtClean="0"/>
              <a:t>How to write Finite State Machines in Verilog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type="title"/>
            <p:custDataLst>
              <p:tags r:id="rId2"/>
            </p:custDataLst>
          </p:nvPr>
        </p:nvSpPr>
        <p:spPr/>
        <p:txBody>
          <a:bodyPr/>
          <a:lstStyle/>
          <a:p>
            <a:r>
              <a:rPr lang="en-US" smtClean="0"/>
              <a:t>Resettable Flip-Flops</a:t>
            </a:r>
          </a:p>
        </p:txBody>
      </p:sp>
      <p:sp>
        <p:nvSpPr>
          <p:cNvPr id="2" name="Content Placeholder 1"/>
          <p:cNvSpPr>
            <a:spLocks noGrp="1"/>
          </p:cNvSpPr>
          <p:nvPr>
            <p:ph idx="1"/>
          </p:nvPr>
        </p:nvSpPr>
        <p:spPr/>
        <p:txBody>
          <a:bodyPr/>
          <a:lstStyle/>
          <a:p>
            <a:r>
              <a:rPr lang="de-CH" dirty="0" err="1"/>
              <a:t>Two</a:t>
            </a:r>
            <a:r>
              <a:rPr lang="de-CH" dirty="0"/>
              <a:t> </a:t>
            </a:r>
            <a:r>
              <a:rPr lang="de-CH" dirty="0" err="1"/>
              <a:t>types</a:t>
            </a:r>
            <a:r>
              <a:rPr lang="de-CH" dirty="0"/>
              <a:t>:</a:t>
            </a:r>
          </a:p>
          <a:p>
            <a:pPr lvl="1"/>
            <a:r>
              <a:rPr lang="de-CH" dirty="0" err="1"/>
              <a:t>Synchronous</a:t>
            </a:r>
            <a:r>
              <a:rPr lang="de-CH" dirty="0"/>
              <a:t>: </a:t>
            </a:r>
            <a:r>
              <a:rPr lang="de-CH" dirty="0" err="1"/>
              <a:t>resets</a:t>
            </a:r>
            <a:r>
              <a:rPr lang="de-CH" dirty="0"/>
              <a:t> </a:t>
            </a:r>
            <a:r>
              <a:rPr lang="de-CH" dirty="0" err="1"/>
              <a:t>at</a:t>
            </a:r>
            <a:r>
              <a:rPr lang="de-CH" dirty="0"/>
              <a:t> </a:t>
            </a:r>
            <a:r>
              <a:rPr lang="de-CH" dirty="0" err="1"/>
              <a:t>the</a:t>
            </a:r>
            <a:r>
              <a:rPr lang="de-CH" dirty="0"/>
              <a:t> </a:t>
            </a:r>
            <a:r>
              <a:rPr lang="de-CH" dirty="0" err="1"/>
              <a:t>clock</a:t>
            </a:r>
            <a:r>
              <a:rPr lang="de-CH" dirty="0"/>
              <a:t> </a:t>
            </a:r>
            <a:r>
              <a:rPr lang="de-CH" dirty="0" err="1"/>
              <a:t>edge</a:t>
            </a:r>
            <a:r>
              <a:rPr lang="de-CH" dirty="0"/>
              <a:t> </a:t>
            </a:r>
            <a:r>
              <a:rPr lang="de-CH" dirty="0" err="1"/>
              <a:t>only</a:t>
            </a:r>
            <a:endParaRPr lang="de-CH" dirty="0"/>
          </a:p>
          <a:p>
            <a:pPr lvl="1"/>
            <a:r>
              <a:rPr lang="de-CH" dirty="0" err="1"/>
              <a:t>Asynchronous</a:t>
            </a:r>
            <a:r>
              <a:rPr lang="de-CH" dirty="0"/>
              <a:t>: </a:t>
            </a:r>
            <a:r>
              <a:rPr lang="de-CH" dirty="0" err="1"/>
              <a:t>resets</a:t>
            </a:r>
            <a:r>
              <a:rPr lang="de-CH" dirty="0"/>
              <a:t> </a:t>
            </a:r>
            <a:r>
              <a:rPr lang="de-CH" dirty="0" err="1"/>
              <a:t>immediately</a:t>
            </a:r>
            <a:r>
              <a:rPr lang="de-CH" dirty="0"/>
              <a:t> </a:t>
            </a:r>
            <a:r>
              <a:rPr lang="de-CH" dirty="0" err="1"/>
              <a:t>when</a:t>
            </a:r>
            <a:r>
              <a:rPr lang="de-CH" dirty="0"/>
              <a:t> </a:t>
            </a:r>
            <a:r>
              <a:rPr lang="de-CH" dirty="0" err="1"/>
              <a:t>Reset</a:t>
            </a:r>
            <a:r>
              <a:rPr lang="de-CH" dirty="0"/>
              <a:t> = 1</a:t>
            </a:r>
          </a:p>
          <a:p>
            <a:r>
              <a:rPr lang="de-CH" dirty="0" err="1"/>
              <a:t>Asynchronously</a:t>
            </a:r>
            <a:r>
              <a:rPr lang="de-CH" dirty="0"/>
              <a:t> </a:t>
            </a:r>
            <a:r>
              <a:rPr lang="de-CH" dirty="0" err="1"/>
              <a:t>resettable</a:t>
            </a:r>
            <a:r>
              <a:rPr lang="de-CH" dirty="0"/>
              <a:t> </a:t>
            </a:r>
            <a:r>
              <a:rPr lang="de-CH" dirty="0" err="1"/>
              <a:t>flip-flop</a:t>
            </a:r>
            <a:r>
              <a:rPr lang="de-CH" dirty="0"/>
              <a:t> </a:t>
            </a:r>
            <a:r>
              <a:rPr lang="de-CH" dirty="0" err="1"/>
              <a:t>requires</a:t>
            </a:r>
            <a:r>
              <a:rPr lang="de-CH" dirty="0"/>
              <a:t> </a:t>
            </a:r>
            <a:r>
              <a:rPr lang="de-CH" dirty="0" err="1"/>
              <a:t>changing</a:t>
            </a:r>
            <a:r>
              <a:rPr lang="de-CH" dirty="0"/>
              <a:t> </a:t>
            </a:r>
            <a:r>
              <a:rPr lang="de-CH" dirty="0" err="1"/>
              <a:t>the</a:t>
            </a:r>
            <a:r>
              <a:rPr lang="de-CH" dirty="0"/>
              <a:t> </a:t>
            </a:r>
            <a:r>
              <a:rPr lang="de-CH" dirty="0" err="1"/>
              <a:t>internal</a:t>
            </a:r>
            <a:r>
              <a:rPr lang="de-CH" dirty="0"/>
              <a:t> </a:t>
            </a:r>
            <a:r>
              <a:rPr lang="de-CH" dirty="0" err="1"/>
              <a:t>circuitry</a:t>
            </a:r>
            <a:r>
              <a:rPr lang="de-CH" dirty="0"/>
              <a:t> </a:t>
            </a:r>
            <a:r>
              <a:rPr lang="de-CH" dirty="0" err="1"/>
              <a:t>of</a:t>
            </a:r>
            <a:r>
              <a:rPr lang="de-CH" dirty="0"/>
              <a:t> </a:t>
            </a:r>
            <a:r>
              <a:rPr lang="de-CH" dirty="0" err="1"/>
              <a:t>the</a:t>
            </a:r>
            <a:r>
              <a:rPr lang="de-CH" dirty="0"/>
              <a:t> </a:t>
            </a:r>
            <a:r>
              <a:rPr lang="de-CH" dirty="0" err="1"/>
              <a:t>flip-flop</a:t>
            </a:r>
            <a:r>
              <a:rPr lang="de-CH" dirty="0"/>
              <a:t> (</a:t>
            </a:r>
            <a:r>
              <a:rPr lang="de-CH" dirty="0" err="1"/>
              <a:t>see</a:t>
            </a:r>
            <a:r>
              <a:rPr lang="de-CH" dirty="0"/>
              <a:t> </a:t>
            </a:r>
            <a:r>
              <a:rPr lang="de-CH" dirty="0" err="1"/>
              <a:t>Exercise</a:t>
            </a:r>
            <a:r>
              <a:rPr lang="de-CH" dirty="0"/>
              <a:t> 3.10)</a:t>
            </a:r>
          </a:p>
          <a:p>
            <a:r>
              <a:rPr lang="de-CH" dirty="0" err="1"/>
              <a:t>Synchronously</a:t>
            </a:r>
            <a:r>
              <a:rPr lang="de-CH" dirty="0"/>
              <a:t> </a:t>
            </a:r>
            <a:r>
              <a:rPr lang="de-CH" dirty="0" err="1"/>
              <a:t>resettable</a:t>
            </a:r>
            <a:r>
              <a:rPr lang="de-CH" dirty="0"/>
              <a:t> </a:t>
            </a:r>
            <a:r>
              <a:rPr lang="de-CH" dirty="0" err="1"/>
              <a:t>flip-flop</a:t>
            </a:r>
            <a:r>
              <a:rPr lang="de-CH" dirty="0"/>
              <a:t>?</a:t>
            </a:r>
          </a:p>
          <a:p>
            <a:endParaRPr lang="de-CH" dirty="0"/>
          </a:p>
        </p:txBody>
      </p:sp>
      <p:sp>
        <p:nvSpPr>
          <p:cNvPr id="67587"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
        <p:nvSpPr>
          <p:cNvPr id="67589" name="Rectangle 4"/>
          <p:cNvSpPr>
            <a:spLocks noChangeArrowheads="1"/>
          </p:cNvSpPr>
          <p:nvPr>
            <p:custDataLst>
              <p:tags r:id="rId4"/>
            </p:custDataLst>
          </p:nvPr>
        </p:nvSpPr>
        <p:spPr bwMode="auto">
          <a:xfrm>
            <a:off x="533400" y="12192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2400" dirty="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5"/>
            </p:custDataLst>
            <p:extLst>
              <p:ext uri="{D42A27DB-BD31-4B8C-83A1-F6EECF244321}">
                <p14:modId xmlns:p14="http://schemas.microsoft.com/office/powerpoint/2010/main" val="1613903251"/>
              </p:ext>
            </p:extLst>
          </p:nvPr>
        </p:nvGraphicFramePr>
        <p:xfrm>
          <a:off x="2645421" y="4343400"/>
          <a:ext cx="3526779" cy="2470203"/>
        </p:xfrm>
        <a:graphic>
          <a:graphicData uri="http://schemas.openxmlformats.org/presentationml/2006/ole">
            <mc:AlternateContent xmlns:mc="http://schemas.openxmlformats.org/markup-compatibility/2006">
              <mc:Choice xmlns:v="urn:schemas-microsoft-com:vml" Requires="v">
                <p:oleObj spid="_x0000_s154691" name="VISIO" r:id="rId8" imgW="1514332" imgH="1060948" progId="Visio.Drawing.6">
                  <p:embed/>
                </p:oleObj>
              </mc:Choice>
              <mc:Fallback>
                <p:oleObj name="VISIO" r:id="rId8" imgW="1514332" imgH="1060948" progId="Visio.Drawing.6">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5421" y="4343400"/>
                        <a:ext cx="3526779" cy="24702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205500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3"/>
          <p:cNvSpPr>
            <a:spLocks noGrp="1" noChangeArrowheads="1"/>
          </p:cNvSpPr>
          <p:nvPr>
            <p:ph type="title"/>
            <p:custDataLst>
              <p:tags r:id="rId2"/>
            </p:custDataLst>
          </p:nvPr>
        </p:nvSpPr>
        <p:spPr/>
        <p:txBody>
          <a:bodyPr/>
          <a:lstStyle/>
          <a:p>
            <a:r>
              <a:rPr lang="en-US" smtClean="0"/>
              <a:t>Settable Flip-Flops</a:t>
            </a:r>
          </a:p>
        </p:txBody>
      </p:sp>
      <p:sp>
        <p:nvSpPr>
          <p:cNvPr id="2" name="Content Placeholder 1"/>
          <p:cNvSpPr>
            <a:spLocks noGrp="1"/>
          </p:cNvSpPr>
          <p:nvPr>
            <p:ph idx="1"/>
          </p:nvPr>
        </p:nvSpPr>
        <p:spPr/>
        <p:txBody>
          <a:bodyPr/>
          <a:lstStyle/>
          <a:p>
            <a:r>
              <a:rPr lang="en-US" dirty="0"/>
              <a:t>Inputs: CLK, D, Set</a:t>
            </a:r>
          </a:p>
          <a:p>
            <a:r>
              <a:rPr lang="en-US" dirty="0" smtClean="0"/>
              <a:t>Function</a:t>
            </a:r>
            <a:r>
              <a:rPr lang="en-US" dirty="0"/>
              <a:t>:</a:t>
            </a:r>
          </a:p>
          <a:p>
            <a:pPr lvl="1"/>
            <a:r>
              <a:rPr lang="en-US" b="1" dirty="0">
                <a:solidFill>
                  <a:schemeClr val="accent1">
                    <a:lumMod val="75000"/>
                    <a:lumOff val="25000"/>
                  </a:schemeClr>
                </a:solidFill>
              </a:rPr>
              <a:t>Set = </a:t>
            </a:r>
            <a:r>
              <a:rPr lang="en-US" b="1" dirty="0" smtClean="0">
                <a:solidFill>
                  <a:schemeClr val="accent1">
                    <a:lumMod val="75000"/>
                    <a:lumOff val="25000"/>
                  </a:schemeClr>
                </a:solidFill>
              </a:rPr>
              <a:t>1</a:t>
            </a:r>
            <a:r>
              <a:rPr lang="en-US" dirty="0" smtClean="0"/>
              <a:t>: Q </a:t>
            </a:r>
            <a:r>
              <a:rPr lang="en-US" dirty="0"/>
              <a:t>is set to 1 </a:t>
            </a:r>
          </a:p>
          <a:p>
            <a:pPr lvl="1"/>
            <a:r>
              <a:rPr lang="en-US" b="1" dirty="0">
                <a:solidFill>
                  <a:schemeClr val="accent1">
                    <a:lumMod val="75000"/>
                    <a:lumOff val="25000"/>
                  </a:schemeClr>
                </a:solidFill>
              </a:rPr>
              <a:t>Set = </a:t>
            </a:r>
            <a:r>
              <a:rPr lang="en-US" b="1" dirty="0" smtClean="0">
                <a:solidFill>
                  <a:schemeClr val="accent1">
                    <a:lumMod val="75000"/>
                    <a:lumOff val="25000"/>
                  </a:schemeClr>
                </a:solidFill>
              </a:rPr>
              <a:t>0</a:t>
            </a:r>
            <a:r>
              <a:rPr lang="en-US" dirty="0" smtClean="0"/>
              <a:t>: the </a:t>
            </a:r>
            <a:r>
              <a:rPr lang="en-US" dirty="0"/>
              <a:t>flip-flop behaves like an ordinary D flip-flop</a:t>
            </a:r>
          </a:p>
          <a:p>
            <a:endParaRPr lang="de-CH" dirty="0"/>
          </a:p>
        </p:txBody>
      </p:sp>
      <p:sp>
        <p:nvSpPr>
          <p:cNvPr id="69635"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nvPr>
        </p:nvGraphicFramePr>
        <p:xfrm>
          <a:off x="2636838" y="3124200"/>
          <a:ext cx="3305175" cy="2798763"/>
        </p:xfrm>
        <a:graphic>
          <a:graphicData uri="http://schemas.openxmlformats.org/presentationml/2006/ole">
            <mc:AlternateContent xmlns:mc="http://schemas.openxmlformats.org/markup-compatibility/2006">
              <mc:Choice xmlns:v="urn:schemas-microsoft-com:vml" Requires="v">
                <p:oleObj spid="_x0000_s69717" name="VISIO" r:id="rId7" imgW="1067054" imgH="903714" progId="Visio.Drawing.6">
                  <p:embed/>
                </p:oleObj>
              </mc:Choice>
              <mc:Fallback>
                <p:oleObj name="VISIO" r:id="rId7" imgW="1067054" imgH="903714"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838" y="3124200"/>
                        <a:ext cx="3305175" cy="279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3"/>
          <p:cNvSpPr>
            <a:spLocks noGrp="1" noChangeArrowheads="1"/>
          </p:cNvSpPr>
          <p:nvPr>
            <p:ph type="title"/>
            <p:custDataLst>
              <p:tags r:id="rId1"/>
            </p:custDataLst>
          </p:nvPr>
        </p:nvSpPr>
        <p:spPr/>
        <p:txBody>
          <a:bodyPr/>
          <a:lstStyle/>
          <a:p>
            <a:r>
              <a:rPr lang="en-US" smtClean="0"/>
              <a:t>Synchronous Sequential Logic Design</a:t>
            </a:r>
          </a:p>
        </p:txBody>
      </p:sp>
      <p:sp>
        <p:nvSpPr>
          <p:cNvPr id="2" name="Content Placeholder 1"/>
          <p:cNvSpPr>
            <a:spLocks noGrp="1"/>
          </p:cNvSpPr>
          <p:nvPr>
            <p:ph idx="1"/>
          </p:nvPr>
        </p:nvSpPr>
        <p:spPr>
          <a:xfrm>
            <a:off x="396875" y="1362074"/>
            <a:ext cx="7896225" cy="5191125"/>
          </a:xfrm>
        </p:spPr>
        <p:txBody>
          <a:bodyPr/>
          <a:lstStyle/>
          <a:p>
            <a:r>
              <a:rPr lang="en-US" dirty="0"/>
              <a:t>Breaks cyclic paths by inserting registers</a:t>
            </a:r>
          </a:p>
          <a:p>
            <a:pPr lvl="1"/>
            <a:r>
              <a:rPr lang="en-US" dirty="0"/>
              <a:t>These registers contain the state of the system</a:t>
            </a:r>
          </a:p>
          <a:p>
            <a:pPr lvl="1"/>
            <a:r>
              <a:rPr lang="en-US" dirty="0"/>
              <a:t>The state changes at the clock edge, so we say the system is synchronized to the clock</a:t>
            </a:r>
          </a:p>
          <a:p>
            <a:r>
              <a:rPr lang="en-US" dirty="0"/>
              <a:t>Rules of synchronous sequential circuit composition:</a:t>
            </a:r>
          </a:p>
          <a:p>
            <a:pPr lvl="1"/>
            <a:r>
              <a:rPr lang="en-US" dirty="0"/>
              <a:t>Every circuit element is either a register or a combinational circuit</a:t>
            </a:r>
          </a:p>
          <a:p>
            <a:pPr lvl="1"/>
            <a:r>
              <a:rPr lang="en-US" dirty="0"/>
              <a:t>At least one circuit element is a register</a:t>
            </a:r>
          </a:p>
          <a:p>
            <a:pPr lvl="1"/>
            <a:r>
              <a:rPr lang="en-US" dirty="0"/>
              <a:t>All registers receive the same clock signal</a:t>
            </a:r>
          </a:p>
          <a:p>
            <a:pPr lvl="1"/>
            <a:r>
              <a:rPr lang="en-US" dirty="0"/>
              <a:t>Every cyclic path contains at least one register</a:t>
            </a:r>
          </a:p>
          <a:p>
            <a:r>
              <a:rPr lang="en-US" dirty="0"/>
              <a:t>Two common synchronous sequential circuits</a:t>
            </a:r>
          </a:p>
          <a:p>
            <a:pPr lvl="1"/>
            <a:r>
              <a:rPr lang="en-US" dirty="0"/>
              <a:t>Finite State Machines (FSMs)</a:t>
            </a:r>
          </a:p>
          <a:p>
            <a:pPr lvl="1"/>
            <a:r>
              <a:rPr lang="en-US" dirty="0"/>
              <a:t>Pipelines</a:t>
            </a:r>
          </a:p>
          <a:p>
            <a:endParaRPr lang="de-CH" dirty="0"/>
          </a:p>
        </p:txBody>
      </p:sp>
      <p:sp>
        <p:nvSpPr>
          <p:cNvPr id="75779" name="Rectangle 2"/>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
        <p:nvSpPr>
          <p:cNvPr id="75781" name="Rectangle 4"/>
          <p:cNvSpPr>
            <a:spLocks noChangeArrowheads="1"/>
          </p:cNvSpPr>
          <p:nvPr>
            <p:custDataLst>
              <p:tags r:id="rId3"/>
            </p:custDataLst>
          </p:nvPr>
        </p:nvSpPr>
        <p:spPr bwMode="auto">
          <a:xfrm>
            <a:off x="533400" y="12192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2000" dirty="0">
              <a:latin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3"/>
          <p:cNvSpPr>
            <a:spLocks noGrp="1" noChangeArrowheads="1"/>
          </p:cNvSpPr>
          <p:nvPr>
            <p:ph type="title"/>
            <p:custDataLst>
              <p:tags r:id="rId2"/>
            </p:custDataLst>
          </p:nvPr>
        </p:nvSpPr>
        <p:spPr/>
        <p:txBody>
          <a:bodyPr/>
          <a:lstStyle/>
          <a:p>
            <a:r>
              <a:rPr lang="en-US" dirty="0" smtClean="0"/>
              <a:t>Finite State Machine (FSM) consists of:</a:t>
            </a:r>
          </a:p>
        </p:txBody>
      </p:sp>
      <p:sp>
        <p:nvSpPr>
          <p:cNvPr id="2" name="Content Placeholder 1"/>
          <p:cNvSpPr>
            <a:spLocks noGrp="1"/>
          </p:cNvSpPr>
          <p:nvPr>
            <p:ph idx="1"/>
          </p:nvPr>
        </p:nvSpPr>
        <p:spPr/>
        <p:txBody>
          <a:bodyPr/>
          <a:lstStyle/>
          <a:p>
            <a:r>
              <a:rPr lang="en-US" dirty="0" smtClean="0"/>
              <a:t>State register:</a:t>
            </a:r>
            <a:endParaRPr lang="en-US" dirty="0"/>
          </a:p>
          <a:p>
            <a:pPr lvl="1"/>
            <a:r>
              <a:rPr lang="en-US" dirty="0"/>
              <a:t>Store the current state and </a:t>
            </a:r>
          </a:p>
          <a:p>
            <a:pPr lvl="1"/>
            <a:r>
              <a:rPr lang="en-US" dirty="0"/>
              <a:t>Load the next state at the clock </a:t>
            </a:r>
            <a:r>
              <a:rPr lang="en-US" dirty="0" smtClean="0"/>
              <a:t>edge</a:t>
            </a:r>
          </a:p>
          <a:p>
            <a:pPr lvl="1"/>
            <a:r>
              <a:rPr lang="en-US" dirty="0" smtClean="0"/>
              <a:t>Sequential circuit</a:t>
            </a:r>
            <a:endParaRPr lang="en-US" dirty="0"/>
          </a:p>
          <a:p>
            <a:r>
              <a:rPr lang="en-US" dirty="0" smtClean="0"/>
              <a:t>Next state logic</a:t>
            </a:r>
          </a:p>
          <a:p>
            <a:pPr lvl="1"/>
            <a:r>
              <a:rPr lang="en-US" dirty="0" smtClean="0"/>
              <a:t>Determines what the next state will be</a:t>
            </a:r>
          </a:p>
          <a:p>
            <a:pPr lvl="1"/>
            <a:r>
              <a:rPr lang="en-US" dirty="0" smtClean="0"/>
              <a:t>Combinational circuit</a:t>
            </a:r>
          </a:p>
          <a:p>
            <a:r>
              <a:rPr lang="en-US" dirty="0" smtClean="0"/>
              <a:t>Output logic</a:t>
            </a:r>
          </a:p>
          <a:p>
            <a:pPr lvl="1"/>
            <a:r>
              <a:rPr lang="en-US" dirty="0" smtClean="0"/>
              <a:t>Generates the outputs</a:t>
            </a:r>
          </a:p>
          <a:p>
            <a:pPr lvl="1"/>
            <a:r>
              <a:rPr lang="en-US" dirty="0" smtClean="0"/>
              <a:t>Combinational Circuit</a:t>
            </a:r>
            <a:endParaRPr lang="en-US" dirty="0"/>
          </a:p>
          <a:p>
            <a:endParaRPr lang="de-CH" dirty="0"/>
          </a:p>
        </p:txBody>
      </p:sp>
      <p:sp>
        <p:nvSpPr>
          <p:cNvPr id="77827"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nvPr>
        </p:nvGraphicFramePr>
        <p:xfrm>
          <a:off x="5105400" y="1219200"/>
          <a:ext cx="2971800" cy="1558925"/>
        </p:xfrm>
        <a:graphic>
          <a:graphicData uri="http://schemas.openxmlformats.org/presentationml/2006/ole">
            <mc:AlternateContent xmlns:mc="http://schemas.openxmlformats.org/markup-compatibility/2006">
              <mc:Choice xmlns:v="urn:schemas-microsoft-com:vml" Requires="v">
                <p:oleObj spid="_x0000_s78033" name="VISIO" r:id="rId9" imgW="1485328" imgH="780064" progId="Visio.Drawing.6">
                  <p:embed/>
                </p:oleObj>
              </mc:Choice>
              <mc:Fallback>
                <p:oleObj name="VISIO" r:id="rId9" imgW="1485328" imgH="780064" progId="Visio.Drawing.6">
                  <p:embed/>
                  <p:pic>
                    <p:nvPicPr>
                      <p:cNvPr id="0" name="Object 2"/>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219200"/>
                        <a:ext cx="29718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Grp="1" noChangeAspect="1"/>
          </p:cNvGraphicFramePr>
          <p:nvPr>
            <p:custDataLst>
              <p:tags r:id="rId5"/>
            </p:custDataLst>
            <p:extLst>
              <p:ext uri="{D42A27DB-BD31-4B8C-83A1-F6EECF244321}">
                <p14:modId xmlns:p14="http://schemas.microsoft.com/office/powerpoint/2010/main" val="4214700848"/>
              </p:ext>
            </p:extLst>
          </p:nvPr>
        </p:nvGraphicFramePr>
        <p:xfrm>
          <a:off x="5732046" y="2895600"/>
          <a:ext cx="2573754" cy="1459376"/>
        </p:xfrm>
        <a:graphic>
          <a:graphicData uri="http://schemas.openxmlformats.org/presentationml/2006/ole">
            <mc:AlternateContent xmlns:mc="http://schemas.openxmlformats.org/markup-compatibility/2006">
              <mc:Choice xmlns:v="urn:schemas-microsoft-com:vml" Requires="v">
                <p:oleObj spid="_x0000_s78034" name="VISIO" r:id="rId11" imgW="1286877" imgH="729688" progId="Visio.Drawing.6">
                  <p:embed/>
                </p:oleObj>
              </mc:Choice>
              <mc:Fallback>
                <p:oleObj name="VISIO" r:id="rId11" imgW="1286877" imgH="729688" progId="Visio.Drawing.6">
                  <p:embed/>
                  <p:pic>
                    <p:nvPicPr>
                      <p:cNvPr id="0" name="Object 3"/>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046" y="2895600"/>
                        <a:ext cx="2573754" cy="145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Grp="1" noChangeAspect="1"/>
          </p:cNvGraphicFramePr>
          <p:nvPr>
            <p:custDataLst>
              <p:tags r:id="rId6"/>
            </p:custDataLst>
            <p:extLst>
              <p:ext uri="{D42A27DB-BD31-4B8C-83A1-F6EECF244321}">
                <p14:modId xmlns:p14="http://schemas.microsoft.com/office/powerpoint/2010/main" val="889736948"/>
              </p:ext>
            </p:extLst>
          </p:nvPr>
        </p:nvGraphicFramePr>
        <p:xfrm>
          <a:off x="5791200" y="4343400"/>
          <a:ext cx="2720302" cy="1459376"/>
        </p:xfrm>
        <a:graphic>
          <a:graphicData uri="http://schemas.openxmlformats.org/presentationml/2006/ole">
            <mc:AlternateContent xmlns:mc="http://schemas.openxmlformats.org/markup-compatibility/2006">
              <mc:Choice xmlns:v="urn:schemas-microsoft-com:vml" Requires="v">
                <p:oleObj spid="_x0000_s78035" name="VISIO" r:id="rId13" imgW="1360151" imgH="729688" progId="Visio.Drawing.6">
                  <p:embed/>
                </p:oleObj>
              </mc:Choice>
              <mc:Fallback>
                <p:oleObj name="VISIO" r:id="rId13" imgW="1360151" imgH="729688" progId="Visio.Drawing.6">
                  <p:embed/>
                  <p:pic>
                    <p:nvPicPr>
                      <p:cNvPr id="0" name="Object 4"/>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4343400"/>
                        <a:ext cx="2720302" cy="145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type="title"/>
            <p:custDataLst>
              <p:tags r:id="rId1"/>
            </p:custDataLst>
          </p:nvPr>
        </p:nvSpPr>
        <p:spPr/>
        <p:txBody>
          <a:bodyPr/>
          <a:lstStyle/>
          <a:p>
            <a:r>
              <a:rPr lang="en-US" smtClean="0"/>
              <a:t>Finite State Machine (FSM)</a:t>
            </a:r>
          </a:p>
        </p:txBody>
      </p:sp>
      <p:sp>
        <p:nvSpPr>
          <p:cNvPr id="2" name="Content Placeholder 1"/>
          <p:cNvSpPr>
            <a:spLocks noGrp="1"/>
          </p:cNvSpPr>
          <p:nvPr>
            <p:ph idx="1"/>
          </p:nvPr>
        </p:nvSpPr>
        <p:spPr/>
        <p:txBody>
          <a:bodyPr/>
          <a:lstStyle/>
          <a:p>
            <a:r>
              <a:rPr lang="en-US" dirty="0"/>
              <a:t>FSMs get their name because a circuit with k registers can be in one of a finite number (2</a:t>
            </a:r>
            <a:r>
              <a:rPr lang="en-US" baseline="30000" dirty="0"/>
              <a:t>k</a:t>
            </a:r>
            <a:r>
              <a:rPr lang="en-US" dirty="0"/>
              <a:t>) of unique states. </a:t>
            </a:r>
          </a:p>
          <a:p>
            <a:endParaRPr lang="de-CH" dirty="0"/>
          </a:p>
        </p:txBody>
      </p:sp>
      <p:sp>
        <p:nvSpPr>
          <p:cNvPr id="79875" name="Rectangle 2"/>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title"/>
            <p:custDataLst>
              <p:tags r:id="rId2"/>
            </p:custDataLst>
          </p:nvPr>
        </p:nvSpPr>
        <p:spPr/>
        <p:txBody>
          <a:bodyPr/>
          <a:lstStyle/>
          <a:p>
            <a:r>
              <a:rPr lang="en-US" smtClean="0"/>
              <a:t>Finite State Machines (FSMs)</a:t>
            </a:r>
          </a:p>
        </p:txBody>
      </p:sp>
      <p:sp>
        <p:nvSpPr>
          <p:cNvPr id="2" name="Content Placeholder 1"/>
          <p:cNvSpPr>
            <a:spLocks noGrp="1"/>
          </p:cNvSpPr>
          <p:nvPr>
            <p:ph idx="1"/>
          </p:nvPr>
        </p:nvSpPr>
        <p:spPr>
          <a:xfrm>
            <a:off x="396875" y="1362075"/>
            <a:ext cx="8213725" cy="4972050"/>
          </a:xfrm>
        </p:spPr>
        <p:txBody>
          <a:bodyPr/>
          <a:lstStyle/>
          <a:p>
            <a:r>
              <a:rPr lang="en-US" dirty="0"/>
              <a:t>Next state is determined by the current state and the inputs</a:t>
            </a:r>
          </a:p>
          <a:p>
            <a:r>
              <a:rPr lang="en-US" dirty="0"/>
              <a:t>Two types of finite state machines differ in the output logic:</a:t>
            </a:r>
          </a:p>
          <a:p>
            <a:pPr lvl="1"/>
            <a:r>
              <a:rPr lang="en-US" b="1" dirty="0">
                <a:solidFill>
                  <a:schemeClr val="accent1">
                    <a:lumMod val="75000"/>
                    <a:lumOff val="25000"/>
                  </a:schemeClr>
                </a:solidFill>
              </a:rPr>
              <a:t>Moore FSM</a:t>
            </a:r>
            <a:r>
              <a:rPr lang="en-US" dirty="0"/>
              <a:t>: outputs depend only on the current state</a:t>
            </a:r>
          </a:p>
          <a:p>
            <a:pPr lvl="1"/>
            <a:r>
              <a:rPr lang="en-US" b="1" dirty="0">
                <a:solidFill>
                  <a:schemeClr val="accent1">
                    <a:lumMod val="75000"/>
                    <a:lumOff val="25000"/>
                  </a:schemeClr>
                </a:solidFill>
              </a:rPr>
              <a:t>Mealy FSM</a:t>
            </a:r>
            <a:r>
              <a:rPr lang="en-US" dirty="0"/>
              <a:t>: outputs depend on the current state and the inputs</a:t>
            </a:r>
          </a:p>
          <a:p>
            <a:endParaRPr lang="de-CH" dirty="0"/>
          </a:p>
        </p:txBody>
      </p:sp>
      <p:sp>
        <p:nvSpPr>
          <p:cNvPr id="81923"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extLst>
              <p:ext uri="{D42A27DB-BD31-4B8C-83A1-F6EECF244321}">
                <p14:modId xmlns:p14="http://schemas.microsoft.com/office/powerpoint/2010/main" val="2029937377"/>
              </p:ext>
            </p:extLst>
          </p:nvPr>
        </p:nvGraphicFramePr>
        <p:xfrm>
          <a:off x="1752600" y="3140075"/>
          <a:ext cx="5638800" cy="3489325"/>
        </p:xfrm>
        <a:graphic>
          <a:graphicData uri="http://schemas.openxmlformats.org/presentationml/2006/ole">
            <mc:AlternateContent xmlns:mc="http://schemas.openxmlformats.org/markup-compatibility/2006">
              <mc:Choice xmlns:v="urn:schemas-microsoft-com:vml" Requires="v">
                <p:oleObj spid="_x0000_s82003" name="VISIO" r:id="rId7" imgW="2614970" imgH="1618137" progId="Visio.Drawing.6">
                  <p:embed/>
                </p:oleObj>
              </mc:Choice>
              <mc:Fallback>
                <p:oleObj name="VISIO" r:id="rId7" imgW="2614970" imgH="1618137"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140075"/>
                        <a:ext cx="5638800" cy="348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3"/>
          <p:cNvSpPr>
            <a:spLocks noGrp="1" noChangeArrowheads="1"/>
          </p:cNvSpPr>
          <p:nvPr>
            <p:ph type="title"/>
            <p:custDataLst>
              <p:tags r:id="rId2"/>
            </p:custDataLst>
          </p:nvPr>
        </p:nvSpPr>
        <p:spPr/>
        <p:txBody>
          <a:bodyPr/>
          <a:lstStyle/>
          <a:p>
            <a:r>
              <a:rPr lang="en-US" smtClean="0"/>
              <a:t>Finite State Machine Example</a:t>
            </a:r>
          </a:p>
        </p:txBody>
      </p:sp>
      <p:sp>
        <p:nvSpPr>
          <p:cNvPr id="7" name="Content Placeholder 6"/>
          <p:cNvSpPr>
            <a:spLocks noGrp="1"/>
          </p:cNvSpPr>
          <p:nvPr>
            <p:ph idx="1"/>
          </p:nvPr>
        </p:nvSpPr>
        <p:spPr/>
        <p:txBody>
          <a:bodyPr/>
          <a:lstStyle/>
          <a:p>
            <a:r>
              <a:rPr lang="en-US" dirty="0"/>
              <a:t>Traffic light controller</a:t>
            </a:r>
          </a:p>
          <a:p>
            <a:pPr lvl="1"/>
            <a:r>
              <a:rPr lang="en-US" b="1" dirty="0" smtClean="0">
                <a:solidFill>
                  <a:schemeClr val="accent1">
                    <a:lumMod val="75000"/>
                    <a:lumOff val="25000"/>
                  </a:schemeClr>
                </a:solidFill>
              </a:rPr>
              <a:t>2 inputs</a:t>
            </a:r>
            <a:r>
              <a:rPr lang="en-US" dirty="0" smtClean="0"/>
              <a:t>: Traffic </a:t>
            </a:r>
            <a:r>
              <a:rPr lang="en-US" dirty="0"/>
              <a:t>sensors: T</a:t>
            </a:r>
            <a:r>
              <a:rPr lang="en-US" baseline="-25000" dirty="0"/>
              <a:t>A</a:t>
            </a:r>
            <a:r>
              <a:rPr lang="en-US" dirty="0"/>
              <a:t>, T</a:t>
            </a:r>
            <a:r>
              <a:rPr lang="en-US" baseline="-25000" dirty="0"/>
              <a:t>B</a:t>
            </a:r>
            <a:r>
              <a:rPr lang="en-US" dirty="0"/>
              <a:t> (TRUE when there’s traffic)</a:t>
            </a:r>
          </a:p>
          <a:p>
            <a:pPr lvl="1"/>
            <a:r>
              <a:rPr lang="en-US" b="1" dirty="0" smtClean="0">
                <a:solidFill>
                  <a:schemeClr val="accent1">
                    <a:lumMod val="75000"/>
                    <a:lumOff val="25000"/>
                  </a:schemeClr>
                </a:solidFill>
              </a:rPr>
              <a:t>2 outputs</a:t>
            </a:r>
            <a:r>
              <a:rPr lang="en-US" dirty="0" smtClean="0"/>
              <a:t>: Lights</a:t>
            </a:r>
            <a:r>
              <a:rPr lang="en-US" dirty="0"/>
              <a:t>: L</a:t>
            </a:r>
            <a:r>
              <a:rPr lang="en-US" baseline="-25000" dirty="0"/>
              <a:t>A</a:t>
            </a:r>
            <a:r>
              <a:rPr lang="en-US" dirty="0"/>
              <a:t>, L</a:t>
            </a:r>
            <a:r>
              <a:rPr lang="en-US" baseline="-25000" dirty="0"/>
              <a:t>B</a:t>
            </a:r>
          </a:p>
          <a:p>
            <a:endParaRPr lang="en-US" dirty="0"/>
          </a:p>
          <a:p>
            <a:endParaRPr lang="de-CH" dirty="0"/>
          </a:p>
        </p:txBody>
      </p:sp>
      <p:sp>
        <p:nvSpPr>
          <p:cNvPr id="83971"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8" name="Object 7"/>
          <p:cNvGraphicFramePr>
            <a:graphicFrameLocks noGrp="1" noChangeAspect="1"/>
          </p:cNvGraphicFramePr>
          <p:nvPr>
            <p:custDataLst>
              <p:tags r:id="rId4"/>
            </p:custDataLst>
            <p:extLst>
              <p:ext uri="{D42A27DB-BD31-4B8C-83A1-F6EECF244321}">
                <p14:modId xmlns:p14="http://schemas.microsoft.com/office/powerpoint/2010/main" val="2685232851"/>
              </p:ext>
            </p:extLst>
          </p:nvPr>
        </p:nvGraphicFramePr>
        <p:xfrm>
          <a:off x="304800" y="2838450"/>
          <a:ext cx="4262811" cy="3638550"/>
        </p:xfrm>
        <a:graphic>
          <a:graphicData uri="http://schemas.openxmlformats.org/presentationml/2006/ole">
            <mc:AlternateContent xmlns:mc="http://schemas.openxmlformats.org/markup-compatibility/2006">
              <mc:Choice xmlns:v="urn:schemas-microsoft-com:vml" Requires="v">
                <p:oleObj spid="_x0000_s84054" name="VISIO" r:id="rId7" imgW="2276110" imgH="1942910" progId="Visio.Drawing.6">
                  <p:embed/>
                </p:oleObj>
              </mc:Choice>
              <mc:Fallback>
                <p:oleObj name="VISIO" r:id="rId7" imgW="2276110" imgH="1942910"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838450"/>
                        <a:ext cx="4262811" cy="3638550"/>
                      </a:xfrm>
                      <a:prstGeom prst="rect">
                        <a:avLst/>
                      </a:prstGeom>
                      <a:noFill/>
                      <a:ln>
                        <a:noFill/>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noChangeArrowheads="1"/>
          </p:cNvSpPr>
          <p:nvPr>
            <p:ph type="title"/>
            <p:custDataLst>
              <p:tags r:id="rId2"/>
            </p:custDataLst>
          </p:nvPr>
        </p:nvSpPr>
        <p:spPr/>
        <p:txBody>
          <a:bodyPr/>
          <a:lstStyle/>
          <a:p>
            <a:r>
              <a:rPr lang="en-US" smtClean="0"/>
              <a:t>FSM Black Box</a:t>
            </a:r>
          </a:p>
        </p:txBody>
      </p:sp>
      <p:sp>
        <p:nvSpPr>
          <p:cNvPr id="5" name="Content Placeholder 4"/>
          <p:cNvSpPr>
            <a:spLocks noGrp="1"/>
          </p:cNvSpPr>
          <p:nvPr>
            <p:ph idx="1"/>
          </p:nvPr>
        </p:nvSpPr>
        <p:spPr>
          <a:xfrm>
            <a:off x="396875" y="1362075"/>
            <a:ext cx="7896225" cy="1533525"/>
          </a:xfrm>
        </p:spPr>
        <p:txBody>
          <a:bodyPr/>
          <a:lstStyle/>
          <a:p>
            <a:r>
              <a:rPr lang="de-CH" dirty="0"/>
              <a:t>Inputs: CLK, </a:t>
            </a:r>
            <a:r>
              <a:rPr lang="de-CH" dirty="0" err="1"/>
              <a:t>Reset</a:t>
            </a:r>
            <a:r>
              <a:rPr lang="de-CH" dirty="0"/>
              <a:t>, T</a:t>
            </a:r>
            <a:r>
              <a:rPr lang="de-CH" baseline="-25000" dirty="0"/>
              <a:t>A</a:t>
            </a:r>
            <a:r>
              <a:rPr lang="de-CH" dirty="0"/>
              <a:t>, T</a:t>
            </a:r>
            <a:r>
              <a:rPr lang="de-CH" baseline="-25000" dirty="0"/>
              <a:t>B</a:t>
            </a:r>
          </a:p>
          <a:p>
            <a:r>
              <a:rPr lang="de-CH" dirty="0"/>
              <a:t>Outputs: L</a:t>
            </a:r>
            <a:r>
              <a:rPr lang="de-CH" baseline="-25000" dirty="0"/>
              <a:t>A</a:t>
            </a:r>
            <a:r>
              <a:rPr lang="de-CH" dirty="0"/>
              <a:t>, </a:t>
            </a:r>
            <a:r>
              <a:rPr lang="de-CH" dirty="0" smtClean="0"/>
              <a:t>L</a:t>
            </a:r>
            <a:r>
              <a:rPr lang="de-CH" baseline="-25000" dirty="0" smtClean="0"/>
              <a:t>B</a:t>
            </a:r>
            <a:endParaRPr lang="de-CH" baseline="-25000" dirty="0"/>
          </a:p>
        </p:txBody>
      </p:sp>
      <p:sp>
        <p:nvSpPr>
          <p:cNvPr id="86019"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6" name="Object 5"/>
          <p:cNvGraphicFramePr>
            <a:graphicFrameLocks noGrp="1" noChangeAspect="1"/>
          </p:cNvGraphicFramePr>
          <p:nvPr>
            <p:custDataLst>
              <p:tags r:id="rId4"/>
            </p:custDataLst>
          </p:nvPr>
        </p:nvGraphicFramePr>
        <p:xfrm>
          <a:off x="2101850" y="2138363"/>
          <a:ext cx="4678363" cy="3857625"/>
        </p:xfrm>
        <a:graphic>
          <a:graphicData uri="http://schemas.openxmlformats.org/presentationml/2006/ole">
            <mc:AlternateContent xmlns:mc="http://schemas.openxmlformats.org/markup-compatibility/2006">
              <mc:Choice xmlns:v="urn:schemas-microsoft-com:vml" Requires="v">
                <p:oleObj spid="_x0000_s86101" name="VISIO" r:id="rId7" imgW="1628823" imgH="1343359" progId="Visio.Drawing.6">
                  <p:embed/>
                </p:oleObj>
              </mc:Choice>
              <mc:Fallback>
                <p:oleObj name="VISIO" r:id="rId7" imgW="1628823" imgH="1343359"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1850" y="2138363"/>
                        <a:ext cx="4678363"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3"/>
          <p:cNvSpPr>
            <a:spLocks noGrp="1" noChangeArrowheads="1"/>
          </p:cNvSpPr>
          <p:nvPr>
            <p:ph type="title"/>
            <p:custDataLst>
              <p:tags r:id="rId2"/>
            </p:custDataLst>
          </p:nvPr>
        </p:nvSpPr>
        <p:spPr/>
        <p:txBody>
          <a:bodyPr/>
          <a:lstStyle/>
          <a:p>
            <a:r>
              <a:rPr lang="en-US" smtClean="0"/>
              <a:t>FSM State Transition Diagram</a:t>
            </a:r>
          </a:p>
        </p:txBody>
      </p:sp>
      <p:sp>
        <p:nvSpPr>
          <p:cNvPr id="2" name="Content Placeholder 1"/>
          <p:cNvSpPr>
            <a:spLocks noGrp="1"/>
          </p:cNvSpPr>
          <p:nvPr>
            <p:ph idx="1"/>
          </p:nvPr>
        </p:nvSpPr>
        <p:spPr/>
        <p:txBody>
          <a:bodyPr/>
          <a:lstStyle/>
          <a:p>
            <a:r>
              <a:rPr lang="en-US" dirty="0"/>
              <a:t>Moore FSM: outputs labeled in each state</a:t>
            </a:r>
          </a:p>
          <a:p>
            <a:pPr lvl="1"/>
            <a:r>
              <a:rPr lang="en-US" dirty="0"/>
              <a:t>States: Circles</a:t>
            </a:r>
          </a:p>
          <a:p>
            <a:pPr lvl="1"/>
            <a:r>
              <a:rPr lang="en-US" dirty="0"/>
              <a:t>Transitions: Arcs</a:t>
            </a:r>
          </a:p>
          <a:p>
            <a:endParaRPr lang="de-CH" dirty="0"/>
          </a:p>
        </p:txBody>
      </p:sp>
      <p:sp>
        <p:nvSpPr>
          <p:cNvPr id="88067"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extLst>
              <p:ext uri="{D42A27DB-BD31-4B8C-83A1-F6EECF244321}">
                <p14:modId xmlns:p14="http://schemas.microsoft.com/office/powerpoint/2010/main" val="406884535"/>
              </p:ext>
            </p:extLst>
          </p:nvPr>
        </p:nvGraphicFramePr>
        <p:xfrm>
          <a:off x="4648200" y="2514600"/>
          <a:ext cx="3998408" cy="3986236"/>
        </p:xfrm>
        <a:graphic>
          <a:graphicData uri="http://schemas.openxmlformats.org/presentationml/2006/ole">
            <mc:AlternateContent xmlns:mc="http://schemas.openxmlformats.org/markup-compatibility/2006">
              <mc:Choice xmlns:v="urn:schemas-microsoft-com:vml" Requires="v">
                <p:oleObj spid="_x0000_s88148" name="VISIO" r:id="rId7" imgW="1999204" imgH="1993118" progId="Visio.Drawing.6">
                  <p:embed/>
                </p:oleObj>
              </mc:Choice>
              <mc:Fallback>
                <p:oleObj name="VISIO" r:id="rId7" imgW="1999204" imgH="1993118" progId="Visio.Drawing.6">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514600"/>
                        <a:ext cx="3998408" cy="3986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3"/>
          <p:cNvSpPr>
            <a:spLocks noGrp="1" noChangeArrowheads="1"/>
          </p:cNvSpPr>
          <p:nvPr>
            <p:ph type="title"/>
            <p:custDataLst>
              <p:tags r:id="rId2"/>
            </p:custDataLst>
          </p:nvPr>
        </p:nvSpPr>
        <p:spPr/>
        <p:txBody>
          <a:bodyPr/>
          <a:lstStyle/>
          <a:p>
            <a:r>
              <a:rPr lang="en-US" smtClean="0"/>
              <a:t>FSM State Transition Diagram</a:t>
            </a:r>
          </a:p>
        </p:txBody>
      </p:sp>
      <p:sp>
        <p:nvSpPr>
          <p:cNvPr id="2" name="Content Placeholder 1"/>
          <p:cNvSpPr>
            <a:spLocks noGrp="1"/>
          </p:cNvSpPr>
          <p:nvPr>
            <p:ph idx="1"/>
          </p:nvPr>
        </p:nvSpPr>
        <p:spPr/>
        <p:txBody>
          <a:bodyPr/>
          <a:lstStyle/>
          <a:p>
            <a:r>
              <a:rPr lang="en-US" dirty="0"/>
              <a:t>Moore FSM: outputs labeled in each state</a:t>
            </a:r>
          </a:p>
          <a:p>
            <a:pPr lvl="1"/>
            <a:r>
              <a:rPr lang="en-US" dirty="0"/>
              <a:t>States: Circles</a:t>
            </a:r>
          </a:p>
          <a:p>
            <a:pPr lvl="1"/>
            <a:r>
              <a:rPr lang="en-US" dirty="0"/>
              <a:t>Transitions: Arcs</a:t>
            </a:r>
          </a:p>
          <a:p>
            <a:endParaRPr lang="de-CH" dirty="0"/>
          </a:p>
        </p:txBody>
      </p:sp>
      <p:sp>
        <p:nvSpPr>
          <p:cNvPr id="88067"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4" name="Object 3"/>
          <p:cNvGraphicFramePr>
            <a:graphicFrameLocks noGrp="1" noChangeAspect="1"/>
          </p:cNvGraphicFramePr>
          <p:nvPr>
            <p:custDataLst>
              <p:tags r:id="rId4"/>
            </p:custDataLst>
            <p:extLst>
              <p:ext uri="{D42A27DB-BD31-4B8C-83A1-F6EECF244321}">
                <p14:modId xmlns:p14="http://schemas.microsoft.com/office/powerpoint/2010/main" val="2685232851"/>
              </p:ext>
            </p:extLst>
          </p:nvPr>
        </p:nvGraphicFramePr>
        <p:xfrm>
          <a:off x="304800" y="2838450"/>
          <a:ext cx="4262438" cy="3638550"/>
        </p:xfrm>
        <a:graphic>
          <a:graphicData uri="http://schemas.openxmlformats.org/presentationml/2006/ole">
            <mc:AlternateContent xmlns:mc="http://schemas.openxmlformats.org/markup-compatibility/2006">
              <mc:Choice xmlns:v="urn:schemas-microsoft-com:vml" Requires="v">
                <p:oleObj spid="_x0000_s152712" name="VISIO" r:id="rId8" imgW="2276110" imgH="1942910" progId="Visio.Drawing.6">
                  <p:embed/>
                </p:oleObj>
              </mc:Choice>
              <mc:Fallback>
                <p:oleObj name="VISIO" r:id="rId8" imgW="2276110" imgH="1942910" progId="Visio.Drawing.6">
                  <p:embed/>
                  <p:pic>
                    <p:nvPicPr>
                      <p:cNvPr id="0" name="Object 7"/>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838450"/>
                        <a:ext cx="4262438" cy="36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Grp="1" noChangeAspect="1"/>
          </p:cNvGraphicFramePr>
          <p:nvPr>
            <p:custDataLst>
              <p:tags r:id="rId5"/>
            </p:custDataLst>
            <p:extLst>
              <p:ext uri="{D42A27DB-BD31-4B8C-83A1-F6EECF244321}">
                <p14:modId xmlns:p14="http://schemas.microsoft.com/office/powerpoint/2010/main" val="1013976984"/>
              </p:ext>
            </p:extLst>
          </p:nvPr>
        </p:nvGraphicFramePr>
        <p:xfrm>
          <a:off x="4648200" y="2489666"/>
          <a:ext cx="4002598" cy="3987334"/>
        </p:xfrm>
        <a:graphic>
          <a:graphicData uri="http://schemas.openxmlformats.org/presentationml/2006/ole">
            <mc:AlternateContent xmlns:mc="http://schemas.openxmlformats.org/markup-compatibility/2006">
              <mc:Choice xmlns:v="urn:schemas-microsoft-com:vml" Requires="v">
                <p:oleObj spid="_x0000_s152713" name="VISIO" r:id="rId10" imgW="2001299" imgH="1993667" progId="Visio.Drawing.6">
                  <p:embed/>
                </p:oleObj>
              </mc:Choice>
              <mc:Fallback>
                <p:oleObj name="VISIO" r:id="rId10" imgW="2001299" imgH="1993667" progId="Visio.Drawing.6">
                  <p:embed/>
                  <p:pic>
                    <p:nvPicPr>
                      <p:cNvPr id="0" name="Object 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2489666"/>
                        <a:ext cx="4002598" cy="3987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19310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1"/>
            </p:custDataLst>
          </p:nvPr>
        </p:nvSpPr>
        <p:spPr/>
        <p:txBody>
          <a:bodyPr/>
          <a:lstStyle/>
          <a:p>
            <a:r>
              <a:rPr lang="en-US" smtClean="0"/>
              <a:t>Introduction</a:t>
            </a:r>
            <a:endParaRPr lang="en-GB" smtClean="0"/>
          </a:p>
        </p:txBody>
      </p:sp>
      <p:sp>
        <p:nvSpPr>
          <p:cNvPr id="22532" name="Rectangle 3"/>
          <p:cNvSpPr>
            <a:spLocks noGrp="1" noChangeArrowheads="1"/>
          </p:cNvSpPr>
          <p:nvPr>
            <p:ph idx="1"/>
            <p:custDataLst>
              <p:tags r:id="rId2"/>
            </p:custDataLst>
          </p:nvPr>
        </p:nvSpPr>
        <p:spPr/>
        <p:txBody>
          <a:bodyPr/>
          <a:lstStyle/>
          <a:p>
            <a:r>
              <a:rPr lang="en-US" dirty="0" smtClean="0"/>
              <a:t>Outputs of sequential logic depend on current </a:t>
            </a:r>
            <a:r>
              <a:rPr lang="en-US" i="1" dirty="0" smtClean="0"/>
              <a:t>and</a:t>
            </a:r>
            <a:r>
              <a:rPr lang="en-US" dirty="0" smtClean="0"/>
              <a:t> prior input values – it has </a:t>
            </a:r>
            <a:r>
              <a:rPr lang="en-US" dirty="0" smtClean="0">
                <a:solidFill>
                  <a:schemeClr val="accent1">
                    <a:lumMod val="75000"/>
                    <a:lumOff val="25000"/>
                  </a:schemeClr>
                </a:solidFill>
              </a:rPr>
              <a:t>memory.</a:t>
            </a:r>
          </a:p>
          <a:p>
            <a:r>
              <a:rPr lang="en-US" dirty="0" smtClean="0"/>
              <a:t>Sequential Circuits:</a:t>
            </a:r>
          </a:p>
          <a:p>
            <a:pPr lvl="1"/>
            <a:r>
              <a:rPr lang="en-US" dirty="0"/>
              <a:t>Give sequence to </a:t>
            </a:r>
            <a:r>
              <a:rPr lang="en-US" dirty="0" smtClean="0"/>
              <a:t>events which allows ordering of operations</a:t>
            </a:r>
            <a:endParaRPr lang="en-US" dirty="0"/>
          </a:p>
          <a:p>
            <a:pPr lvl="1"/>
            <a:r>
              <a:rPr lang="en-US" dirty="0" smtClean="0"/>
              <a:t>Need a special circuit to store the </a:t>
            </a:r>
            <a:r>
              <a:rPr lang="en-US" i="1" dirty="0" smtClean="0"/>
              <a:t>current </a:t>
            </a:r>
            <a:r>
              <a:rPr lang="en-US" b="1" i="1" dirty="0" smtClean="0">
                <a:solidFill>
                  <a:schemeClr val="accent1">
                    <a:lumMod val="75000"/>
                    <a:lumOff val="25000"/>
                  </a:schemeClr>
                </a:solidFill>
              </a:rPr>
              <a:t>state </a:t>
            </a:r>
            <a:r>
              <a:rPr lang="en-US" dirty="0"/>
              <a:t>of </a:t>
            </a:r>
            <a:r>
              <a:rPr lang="en-US" dirty="0" smtClean="0"/>
              <a:t>circuit</a:t>
            </a:r>
            <a:endParaRPr lang="en-US" b="1" i="1" dirty="0" smtClean="0">
              <a:solidFill>
                <a:schemeClr val="accent1">
                  <a:lumMod val="75000"/>
                  <a:lumOff val="25000"/>
                </a:schemeClr>
              </a:solidFill>
            </a:endParaRPr>
          </a:p>
          <a:p>
            <a:r>
              <a:rPr lang="en-US" dirty="0" smtClean="0"/>
              <a:t>Controlling when to change state</a:t>
            </a:r>
          </a:p>
          <a:p>
            <a:pPr lvl="1"/>
            <a:r>
              <a:rPr lang="en-US" b="1" dirty="0" smtClean="0"/>
              <a:t>ASYNCHROUNOUS </a:t>
            </a:r>
            <a:r>
              <a:rPr lang="en-US" i="1" dirty="0" smtClean="0"/>
              <a:t> </a:t>
            </a:r>
            <a:r>
              <a:rPr lang="en-US" dirty="0" smtClean="0"/>
              <a:t/>
            </a:r>
            <a:br>
              <a:rPr lang="en-US" dirty="0" smtClean="0"/>
            </a:br>
            <a:r>
              <a:rPr lang="en-US" dirty="0" smtClean="0"/>
              <a:t>As soon as circuit finishes, it moves to next state</a:t>
            </a:r>
            <a:endParaRPr lang="en-US" b="1" dirty="0" smtClean="0"/>
          </a:p>
          <a:p>
            <a:pPr lvl="1"/>
            <a:r>
              <a:rPr lang="en-US" b="1" dirty="0" smtClean="0"/>
              <a:t>SYNCHRONOUS </a:t>
            </a:r>
            <a:r>
              <a:rPr lang="en-US" dirty="0" smtClean="0"/>
              <a:t/>
            </a:r>
            <a:br>
              <a:rPr lang="en-US" dirty="0" smtClean="0"/>
            </a:br>
            <a:r>
              <a:rPr lang="en-US" dirty="0" smtClean="0"/>
              <a:t>A global control signal (</a:t>
            </a:r>
            <a:r>
              <a:rPr lang="en-US" b="1" dirty="0" smtClean="0">
                <a:solidFill>
                  <a:schemeClr val="accent1">
                    <a:lumMod val="75000"/>
                    <a:lumOff val="25000"/>
                  </a:schemeClr>
                </a:solidFill>
              </a:rPr>
              <a:t>clock</a:t>
            </a:r>
            <a:r>
              <a:rPr lang="en-US" dirty="0" smtClean="0"/>
              <a:t>) that tells everyone when to move</a:t>
            </a:r>
          </a:p>
        </p:txBody>
      </p:sp>
      <p:sp>
        <p:nvSpPr>
          <p:cNvPr id="2" name="TextBox 1"/>
          <p:cNvSpPr txBox="1"/>
          <p:nvPr/>
        </p:nvSpPr>
        <p:spPr>
          <a:xfrm>
            <a:off x="3209126" y="4278868"/>
            <a:ext cx="1362874" cy="369332"/>
          </a:xfrm>
          <a:prstGeom prst="rect">
            <a:avLst/>
          </a:prstGeom>
          <a:noFill/>
        </p:spPr>
        <p:txBody>
          <a:bodyPr wrap="none" rtlCol="0">
            <a:spAutoFit/>
          </a:bodyPr>
          <a:lstStyle/>
          <a:p>
            <a:r>
              <a:rPr lang="en-US" i="1" dirty="0"/>
              <a:t>(anarchic)</a:t>
            </a:r>
            <a:endParaRPr lang="en-US" sz="1800" dirty="0" smtClean="0">
              <a:latin typeface="Calibri" pitchFamily="34" charset="0"/>
            </a:endParaRPr>
          </a:p>
        </p:txBody>
      </p:sp>
      <p:sp>
        <p:nvSpPr>
          <p:cNvPr id="3" name="TextBox 2"/>
          <p:cNvSpPr txBox="1"/>
          <p:nvPr/>
        </p:nvSpPr>
        <p:spPr>
          <a:xfrm>
            <a:off x="3209126" y="4964668"/>
            <a:ext cx="3886200" cy="369332"/>
          </a:xfrm>
          <a:prstGeom prst="rect">
            <a:avLst/>
          </a:prstGeom>
          <a:noFill/>
        </p:spPr>
        <p:txBody>
          <a:bodyPr wrap="square" rtlCol="0">
            <a:spAutoFit/>
          </a:bodyPr>
          <a:lstStyle/>
          <a:p>
            <a:r>
              <a:rPr lang="en-US" i="1" dirty="0"/>
              <a:t>(communist) – </a:t>
            </a:r>
            <a:r>
              <a:rPr lang="en-US" i="1" dirty="0">
                <a:solidFill>
                  <a:schemeClr val="accent1">
                    <a:lumMod val="75000"/>
                    <a:lumOff val="25000"/>
                  </a:schemeClr>
                </a:solidFill>
              </a:rPr>
              <a:t>THIS </a:t>
            </a:r>
            <a:r>
              <a:rPr lang="en-US" i="1" dirty="0" smtClean="0">
                <a:solidFill>
                  <a:schemeClr val="accent1">
                    <a:lumMod val="75000"/>
                    <a:lumOff val="25000"/>
                  </a:schemeClr>
                </a:solidFill>
              </a:rPr>
              <a:t>LECTURE</a:t>
            </a:r>
            <a:endParaRPr lang="en-US" sz="18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3"/>
          <p:cNvSpPr>
            <a:spLocks noGrp="1" noChangeArrowheads="1"/>
          </p:cNvSpPr>
          <p:nvPr>
            <p:ph type="title"/>
            <p:custDataLst>
              <p:tags r:id="rId1"/>
            </p:custDataLst>
          </p:nvPr>
        </p:nvSpPr>
        <p:spPr/>
        <p:txBody>
          <a:bodyPr/>
          <a:lstStyle/>
          <a:p>
            <a:r>
              <a:rPr lang="en-US" smtClean="0"/>
              <a:t>FSM State Transition Table</a:t>
            </a:r>
          </a:p>
        </p:txBody>
      </p:sp>
      <p:graphicFrame>
        <p:nvGraphicFramePr>
          <p:cNvPr id="6" name="Group 236"/>
          <p:cNvGraphicFramePr>
            <a:graphicFrameLocks noGrp="1"/>
          </p:cNvGraphicFramePr>
          <p:nvPr>
            <p:ph idx="1"/>
            <p:custDataLst>
              <p:tags r:id="rId2"/>
            </p:custDataLst>
            <p:extLst>
              <p:ext uri="{D42A27DB-BD31-4B8C-83A1-F6EECF244321}">
                <p14:modId xmlns:p14="http://schemas.microsoft.com/office/powerpoint/2010/main" val="1151547687"/>
              </p:ext>
            </p:extLst>
          </p:nvPr>
        </p:nvGraphicFramePr>
        <p:xfrm>
          <a:off x="457200" y="1671637"/>
          <a:ext cx="5257800" cy="3662363"/>
        </p:xfrm>
        <a:graphic>
          <a:graphicData uri="http://schemas.openxmlformats.org/drawingml/2006/table">
            <a:tbl>
              <a:tblPr firstRow="1" bandRow="1">
                <a:tableStyleId>{0660B408-B3CF-4A94-85FC-2B1E0A45F4A2}</a:tableStyleId>
              </a:tblPr>
              <a:tblGrid>
                <a:gridCol w="1905000"/>
                <a:gridCol w="914400"/>
                <a:gridCol w="838200"/>
                <a:gridCol w="1600200"/>
              </a:tblGrid>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Inputs</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Next State</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S</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A</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B</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0" dirty="0" smtClean="0">
                          <a:ln>
                            <a:noFill/>
                          </a:ln>
                          <a:solidFill>
                            <a:schemeClr val="bg1"/>
                          </a:solidFill>
                          <a:effectLst/>
                        </a:rPr>
                        <a:t>'</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S2</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S2</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S3</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sp>
        <p:nvSpPr>
          <p:cNvPr id="92163"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3"/>
          <p:cNvSpPr>
            <a:spLocks noGrp="1" noChangeArrowheads="1"/>
          </p:cNvSpPr>
          <p:nvPr>
            <p:ph type="title"/>
            <p:custDataLst>
              <p:tags r:id="rId1"/>
            </p:custDataLst>
          </p:nvPr>
        </p:nvSpPr>
        <p:spPr/>
        <p:txBody>
          <a:bodyPr/>
          <a:lstStyle/>
          <a:p>
            <a:r>
              <a:rPr lang="en-US" smtClean="0"/>
              <a:t>FSM State Transition Table</a:t>
            </a:r>
          </a:p>
        </p:txBody>
      </p:sp>
      <p:graphicFrame>
        <p:nvGraphicFramePr>
          <p:cNvPr id="6" name="Group 236"/>
          <p:cNvGraphicFramePr>
            <a:graphicFrameLocks noGrp="1"/>
          </p:cNvGraphicFramePr>
          <p:nvPr>
            <p:ph idx="1"/>
            <p:custDataLst>
              <p:tags r:id="rId2"/>
            </p:custDataLst>
            <p:extLst>
              <p:ext uri="{D42A27DB-BD31-4B8C-83A1-F6EECF244321}">
                <p14:modId xmlns:p14="http://schemas.microsoft.com/office/powerpoint/2010/main" val="175157747"/>
              </p:ext>
            </p:extLst>
          </p:nvPr>
        </p:nvGraphicFramePr>
        <p:xfrm>
          <a:off x="457200" y="1671637"/>
          <a:ext cx="5257800" cy="3662363"/>
        </p:xfrm>
        <a:graphic>
          <a:graphicData uri="http://schemas.openxmlformats.org/drawingml/2006/table">
            <a:tbl>
              <a:tblPr firstRow="1" bandRow="1">
                <a:tableStyleId>{0660B408-B3CF-4A94-85FC-2B1E0A45F4A2}</a:tableStyleId>
              </a:tblPr>
              <a:tblGrid>
                <a:gridCol w="1905000"/>
                <a:gridCol w="914400"/>
                <a:gridCol w="838200"/>
                <a:gridCol w="1600200"/>
              </a:tblGrid>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Inputs</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Next State</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S</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A</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B</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0" dirty="0" smtClean="0">
                          <a:ln>
                            <a:noFill/>
                          </a:ln>
                          <a:solidFill>
                            <a:schemeClr val="bg1"/>
                          </a:solidFill>
                          <a:effectLst/>
                        </a:rPr>
                        <a:t>'</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S1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S2</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S2</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S3</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S2</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S2</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Consolas" pitchFamily="49" charset="0"/>
                          <a:ea typeface="+mn-ea"/>
                          <a:cs typeface="Consolas" pitchFamily="49" charset="0"/>
                        </a:rPr>
                        <a:t>S3</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sp>
        <p:nvSpPr>
          <p:cNvPr id="94211"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3"/>
          <p:cNvSpPr>
            <a:spLocks noGrp="1" noChangeArrowheads="1"/>
          </p:cNvSpPr>
          <p:nvPr>
            <p:ph type="title"/>
            <p:custDataLst>
              <p:tags r:id="rId1"/>
            </p:custDataLst>
          </p:nvPr>
        </p:nvSpPr>
        <p:spPr/>
        <p:txBody>
          <a:bodyPr/>
          <a:lstStyle/>
          <a:p>
            <a:r>
              <a:rPr lang="en-US" smtClean="0"/>
              <a:t>FSM Encoded State Transition Table</a:t>
            </a:r>
          </a:p>
        </p:txBody>
      </p:sp>
      <p:graphicFrame>
        <p:nvGraphicFramePr>
          <p:cNvPr id="1000684" name="Group 236"/>
          <p:cNvGraphicFramePr>
            <a:graphicFrameLocks noGrp="1"/>
          </p:cNvGraphicFramePr>
          <p:nvPr>
            <p:ph sz="half" idx="4294967295"/>
            <p:custDataLst>
              <p:tags r:id="rId2"/>
            </p:custDataLst>
            <p:extLst>
              <p:ext uri="{D42A27DB-BD31-4B8C-83A1-F6EECF244321}">
                <p14:modId xmlns:p14="http://schemas.microsoft.com/office/powerpoint/2010/main" val="2563381904"/>
              </p:ext>
            </p:extLst>
          </p:nvPr>
        </p:nvGraphicFramePr>
        <p:xfrm>
          <a:off x="457200" y="1671638"/>
          <a:ext cx="5257800" cy="3662363"/>
        </p:xfrm>
        <a:graphic>
          <a:graphicData uri="http://schemas.openxmlformats.org/drawingml/2006/table">
            <a:tbl>
              <a:tblPr firstRow="1" bandRow="1">
                <a:tableStyleId>{0660B408-B3CF-4A94-85FC-2B1E0A45F4A2}</a:tableStyleId>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Inputs</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Next State</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A</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B</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graphicFrame>
        <p:nvGraphicFramePr>
          <p:cNvPr id="1000639" name="Group 191"/>
          <p:cNvGraphicFramePr>
            <a:graphicFrameLocks noGrp="1"/>
          </p:cNvGraphicFramePr>
          <p:nvPr>
            <p:ph sz="half" idx="4294967295"/>
            <p:custDataLst>
              <p:tags r:id="rId3"/>
            </p:custDataLst>
            <p:extLst>
              <p:ext uri="{D42A27DB-BD31-4B8C-83A1-F6EECF244321}">
                <p14:modId xmlns:p14="http://schemas.microsoft.com/office/powerpoint/2010/main" val="4042572712"/>
              </p:ext>
            </p:extLst>
          </p:nvPr>
        </p:nvGraphicFramePr>
        <p:xfrm>
          <a:off x="6172200" y="1676400"/>
          <a:ext cx="2514600" cy="2286000"/>
        </p:xfrm>
        <a:graphic>
          <a:graphicData uri="http://schemas.openxmlformats.org/drawingml/2006/table">
            <a:tbl>
              <a:tblPr firstRow="1" bandRow="1">
                <a:tableStyleId>{0660B408-B3CF-4A94-85FC-2B1E0A45F4A2}</a:tableStyleId>
              </a:tblPr>
              <a:tblGrid>
                <a:gridCol w="838200"/>
                <a:gridCol w="1676400"/>
              </a:tblGrid>
              <a:tr h="4467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State</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S1</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S2</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S3</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
        <p:nvSpPr>
          <p:cNvPr id="96259" name="Rectangle 2"/>
          <p:cNvSpPr>
            <a:spLocks noChangeArrowheads="1"/>
          </p:cNvSpPr>
          <p:nvPr>
            <p:custDataLst>
              <p:tags r:id="rId4"/>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3"/>
          <p:cNvSpPr>
            <a:spLocks noGrp="1" noChangeArrowheads="1"/>
          </p:cNvSpPr>
          <p:nvPr>
            <p:ph type="title"/>
            <p:custDataLst>
              <p:tags r:id="rId1"/>
            </p:custDataLst>
          </p:nvPr>
        </p:nvSpPr>
        <p:spPr/>
        <p:txBody>
          <a:bodyPr/>
          <a:lstStyle/>
          <a:p>
            <a:r>
              <a:rPr lang="en-US" smtClean="0"/>
              <a:t>FSM Encoded State Transition Table</a:t>
            </a:r>
          </a:p>
        </p:txBody>
      </p:sp>
      <p:graphicFrame>
        <p:nvGraphicFramePr>
          <p:cNvPr id="1000684" name="Group 236"/>
          <p:cNvGraphicFramePr>
            <a:graphicFrameLocks noGrp="1"/>
          </p:cNvGraphicFramePr>
          <p:nvPr>
            <p:ph sz="half" idx="4294967295"/>
            <p:custDataLst>
              <p:tags r:id="rId2"/>
            </p:custDataLst>
            <p:extLst>
              <p:ext uri="{D42A27DB-BD31-4B8C-83A1-F6EECF244321}">
                <p14:modId xmlns:p14="http://schemas.microsoft.com/office/powerpoint/2010/main" val="1576149932"/>
              </p:ext>
            </p:extLst>
          </p:nvPr>
        </p:nvGraphicFramePr>
        <p:xfrm>
          <a:off x="457200" y="1671638"/>
          <a:ext cx="5257800" cy="3662363"/>
        </p:xfrm>
        <a:graphic>
          <a:graphicData uri="http://schemas.openxmlformats.org/drawingml/2006/table">
            <a:tbl>
              <a:tblPr firstRow="1" bandRow="1">
                <a:tableStyleId>{0660B408-B3CF-4A94-85FC-2B1E0A45F4A2}</a:tableStyleId>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Inputs</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Next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A</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B</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graphicFrame>
        <p:nvGraphicFramePr>
          <p:cNvPr id="1000639" name="Group 191"/>
          <p:cNvGraphicFramePr>
            <a:graphicFrameLocks noGrp="1"/>
          </p:cNvGraphicFramePr>
          <p:nvPr>
            <p:ph sz="half" idx="4294967295"/>
            <p:custDataLst>
              <p:tags r:id="rId3"/>
            </p:custDataLst>
            <p:extLst>
              <p:ext uri="{D42A27DB-BD31-4B8C-83A1-F6EECF244321}">
                <p14:modId xmlns:p14="http://schemas.microsoft.com/office/powerpoint/2010/main" val="467801305"/>
              </p:ext>
            </p:extLst>
          </p:nvPr>
        </p:nvGraphicFramePr>
        <p:xfrm>
          <a:off x="6172200" y="1676400"/>
          <a:ext cx="2514600" cy="2286000"/>
        </p:xfrm>
        <a:graphic>
          <a:graphicData uri="http://schemas.openxmlformats.org/drawingml/2006/table">
            <a:tbl>
              <a:tblPr firstRow="1" bandRow="1">
                <a:tableStyleId>{0660B408-B3CF-4A94-85FC-2B1E0A45F4A2}</a:tableStyleId>
              </a:tblPr>
              <a:tblGrid>
                <a:gridCol w="838200"/>
                <a:gridCol w="1676400"/>
              </a:tblGrid>
              <a:tr h="4467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State</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00</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S1</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S2</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S3</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
        <p:nvSpPr>
          <p:cNvPr id="96259" name="Rectangle 2"/>
          <p:cNvSpPr>
            <a:spLocks noChangeArrowheads="1"/>
          </p:cNvSpPr>
          <p:nvPr>
            <p:custDataLst>
              <p:tags r:id="rId4"/>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Tree>
    <p:extLst>
      <p:ext uri="{BB962C8B-B14F-4D97-AF65-F5344CB8AC3E}">
        <p14:creationId xmlns:p14="http://schemas.microsoft.com/office/powerpoint/2010/main" val="1478083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3"/>
          <p:cNvSpPr>
            <a:spLocks noGrp="1" noChangeArrowheads="1"/>
          </p:cNvSpPr>
          <p:nvPr>
            <p:ph type="title"/>
            <p:custDataLst>
              <p:tags r:id="rId1"/>
            </p:custDataLst>
          </p:nvPr>
        </p:nvSpPr>
        <p:spPr/>
        <p:txBody>
          <a:bodyPr/>
          <a:lstStyle/>
          <a:p>
            <a:r>
              <a:rPr lang="en-US" smtClean="0"/>
              <a:t>FSM Encoded State Transition Table</a:t>
            </a:r>
          </a:p>
        </p:txBody>
      </p:sp>
      <p:graphicFrame>
        <p:nvGraphicFramePr>
          <p:cNvPr id="1000684" name="Group 236"/>
          <p:cNvGraphicFramePr>
            <a:graphicFrameLocks noGrp="1"/>
          </p:cNvGraphicFramePr>
          <p:nvPr>
            <p:ph sz="half" idx="4294967295"/>
            <p:custDataLst>
              <p:tags r:id="rId2"/>
            </p:custDataLst>
            <p:extLst>
              <p:ext uri="{D42A27DB-BD31-4B8C-83A1-F6EECF244321}">
                <p14:modId xmlns:p14="http://schemas.microsoft.com/office/powerpoint/2010/main" val="717512523"/>
              </p:ext>
            </p:extLst>
          </p:nvPr>
        </p:nvGraphicFramePr>
        <p:xfrm>
          <a:off x="457200" y="1671638"/>
          <a:ext cx="5257800" cy="3662363"/>
        </p:xfrm>
        <a:graphic>
          <a:graphicData uri="http://schemas.openxmlformats.org/drawingml/2006/table">
            <a:tbl>
              <a:tblPr firstRow="1" bandRow="1">
                <a:tableStyleId>{0660B408-B3CF-4A94-85FC-2B1E0A45F4A2}</a:tableStyleId>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Inputs</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Next State</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A</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B</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graphicFrame>
        <p:nvGraphicFramePr>
          <p:cNvPr id="1000639" name="Group 191"/>
          <p:cNvGraphicFramePr>
            <a:graphicFrameLocks noGrp="1"/>
          </p:cNvGraphicFramePr>
          <p:nvPr>
            <p:ph sz="half" idx="4294967295"/>
            <p:custDataLst>
              <p:tags r:id="rId3"/>
            </p:custDataLst>
            <p:extLst>
              <p:ext uri="{D42A27DB-BD31-4B8C-83A1-F6EECF244321}">
                <p14:modId xmlns:p14="http://schemas.microsoft.com/office/powerpoint/2010/main" val="1170250162"/>
              </p:ext>
            </p:extLst>
          </p:nvPr>
        </p:nvGraphicFramePr>
        <p:xfrm>
          <a:off x="6172200" y="1676400"/>
          <a:ext cx="2514600" cy="2286000"/>
        </p:xfrm>
        <a:graphic>
          <a:graphicData uri="http://schemas.openxmlformats.org/drawingml/2006/table">
            <a:tbl>
              <a:tblPr firstRow="1" bandRow="1">
                <a:tableStyleId>{0660B408-B3CF-4A94-85FC-2B1E0A45F4A2}</a:tableStyleId>
              </a:tblPr>
              <a:tblGrid>
                <a:gridCol w="838200"/>
                <a:gridCol w="1676400"/>
              </a:tblGrid>
              <a:tr h="4467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State</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S1</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S2</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S3</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
        <p:nvSpPr>
          <p:cNvPr id="96259" name="Rectangle 2"/>
          <p:cNvSpPr>
            <a:spLocks noChangeArrowheads="1"/>
          </p:cNvSpPr>
          <p:nvPr>
            <p:custDataLst>
              <p:tags r:id="rId4"/>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
        <p:nvSpPr>
          <p:cNvPr id="6" name="Content Placeholder 3"/>
          <p:cNvSpPr txBox="1">
            <a:spLocks/>
          </p:cNvSpPr>
          <p:nvPr/>
        </p:nvSpPr>
        <p:spPr>
          <a:xfrm>
            <a:off x="685800" y="5400675"/>
            <a:ext cx="7896225" cy="1457325"/>
          </a:xfrm>
          <a:prstGeom prst="rect">
            <a:avLst/>
          </a:prstGeom>
        </p:spPr>
        <p:txBody>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dirty="0" smtClean="0"/>
              <a:t>S</a:t>
            </a:r>
            <a:r>
              <a:rPr lang="en-US" baseline="-25000" dirty="0" smtClean="0"/>
              <a:t>1</a:t>
            </a:r>
            <a:r>
              <a:rPr lang="en-US" dirty="0" smtClean="0"/>
              <a:t>’ = (S</a:t>
            </a:r>
            <a:r>
              <a:rPr lang="en-US" baseline="-25000" dirty="0" smtClean="0"/>
              <a:t>1</a:t>
            </a:r>
            <a:r>
              <a:rPr lang="en-US" dirty="0" smtClean="0"/>
              <a:t> ∙ S</a:t>
            </a:r>
            <a:r>
              <a:rPr lang="en-US" baseline="-25000" dirty="0" smtClean="0"/>
              <a:t>0</a:t>
            </a:r>
            <a:r>
              <a:rPr lang="en-US" dirty="0" smtClean="0"/>
              <a:t>) + </a:t>
            </a:r>
            <a:r>
              <a:rPr lang="en-US" dirty="0"/>
              <a:t>(</a:t>
            </a:r>
            <a:r>
              <a:rPr lang="en-US" dirty="0" smtClean="0"/>
              <a:t>S</a:t>
            </a:r>
            <a:r>
              <a:rPr lang="en-US" baseline="-25000" dirty="0" smtClean="0"/>
              <a:t>1</a:t>
            </a:r>
            <a:r>
              <a:rPr lang="en-US" dirty="0" smtClean="0"/>
              <a:t> ∙ S</a:t>
            </a:r>
            <a:r>
              <a:rPr lang="en-US" baseline="-25000" dirty="0" smtClean="0"/>
              <a:t>0</a:t>
            </a:r>
            <a:r>
              <a:rPr lang="en-US" dirty="0" smtClean="0"/>
              <a:t> ∙ T</a:t>
            </a:r>
            <a:r>
              <a:rPr lang="en-US" baseline="-25000" dirty="0" smtClean="0"/>
              <a:t>B</a:t>
            </a:r>
            <a:r>
              <a:rPr lang="en-US" dirty="0" smtClean="0"/>
              <a:t>) + (S</a:t>
            </a:r>
            <a:r>
              <a:rPr lang="en-US" baseline="-25000" dirty="0" smtClean="0"/>
              <a:t>1</a:t>
            </a:r>
            <a:r>
              <a:rPr lang="en-US" dirty="0" smtClean="0"/>
              <a:t> ∙ S</a:t>
            </a:r>
            <a:r>
              <a:rPr lang="en-US" baseline="-25000" dirty="0" smtClean="0"/>
              <a:t>0</a:t>
            </a:r>
            <a:r>
              <a:rPr lang="en-US" dirty="0" smtClean="0"/>
              <a:t> ∙ T</a:t>
            </a:r>
            <a:r>
              <a:rPr lang="en-US" baseline="-25000" dirty="0" smtClean="0"/>
              <a:t>B</a:t>
            </a:r>
            <a:r>
              <a:rPr lang="en-US" dirty="0" smtClean="0"/>
              <a:t>)</a:t>
            </a:r>
          </a:p>
          <a:p>
            <a:pPr marL="0" indent="0">
              <a:buNone/>
            </a:pPr>
            <a:r>
              <a:rPr lang="en-US" dirty="0" smtClean="0"/>
              <a:t>S</a:t>
            </a:r>
            <a:r>
              <a:rPr lang="en-US" baseline="-25000" dirty="0" smtClean="0"/>
              <a:t>0</a:t>
            </a:r>
            <a:r>
              <a:rPr lang="en-US" dirty="0" smtClean="0"/>
              <a:t>’ = (S</a:t>
            </a:r>
            <a:r>
              <a:rPr lang="en-US" baseline="-25000" dirty="0" smtClean="0"/>
              <a:t>1</a:t>
            </a:r>
            <a:r>
              <a:rPr lang="en-US" dirty="0" smtClean="0"/>
              <a:t> ∙ S</a:t>
            </a:r>
            <a:r>
              <a:rPr lang="en-US" baseline="-25000" dirty="0" smtClean="0"/>
              <a:t>0</a:t>
            </a:r>
            <a:r>
              <a:rPr lang="en-US" dirty="0" smtClean="0"/>
              <a:t> ∙ T</a:t>
            </a:r>
            <a:r>
              <a:rPr lang="en-US" baseline="-25000" dirty="0" smtClean="0"/>
              <a:t>A</a:t>
            </a:r>
            <a:r>
              <a:rPr lang="en-US" dirty="0" smtClean="0"/>
              <a:t>) + (S</a:t>
            </a:r>
            <a:r>
              <a:rPr lang="en-US" baseline="-25000" dirty="0" smtClean="0"/>
              <a:t>1</a:t>
            </a:r>
            <a:r>
              <a:rPr lang="en-US" dirty="0" smtClean="0"/>
              <a:t> ∙ S</a:t>
            </a:r>
            <a:r>
              <a:rPr lang="en-US" baseline="-25000" dirty="0" smtClean="0"/>
              <a:t>0</a:t>
            </a:r>
            <a:r>
              <a:rPr lang="en-US" dirty="0" smtClean="0"/>
              <a:t> ∙  T</a:t>
            </a:r>
            <a:r>
              <a:rPr lang="en-US" baseline="-25000" dirty="0" smtClean="0"/>
              <a:t>B</a:t>
            </a:r>
            <a:r>
              <a:rPr lang="en-US" dirty="0" smtClean="0"/>
              <a:t>)</a:t>
            </a:r>
            <a:endParaRPr lang="de-CH" dirty="0"/>
          </a:p>
        </p:txBody>
      </p:sp>
      <p:cxnSp>
        <p:nvCxnSpPr>
          <p:cNvPr id="3" name="Straight Connector 2"/>
          <p:cNvCxnSpPr/>
          <p:nvPr/>
        </p:nvCxnSpPr>
        <p:spPr bwMode="auto">
          <a:xfrm>
            <a:off x="3139440" y="5486400"/>
            <a:ext cx="213360" cy="0"/>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3596640" y="5486400"/>
            <a:ext cx="213360" cy="0"/>
          </a:xfrm>
          <a:prstGeom prst="line">
            <a:avLst/>
          </a:prstGeom>
          <a:noFill/>
          <a:ln w="25400">
            <a:solidFill>
              <a:srgbClr val="000000"/>
            </a:solidFill>
            <a:miter lim="800000"/>
            <a:headEnd type="none" w="med" len="med"/>
            <a:tailEnd type="none" w="med" len="med"/>
          </a:ln>
          <a:effectLst/>
        </p:spPr>
      </p:cxnSp>
      <p:cxnSp>
        <p:nvCxnSpPr>
          <p:cNvPr id="14" name="Straight Connector 13"/>
          <p:cNvCxnSpPr/>
          <p:nvPr/>
        </p:nvCxnSpPr>
        <p:spPr bwMode="auto">
          <a:xfrm>
            <a:off x="4800600" y="5486400"/>
            <a:ext cx="213360" cy="0"/>
          </a:xfrm>
          <a:prstGeom prst="line">
            <a:avLst/>
          </a:prstGeom>
          <a:noFill/>
          <a:ln w="25400">
            <a:solidFill>
              <a:srgbClr val="000000"/>
            </a:solidFill>
            <a:miter lim="800000"/>
            <a:headEnd type="none" w="med" len="med"/>
            <a:tailEnd type="none" w="med" len="med"/>
          </a:ln>
          <a:effectLst/>
        </p:spPr>
      </p:cxnSp>
      <p:cxnSp>
        <p:nvCxnSpPr>
          <p:cNvPr id="15" name="Straight Connector 14"/>
          <p:cNvCxnSpPr/>
          <p:nvPr/>
        </p:nvCxnSpPr>
        <p:spPr bwMode="auto">
          <a:xfrm>
            <a:off x="1463040" y="5486400"/>
            <a:ext cx="213360" cy="0"/>
          </a:xfrm>
          <a:prstGeom prst="line">
            <a:avLst/>
          </a:prstGeom>
          <a:noFill/>
          <a:ln w="25400">
            <a:solidFill>
              <a:srgbClr val="000000"/>
            </a:solidFill>
            <a:miter lim="800000"/>
            <a:headEnd type="none" w="med" len="med"/>
            <a:tailEnd type="none" w="med" len="med"/>
          </a:ln>
          <a:effectLst/>
        </p:spPr>
      </p:cxnSp>
      <p:cxnSp>
        <p:nvCxnSpPr>
          <p:cNvPr id="16" name="Straight Connector 15"/>
          <p:cNvCxnSpPr/>
          <p:nvPr/>
        </p:nvCxnSpPr>
        <p:spPr bwMode="auto">
          <a:xfrm>
            <a:off x="1447800" y="6153912"/>
            <a:ext cx="21336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a:off x="2362200" y="6153912"/>
            <a:ext cx="213360" cy="0"/>
          </a:xfrm>
          <a:prstGeom prst="line">
            <a:avLst/>
          </a:prstGeom>
          <a:noFill/>
          <a:ln w="25400">
            <a:solidFill>
              <a:srgbClr val="000000"/>
            </a:solidFill>
            <a:miter lim="800000"/>
            <a:headEnd type="none" w="med" len="med"/>
            <a:tailEnd type="none" w="med" len="med"/>
          </a:ln>
          <a:effectLst/>
        </p:spPr>
      </p:cxnSp>
      <p:cxnSp>
        <p:nvCxnSpPr>
          <p:cNvPr id="19" name="Straight Connector 18"/>
          <p:cNvCxnSpPr/>
          <p:nvPr/>
        </p:nvCxnSpPr>
        <p:spPr bwMode="auto">
          <a:xfrm>
            <a:off x="3581400" y="6153912"/>
            <a:ext cx="213360" cy="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4114800" y="6153912"/>
            <a:ext cx="213360" cy="0"/>
          </a:xfrm>
          <a:prstGeom prst="line">
            <a:avLst/>
          </a:prstGeom>
          <a:noFill/>
          <a:ln w="25400">
            <a:solidFill>
              <a:srgbClr val="000000"/>
            </a:solidFill>
            <a:miter lim="800000"/>
            <a:headEnd type="none" w="med" len="med"/>
            <a:tailEnd type="none" w="med" len="med"/>
          </a:ln>
          <a:effectLst/>
        </p:spPr>
      </p:cxnSp>
      <p:cxnSp>
        <p:nvCxnSpPr>
          <p:cNvPr id="21" name="Straight Connector 20"/>
          <p:cNvCxnSpPr/>
          <p:nvPr/>
        </p:nvCxnSpPr>
        <p:spPr bwMode="auto">
          <a:xfrm>
            <a:off x="1920240" y="6153912"/>
            <a:ext cx="213360" cy="0"/>
          </a:xfrm>
          <a:prstGeom prst="line">
            <a:avLst/>
          </a:prstGeom>
          <a:noFill/>
          <a:ln w="25400">
            <a:solidFill>
              <a:srgbClr val="000000"/>
            </a:solidFill>
            <a:miter lim="800000"/>
            <a:headEnd type="none" w="med" len="med"/>
            <a:tailEnd type="none" w="med" len="med"/>
          </a:ln>
          <a:effectLst/>
        </p:spPr>
      </p:cxnSp>
    </p:spTree>
    <p:extLst>
      <p:ext uri="{BB962C8B-B14F-4D97-AF65-F5344CB8AC3E}">
        <p14:creationId xmlns:p14="http://schemas.microsoft.com/office/powerpoint/2010/main" val="5336786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3"/>
          <p:cNvSpPr>
            <a:spLocks noGrp="1" noChangeArrowheads="1"/>
          </p:cNvSpPr>
          <p:nvPr>
            <p:ph type="title"/>
            <p:custDataLst>
              <p:tags r:id="rId1"/>
            </p:custDataLst>
          </p:nvPr>
        </p:nvSpPr>
        <p:spPr/>
        <p:txBody>
          <a:bodyPr/>
          <a:lstStyle/>
          <a:p>
            <a:r>
              <a:rPr lang="en-US" smtClean="0"/>
              <a:t>FSM Encoded State Transition Table</a:t>
            </a:r>
          </a:p>
        </p:txBody>
      </p:sp>
      <p:graphicFrame>
        <p:nvGraphicFramePr>
          <p:cNvPr id="1000684" name="Group 236"/>
          <p:cNvGraphicFramePr>
            <a:graphicFrameLocks noGrp="1"/>
          </p:cNvGraphicFramePr>
          <p:nvPr>
            <p:ph sz="half" idx="4294967295"/>
            <p:custDataLst>
              <p:tags r:id="rId2"/>
            </p:custDataLst>
            <p:extLst>
              <p:ext uri="{D42A27DB-BD31-4B8C-83A1-F6EECF244321}">
                <p14:modId xmlns:p14="http://schemas.microsoft.com/office/powerpoint/2010/main" val="535007037"/>
              </p:ext>
            </p:extLst>
          </p:nvPr>
        </p:nvGraphicFramePr>
        <p:xfrm>
          <a:off x="457200" y="1671638"/>
          <a:ext cx="5257800" cy="3662363"/>
        </p:xfrm>
        <a:graphic>
          <a:graphicData uri="http://schemas.openxmlformats.org/drawingml/2006/table">
            <a:tbl>
              <a:tblPr firstRow="1" bandRow="1">
                <a:tableStyleId>{0660B408-B3CF-4A94-85FC-2B1E0A45F4A2}</a:tableStyleId>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Inputs</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Next State</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A</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T</a:t>
                      </a:r>
                      <a:r>
                        <a:rPr kumimoji="0" lang="en-US" sz="2400" u="none" strike="noStrike" cap="none" normalizeH="0" baseline="-25000" dirty="0">
                          <a:ln>
                            <a:noFill/>
                          </a:ln>
                          <a:solidFill>
                            <a:schemeClr val="bg1"/>
                          </a:solidFill>
                          <a:effectLst/>
                        </a:rPr>
                        <a:t>B</a:t>
                      </a:r>
                      <a:endParaRPr kumimoji="0" lang="en-US" sz="2400" b="0" i="1"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Times New Roman" charset="0"/>
                      </a:endParaRPr>
                    </a:p>
                  </a:txBody>
                  <a:tcPr anchor="b" horzOverflow="overflow">
                    <a:solidFill>
                      <a:schemeClr val="accent2"/>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X</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X</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graphicFrame>
        <p:nvGraphicFramePr>
          <p:cNvPr id="1000639" name="Group 191"/>
          <p:cNvGraphicFramePr>
            <a:graphicFrameLocks noGrp="1"/>
          </p:cNvGraphicFramePr>
          <p:nvPr>
            <p:ph sz="half" idx="4294967295"/>
            <p:custDataLst>
              <p:tags r:id="rId3"/>
            </p:custDataLst>
            <p:extLst>
              <p:ext uri="{D42A27DB-BD31-4B8C-83A1-F6EECF244321}">
                <p14:modId xmlns:p14="http://schemas.microsoft.com/office/powerpoint/2010/main" val="1236082837"/>
              </p:ext>
            </p:extLst>
          </p:nvPr>
        </p:nvGraphicFramePr>
        <p:xfrm>
          <a:off x="6172200" y="1676400"/>
          <a:ext cx="2514600" cy="2286000"/>
        </p:xfrm>
        <a:graphic>
          <a:graphicData uri="http://schemas.openxmlformats.org/drawingml/2006/table">
            <a:tbl>
              <a:tblPr firstRow="1" bandRow="1">
                <a:tableStyleId>{0660B408-B3CF-4A94-85FC-2B1E0A45F4A2}</a:tableStyleId>
              </a:tblPr>
              <a:tblGrid>
                <a:gridCol w="838200"/>
                <a:gridCol w="1676400"/>
              </a:tblGrid>
              <a:tr h="4467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State</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S0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S1</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S2</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40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S3</a:t>
                      </a:r>
                      <a:endParaRPr kumimoji="0" lang="en-US" sz="2400" b="0" i="0" u="none" strike="noStrike" cap="none" normalizeH="0" baseline="0">
                        <a:ln>
                          <a:noFill/>
                        </a:ln>
                        <a:solidFill>
                          <a:schemeClr val="tx1"/>
                        </a:solidFill>
                        <a:effectLst/>
                        <a:latin typeface="Consolas" pitchFamily="49" charset="0"/>
                        <a:ea typeface="Arial"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
        <p:nvSpPr>
          <p:cNvPr id="96259" name="Rectangle 2"/>
          <p:cNvSpPr>
            <a:spLocks noChangeArrowheads="1"/>
          </p:cNvSpPr>
          <p:nvPr>
            <p:custDataLst>
              <p:tags r:id="rId4"/>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sp>
        <p:nvSpPr>
          <p:cNvPr id="6" name="Content Placeholder 3"/>
          <p:cNvSpPr txBox="1">
            <a:spLocks/>
          </p:cNvSpPr>
          <p:nvPr/>
        </p:nvSpPr>
        <p:spPr>
          <a:xfrm>
            <a:off x="685800" y="5400675"/>
            <a:ext cx="7896225" cy="1457325"/>
          </a:xfrm>
          <a:prstGeom prst="rect">
            <a:avLst/>
          </a:prstGeom>
        </p:spPr>
        <p:txBody>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dirty="0" smtClean="0"/>
              <a:t>S</a:t>
            </a:r>
            <a:r>
              <a:rPr lang="en-US" baseline="-25000" dirty="0" smtClean="0"/>
              <a:t>1</a:t>
            </a:r>
            <a:r>
              <a:rPr lang="en-US" dirty="0" smtClean="0"/>
              <a:t>’ = S</a:t>
            </a:r>
            <a:r>
              <a:rPr lang="en-US" baseline="-25000" dirty="0" smtClean="0"/>
              <a:t>1</a:t>
            </a:r>
            <a:r>
              <a:rPr lang="en-US" dirty="0" smtClean="0"/>
              <a:t> </a:t>
            </a:r>
            <a:r>
              <a:rPr lang="en-US" dirty="0" err="1" smtClean="0"/>
              <a:t>xor</a:t>
            </a:r>
            <a:r>
              <a:rPr lang="en-US" dirty="0" smtClean="0"/>
              <a:t> S</a:t>
            </a:r>
            <a:r>
              <a:rPr lang="en-US" baseline="-25000" dirty="0" smtClean="0"/>
              <a:t>0		</a:t>
            </a:r>
            <a:r>
              <a:rPr lang="de-CH" dirty="0" err="1" smtClean="0">
                <a:solidFill>
                  <a:schemeClr val="accent1">
                    <a:lumMod val="75000"/>
                    <a:lumOff val="25000"/>
                  </a:schemeClr>
                </a:solidFill>
              </a:rPr>
              <a:t>Simplification</a:t>
            </a:r>
            <a:r>
              <a:rPr lang="de-CH" dirty="0" smtClean="0">
                <a:solidFill>
                  <a:schemeClr val="accent1">
                    <a:lumMod val="75000"/>
                    <a:lumOff val="25000"/>
                  </a:schemeClr>
                </a:solidFill>
              </a:rPr>
              <a:t> </a:t>
            </a:r>
            <a:r>
              <a:rPr lang="de-CH" dirty="0">
                <a:solidFill>
                  <a:schemeClr val="accent1">
                    <a:lumMod val="75000"/>
                    <a:lumOff val="25000"/>
                  </a:schemeClr>
                </a:solidFill>
              </a:rPr>
              <a:t>(</a:t>
            </a:r>
            <a:r>
              <a:rPr lang="de-CH" dirty="0" err="1">
                <a:solidFill>
                  <a:schemeClr val="accent1">
                    <a:lumMod val="75000"/>
                    <a:lumOff val="25000"/>
                  </a:schemeClr>
                </a:solidFill>
              </a:rPr>
              <a:t>Inspection</a:t>
            </a:r>
            <a:r>
              <a:rPr lang="de-CH" dirty="0">
                <a:solidFill>
                  <a:schemeClr val="accent1">
                    <a:lumMod val="75000"/>
                    <a:lumOff val="25000"/>
                  </a:schemeClr>
                </a:solidFill>
              </a:rPr>
              <a:t> </a:t>
            </a:r>
            <a:r>
              <a:rPr lang="de-CH" dirty="0" err="1">
                <a:solidFill>
                  <a:schemeClr val="accent1">
                    <a:lumMod val="75000"/>
                    <a:lumOff val="25000"/>
                  </a:schemeClr>
                </a:solidFill>
              </a:rPr>
              <a:t>or</a:t>
            </a:r>
            <a:r>
              <a:rPr lang="de-CH" dirty="0">
                <a:solidFill>
                  <a:schemeClr val="accent1">
                    <a:lumMod val="75000"/>
                    <a:lumOff val="25000"/>
                  </a:schemeClr>
                </a:solidFill>
              </a:rPr>
              <a:t> K-</a:t>
            </a:r>
            <a:r>
              <a:rPr lang="de-CH" dirty="0" err="1">
                <a:solidFill>
                  <a:schemeClr val="accent1">
                    <a:lumMod val="75000"/>
                    <a:lumOff val="25000"/>
                  </a:schemeClr>
                </a:solidFill>
              </a:rPr>
              <a:t>Maps</a:t>
            </a:r>
            <a:r>
              <a:rPr lang="de-CH" dirty="0" smtClean="0">
                <a:solidFill>
                  <a:schemeClr val="accent1">
                    <a:lumMod val="75000"/>
                    <a:lumOff val="25000"/>
                  </a:schemeClr>
                </a:solidFill>
              </a:rPr>
              <a:t>)</a:t>
            </a:r>
            <a:endParaRPr lang="en-US" dirty="0" smtClean="0"/>
          </a:p>
          <a:p>
            <a:pPr marL="0" indent="0">
              <a:buNone/>
            </a:pPr>
            <a:r>
              <a:rPr lang="en-US" dirty="0" smtClean="0"/>
              <a:t>S</a:t>
            </a:r>
            <a:r>
              <a:rPr lang="en-US" baseline="-25000" dirty="0" smtClean="0"/>
              <a:t>0</a:t>
            </a:r>
            <a:r>
              <a:rPr lang="en-US" dirty="0" smtClean="0"/>
              <a:t>’ = (S</a:t>
            </a:r>
            <a:r>
              <a:rPr lang="en-US" baseline="-25000" dirty="0" smtClean="0"/>
              <a:t>1</a:t>
            </a:r>
            <a:r>
              <a:rPr lang="en-US" dirty="0" smtClean="0"/>
              <a:t> ∙ S</a:t>
            </a:r>
            <a:r>
              <a:rPr lang="en-US" baseline="-25000" dirty="0" smtClean="0"/>
              <a:t>0</a:t>
            </a:r>
            <a:r>
              <a:rPr lang="en-US" dirty="0" smtClean="0"/>
              <a:t> ∙ T</a:t>
            </a:r>
            <a:r>
              <a:rPr lang="en-US" baseline="-25000" dirty="0" smtClean="0"/>
              <a:t>A</a:t>
            </a:r>
            <a:r>
              <a:rPr lang="en-US" dirty="0" smtClean="0"/>
              <a:t>) + (S</a:t>
            </a:r>
            <a:r>
              <a:rPr lang="en-US" baseline="-25000" dirty="0" smtClean="0"/>
              <a:t>1</a:t>
            </a:r>
            <a:r>
              <a:rPr lang="en-US" dirty="0" smtClean="0"/>
              <a:t> ∙ S</a:t>
            </a:r>
            <a:r>
              <a:rPr lang="en-US" baseline="-25000" dirty="0" smtClean="0"/>
              <a:t>0</a:t>
            </a:r>
            <a:r>
              <a:rPr lang="en-US" dirty="0" smtClean="0"/>
              <a:t> ∙  T</a:t>
            </a:r>
            <a:r>
              <a:rPr lang="en-US" baseline="-25000" dirty="0" smtClean="0"/>
              <a:t>B</a:t>
            </a:r>
            <a:r>
              <a:rPr lang="en-US" dirty="0" smtClean="0"/>
              <a:t>)</a:t>
            </a:r>
            <a:endParaRPr lang="de-CH" dirty="0"/>
          </a:p>
        </p:txBody>
      </p:sp>
      <p:cxnSp>
        <p:nvCxnSpPr>
          <p:cNvPr id="16" name="Straight Connector 15"/>
          <p:cNvCxnSpPr/>
          <p:nvPr/>
        </p:nvCxnSpPr>
        <p:spPr bwMode="auto">
          <a:xfrm>
            <a:off x="1447800" y="6153912"/>
            <a:ext cx="21336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a:off x="2362200" y="6153912"/>
            <a:ext cx="213360" cy="0"/>
          </a:xfrm>
          <a:prstGeom prst="line">
            <a:avLst/>
          </a:prstGeom>
          <a:noFill/>
          <a:ln w="25400">
            <a:solidFill>
              <a:srgbClr val="000000"/>
            </a:solidFill>
            <a:miter lim="800000"/>
            <a:headEnd type="none" w="med" len="med"/>
            <a:tailEnd type="none" w="med" len="med"/>
          </a:ln>
          <a:effectLst/>
        </p:spPr>
      </p:cxnSp>
      <p:cxnSp>
        <p:nvCxnSpPr>
          <p:cNvPr id="19" name="Straight Connector 18"/>
          <p:cNvCxnSpPr/>
          <p:nvPr/>
        </p:nvCxnSpPr>
        <p:spPr bwMode="auto">
          <a:xfrm>
            <a:off x="3581400" y="6153912"/>
            <a:ext cx="213360" cy="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4114800" y="6153912"/>
            <a:ext cx="213360" cy="0"/>
          </a:xfrm>
          <a:prstGeom prst="line">
            <a:avLst/>
          </a:prstGeom>
          <a:noFill/>
          <a:ln w="25400">
            <a:solidFill>
              <a:srgbClr val="000000"/>
            </a:solidFill>
            <a:miter lim="800000"/>
            <a:headEnd type="none" w="med" len="med"/>
            <a:tailEnd type="none" w="med" len="med"/>
          </a:ln>
          <a:effectLst/>
        </p:spPr>
      </p:cxnSp>
      <p:cxnSp>
        <p:nvCxnSpPr>
          <p:cNvPr id="21" name="Straight Connector 20"/>
          <p:cNvCxnSpPr/>
          <p:nvPr/>
        </p:nvCxnSpPr>
        <p:spPr bwMode="auto">
          <a:xfrm>
            <a:off x="1920240" y="6153912"/>
            <a:ext cx="213360" cy="0"/>
          </a:xfrm>
          <a:prstGeom prst="line">
            <a:avLst/>
          </a:prstGeom>
          <a:noFill/>
          <a:ln w="25400">
            <a:solidFill>
              <a:srgbClr val="000000"/>
            </a:solidFill>
            <a:miter lim="800000"/>
            <a:headEnd type="none" w="med" len="med"/>
            <a:tailEnd type="none" w="med" len="med"/>
          </a:ln>
          <a:effectLst/>
        </p:spPr>
      </p:cxnSp>
    </p:spTree>
    <p:extLst>
      <p:ext uri="{BB962C8B-B14F-4D97-AF65-F5344CB8AC3E}">
        <p14:creationId xmlns:p14="http://schemas.microsoft.com/office/powerpoint/2010/main" val="17944697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custDataLst>
              <p:tags r:id="rId1"/>
            </p:custDataLst>
          </p:nvPr>
        </p:nvSpPr>
        <p:spPr/>
        <p:txBody>
          <a:bodyPr/>
          <a:lstStyle/>
          <a:p>
            <a:r>
              <a:rPr lang="en-US" smtClean="0"/>
              <a:t>FSM Output Table</a:t>
            </a:r>
          </a:p>
        </p:txBody>
      </p:sp>
      <p:graphicFrame>
        <p:nvGraphicFramePr>
          <p:cNvPr id="1002628" name="Group 132"/>
          <p:cNvGraphicFramePr>
            <a:graphicFrameLocks noGrp="1"/>
          </p:cNvGraphicFramePr>
          <p:nvPr>
            <p:ph sz="half" idx="4294967295"/>
            <p:custDataLst>
              <p:tags r:id="rId2"/>
            </p:custDataLst>
            <p:extLst>
              <p:ext uri="{D42A27DB-BD31-4B8C-83A1-F6EECF244321}">
                <p14:modId xmlns:p14="http://schemas.microsoft.com/office/powerpoint/2010/main" val="1877488102"/>
              </p:ext>
            </p:extLst>
          </p:nvPr>
        </p:nvGraphicFramePr>
        <p:xfrm>
          <a:off x="457200" y="1381125"/>
          <a:ext cx="5257800" cy="2743200"/>
        </p:xfrm>
        <a:graphic>
          <a:graphicData uri="http://schemas.openxmlformats.org/drawingml/2006/table">
            <a:tbl>
              <a:tblPr firstRow="1" bandRow="1">
                <a:tableStyleId>{0660B408-B3CF-4A94-85FC-2B1E0A45F4A2}</a:tableStyleId>
              </a:tblPr>
              <a:tblGrid>
                <a:gridCol w="990600"/>
                <a:gridCol w="914400"/>
                <a:gridCol w="1752600"/>
                <a:gridCol w="1600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Outputs</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L</a:t>
                      </a:r>
                      <a:r>
                        <a:rPr kumimoji="0" lang="en-US" sz="2400" u="none" strike="noStrike" cap="none" normalizeH="0" baseline="-25000" dirty="0" smtClean="0">
                          <a:ln>
                            <a:noFill/>
                          </a:ln>
                          <a:solidFill>
                            <a:schemeClr val="bg1"/>
                          </a:solidFill>
                          <a:effectLst/>
                        </a:rPr>
                        <a:t>A</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L</a:t>
                      </a:r>
                      <a:r>
                        <a:rPr kumimoji="0" lang="en-US" sz="2400" u="none" strike="noStrike" cap="none" normalizeH="0" baseline="-25000" dirty="0" smtClean="0">
                          <a:ln>
                            <a:noFill/>
                          </a:ln>
                          <a:solidFill>
                            <a:schemeClr val="bg1"/>
                          </a:solidFill>
                          <a:effectLst/>
                        </a:rPr>
                        <a:t>B</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custDataLst>
              <p:tags r:id="rId1"/>
            </p:custDataLst>
          </p:nvPr>
        </p:nvSpPr>
        <p:spPr/>
        <p:txBody>
          <a:bodyPr/>
          <a:lstStyle/>
          <a:p>
            <a:r>
              <a:rPr lang="en-US" smtClean="0"/>
              <a:t>FSM Output Table</a:t>
            </a:r>
          </a:p>
        </p:txBody>
      </p:sp>
      <p:graphicFrame>
        <p:nvGraphicFramePr>
          <p:cNvPr id="1002628" name="Group 132"/>
          <p:cNvGraphicFramePr>
            <a:graphicFrameLocks noGrp="1"/>
          </p:cNvGraphicFramePr>
          <p:nvPr>
            <p:ph sz="half" idx="4294967295"/>
            <p:custDataLst>
              <p:tags r:id="rId2"/>
            </p:custDataLst>
            <p:extLst>
              <p:ext uri="{D42A27DB-BD31-4B8C-83A1-F6EECF244321}">
                <p14:modId xmlns:p14="http://schemas.microsoft.com/office/powerpoint/2010/main" val="525256147"/>
              </p:ext>
            </p:extLst>
          </p:nvPr>
        </p:nvGraphicFramePr>
        <p:xfrm>
          <a:off x="457200" y="1381125"/>
          <a:ext cx="5257800" cy="2743200"/>
        </p:xfrm>
        <a:graphic>
          <a:graphicData uri="http://schemas.openxmlformats.org/drawingml/2006/table">
            <a:tbl>
              <a:tblPr firstRow="1" bandRow="1">
                <a:tableStyleId>{0660B408-B3CF-4A94-85FC-2B1E0A45F4A2}</a:tableStyleId>
              </a:tblPr>
              <a:tblGrid>
                <a:gridCol w="990600"/>
                <a:gridCol w="914400"/>
                <a:gridCol w="1752600"/>
                <a:gridCol w="1600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Outputs</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L</a:t>
                      </a:r>
                      <a:r>
                        <a:rPr kumimoji="0" lang="en-US" sz="2400" u="none" strike="noStrike" cap="none" normalizeH="0" baseline="-25000" dirty="0" smtClean="0">
                          <a:ln>
                            <a:noFill/>
                          </a:ln>
                          <a:solidFill>
                            <a:schemeClr val="bg1"/>
                          </a:solidFill>
                          <a:effectLst/>
                        </a:rPr>
                        <a:t>A</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L</a:t>
                      </a:r>
                      <a:r>
                        <a:rPr kumimoji="0" lang="en-US" sz="2400" u="none" strike="noStrike" cap="none" normalizeH="0" baseline="-25000" dirty="0" smtClean="0">
                          <a:ln>
                            <a:noFill/>
                          </a:ln>
                          <a:solidFill>
                            <a:schemeClr val="bg1"/>
                          </a:solidFill>
                          <a:effectLst/>
                        </a:rPr>
                        <a:t>B</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green</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red</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yellow</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red</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red</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green</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red</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charset="0"/>
                          <a:cs typeface="Consolas" pitchFamily="49" charset="0"/>
                        </a:rPr>
                        <a:t>yellow</a:t>
                      </a:r>
                      <a:endParaRPr kumimoji="0" lang="en-US" sz="2400" b="0" i="0" u="none" strike="noStrike" cap="none" normalizeH="0" baseline="0" dirty="0">
                        <a:ln>
                          <a:noFill/>
                        </a:ln>
                        <a:solidFill>
                          <a:schemeClr val="tx1"/>
                        </a:solidFill>
                        <a:effectLst/>
                        <a:latin typeface="+mn-lt"/>
                        <a:ea typeface="ＭＳ Ｐゴシック" charset="0"/>
                        <a:cs typeface="Consolas" pitchFamily="49" charset="0"/>
                      </a:endParaRPr>
                    </a:p>
                  </a:txBody>
                  <a:tcPr anchor="b" horzOverflow="overflow"/>
                </a:tc>
              </a:tr>
            </a:tbl>
          </a:graphicData>
        </a:graphic>
      </p:graphicFrame>
      <p:graphicFrame>
        <p:nvGraphicFramePr>
          <p:cNvPr id="1002590" name="Group 94"/>
          <p:cNvGraphicFramePr>
            <a:graphicFrameLocks noGrp="1"/>
          </p:cNvGraphicFramePr>
          <p:nvPr>
            <p:ph sz="half" idx="4294967295"/>
            <p:custDataLst>
              <p:tags r:id="rId3"/>
            </p:custDataLst>
            <p:extLst>
              <p:ext uri="{D42A27DB-BD31-4B8C-83A1-F6EECF244321}">
                <p14:modId xmlns:p14="http://schemas.microsoft.com/office/powerpoint/2010/main" val="2886481783"/>
              </p:ext>
            </p:extLst>
          </p:nvPr>
        </p:nvGraphicFramePr>
        <p:xfrm>
          <a:off x="6019800" y="1371600"/>
          <a:ext cx="2667000" cy="1844202"/>
        </p:xfrm>
        <a:graphic>
          <a:graphicData uri="http://schemas.openxmlformats.org/drawingml/2006/table">
            <a:tbl>
              <a:tblPr firstRow="1" bandRow="1">
                <a:tableStyleId>{0660B408-B3CF-4A94-85FC-2B1E0A45F4A2}</a:tableStyleId>
              </a:tblPr>
              <a:tblGrid>
                <a:gridCol w="1131455"/>
                <a:gridCol w="1535545"/>
              </a:tblGrid>
              <a:tr h="472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Output</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green</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yellow</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red</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Tree>
    <p:extLst>
      <p:ext uri="{BB962C8B-B14F-4D97-AF65-F5344CB8AC3E}">
        <p14:creationId xmlns:p14="http://schemas.microsoft.com/office/powerpoint/2010/main" val="404701826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custDataLst>
              <p:tags r:id="rId1"/>
            </p:custDataLst>
          </p:nvPr>
        </p:nvSpPr>
        <p:spPr/>
        <p:txBody>
          <a:bodyPr/>
          <a:lstStyle/>
          <a:p>
            <a:r>
              <a:rPr lang="en-US" smtClean="0"/>
              <a:t>FSM Output Table</a:t>
            </a:r>
          </a:p>
        </p:txBody>
      </p:sp>
      <p:graphicFrame>
        <p:nvGraphicFramePr>
          <p:cNvPr id="1002628" name="Group 132"/>
          <p:cNvGraphicFramePr>
            <a:graphicFrameLocks noGrp="1"/>
          </p:cNvGraphicFramePr>
          <p:nvPr>
            <p:ph sz="half" idx="4294967295"/>
            <p:custDataLst>
              <p:tags r:id="rId2"/>
            </p:custDataLst>
            <p:extLst>
              <p:ext uri="{D42A27DB-BD31-4B8C-83A1-F6EECF244321}">
                <p14:modId xmlns:p14="http://schemas.microsoft.com/office/powerpoint/2010/main" val="2731870475"/>
              </p:ext>
            </p:extLst>
          </p:nvPr>
        </p:nvGraphicFramePr>
        <p:xfrm>
          <a:off x="457200" y="1381125"/>
          <a:ext cx="5257800" cy="2743200"/>
        </p:xfrm>
        <a:graphic>
          <a:graphicData uri="http://schemas.openxmlformats.org/drawingml/2006/table">
            <a:tbl>
              <a:tblPr firstRow="1" bandRow="1">
                <a:tableStyleId>{0660B408-B3CF-4A94-85FC-2B1E0A45F4A2}</a:tableStyleId>
              </a:tblPr>
              <a:tblGrid>
                <a:gridCol w="9906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Outputs</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A1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A0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B1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B0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graphicFrame>
        <p:nvGraphicFramePr>
          <p:cNvPr id="1002590" name="Group 94"/>
          <p:cNvGraphicFramePr>
            <a:graphicFrameLocks noGrp="1"/>
          </p:cNvGraphicFramePr>
          <p:nvPr>
            <p:ph sz="half" idx="4294967295"/>
            <p:custDataLst>
              <p:tags r:id="rId3"/>
            </p:custDataLst>
            <p:extLst>
              <p:ext uri="{D42A27DB-BD31-4B8C-83A1-F6EECF244321}">
                <p14:modId xmlns:p14="http://schemas.microsoft.com/office/powerpoint/2010/main" val="398610695"/>
              </p:ext>
            </p:extLst>
          </p:nvPr>
        </p:nvGraphicFramePr>
        <p:xfrm>
          <a:off x="6019800" y="1371600"/>
          <a:ext cx="2667000" cy="1844202"/>
        </p:xfrm>
        <a:graphic>
          <a:graphicData uri="http://schemas.openxmlformats.org/drawingml/2006/table">
            <a:tbl>
              <a:tblPr firstRow="1" bandRow="1">
                <a:tableStyleId>{0660B408-B3CF-4A94-85FC-2B1E0A45F4A2}</a:tableStyleId>
              </a:tblPr>
              <a:tblGrid>
                <a:gridCol w="1131455"/>
                <a:gridCol w="1535545"/>
              </a:tblGrid>
              <a:tr h="472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Output</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green</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yellow</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red</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Tree>
    <p:extLst>
      <p:ext uri="{BB962C8B-B14F-4D97-AF65-F5344CB8AC3E}">
        <p14:creationId xmlns:p14="http://schemas.microsoft.com/office/powerpoint/2010/main" val="42333101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custDataLst>
              <p:tags r:id="rId1"/>
            </p:custDataLst>
          </p:nvPr>
        </p:nvSpPr>
        <p:spPr/>
        <p:txBody>
          <a:bodyPr/>
          <a:lstStyle/>
          <a:p>
            <a:r>
              <a:rPr lang="en-US" smtClean="0"/>
              <a:t>FSM Output Table</a:t>
            </a:r>
          </a:p>
        </p:txBody>
      </p:sp>
      <p:graphicFrame>
        <p:nvGraphicFramePr>
          <p:cNvPr id="1002628" name="Group 132"/>
          <p:cNvGraphicFramePr>
            <a:graphicFrameLocks noGrp="1"/>
          </p:cNvGraphicFramePr>
          <p:nvPr>
            <p:ph sz="half" idx="4294967295"/>
            <p:custDataLst>
              <p:tags r:id="rId2"/>
            </p:custDataLst>
            <p:extLst>
              <p:ext uri="{D42A27DB-BD31-4B8C-83A1-F6EECF244321}">
                <p14:modId xmlns:p14="http://schemas.microsoft.com/office/powerpoint/2010/main" val="3384424919"/>
              </p:ext>
            </p:extLst>
          </p:nvPr>
        </p:nvGraphicFramePr>
        <p:xfrm>
          <a:off x="457200" y="1381125"/>
          <a:ext cx="5257800" cy="2743200"/>
        </p:xfrm>
        <a:graphic>
          <a:graphicData uri="http://schemas.openxmlformats.org/drawingml/2006/table">
            <a:tbl>
              <a:tblPr firstRow="1" bandRow="1">
                <a:tableStyleId>{0660B408-B3CF-4A94-85FC-2B1E0A45F4A2}</a:tableStyleId>
              </a:tblPr>
              <a:tblGrid>
                <a:gridCol w="9906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Current State</a:t>
                      </a:r>
                      <a:endParaRPr kumimoji="0" lang="en-US" sz="2400" b="0" i="0" u="none" strike="noStrike" cap="none" normalizeH="0" baseline="0" dirty="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Outputs</a:t>
                      </a:r>
                      <a:endParaRPr kumimoji="0" lang="en-US" sz="2400" b="0" i="0" u="none" strike="noStrike" cap="none" normalizeH="0" baseline="0">
                        <a:ln>
                          <a:noFill/>
                        </a:ln>
                        <a:solidFill>
                          <a:schemeClr val="accent2"/>
                        </a:solidFill>
                        <a:effectLst/>
                        <a:latin typeface="Times New Roman" charset="0"/>
                        <a:ea typeface="ＭＳ Ｐゴシック" charset="0"/>
                        <a:cs typeface="Arial" charset="0"/>
                      </a:endParaRPr>
                    </a:p>
                  </a:txBody>
                  <a:tcPr anchor="b" horzOverflow="overflow"/>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S</a:t>
                      </a:r>
                      <a:r>
                        <a:rPr kumimoji="0" lang="en-US" sz="2400" u="none" strike="noStrike" cap="none" normalizeH="0" baseline="-25000" dirty="0">
                          <a:ln>
                            <a:noFill/>
                          </a:ln>
                          <a:solidFill>
                            <a:schemeClr val="bg1"/>
                          </a:solidFill>
                          <a:effectLst/>
                        </a:rPr>
                        <a:t>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A1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A0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B1</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rPr>
                        <a:t>L</a:t>
                      </a:r>
                      <a:r>
                        <a:rPr kumimoji="0" lang="en-US" sz="2400" u="none" strike="noStrike" cap="none" normalizeH="0" baseline="-25000" dirty="0">
                          <a:ln>
                            <a:noFill/>
                          </a:ln>
                          <a:solidFill>
                            <a:schemeClr val="bg1"/>
                          </a:solidFill>
                          <a:effectLst/>
                        </a:rPr>
                        <a:t>B0</a:t>
                      </a:r>
                      <a:endParaRPr kumimoji="0" lang="en-US" sz="2400" b="0" i="0" u="none" strike="noStrike" cap="none" normalizeH="0" baseline="-25000" dirty="0">
                        <a:ln>
                          <a:noFill/>
                        </a:ln>
                        <a:solidFill>
                          <a:schemeClr val="bg1"/>
                        </a:solidFill>
                        <a:effectLst/>
                        <a:latin typeface="Times New Roman" charset="0"/>
                        <a:ea typeface="ＭＳ Ｐゴシック" charset="0"/>
                        <a:cs typeface="Arial" charset="0"/>
                      </a:endParaRPr>
                    </a:p>
                  </a:txBody>
                  <a:tcPr anchor="b" horzOverflow="overflow">
                    <a:solidFill>
                      <a:schemeClr val="accent2"/>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0</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latin typeface="Consolas" pitchFamily="49" charset="0"/>
                          <a:cs typeface="Consolas" pitchFamily="49" charset="0"/>
                        </a:rPr>
                        <a:t>1</a:t>
                      </a:r>
                      <a:endParaRPr kumimoji="0" lang="en-US" sz="2400" b="0" i="0" u="none" strike="noStrike" cap="none" normalizeH="0" baseline="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0</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olas" pitchFamily="49" charset="0"/>
                          <a:ea typeface="ＭＳ Ｐゴシック" charset="0"/>
                          <a:cs typeface="Consolas" pitchFamily="49" charset="0"/>
                        </a:rPr>
                        <a:t>1</a:t>
                      </a:r>
                      <a:endParaRPr kumimoji="0" lang="en-US" sz="2400" b="0" i="0" u="none" strike="noStrike" cap="none" normalizeH="0" baseline="0" dirty="0">
                        <a:ln>
                          <a:noFill/>
                        </a:ln>
                        <a:solidFill>
                          <a:schemeClr val="tx1"/>
                        </a:solidFill>
                        <a:effectLst/>
                        <a:latin typeface="Consolas" pitchFamily="49" charset="0"/>
                        <a:ea typeface="ＭＳ Ｐゴシック" charset="0"/>
                        <a:cs typeface="Consolas" pitchFamily="49" charset="0"/>
                      </a:endParaRPr>
                    </a:p>
                  </a:txBody>
                  <a:tcPr anchor="b" horzOverflow="overflow"/>
                </a:tc>
              </a:tr>
            </a:tbl>
          </a:graphicData>
        </a:graphic>
      </p:graphicFrame>
      <p:graphicFrame>
        <p:nvGraphicFramePr>
          <p:cNvPr id="1002590" name="Group 94"/>
          <p:cNvGraphicFramePr>
            <a:graphicFrameLocks noGrp="1"/>
          </p:cNvGraphicFramePr>
          <p:nvPr>
            <p:ph sz="half" idx="4294967295"/>
            <p:custDataLst>
              <p:tags r:id="rId3"/>
            </p:custDataLst>
            <p:extLst>
              <p:ext uri="{D42A27DB-BD31-4B8C-83A1-F6EECF244321}">
                <p14:modId xmlns:p14="http://schemas.microsoft.com/office/powerpoint/2010/main" val="3644721347"/>
              </p:ext>
            </p:extLst>
          </p:nvPr>
        </p:nvGraphicFramePr>
        <p:xfrm>
          <a:off x="6019800" y="1371600"/>
          <a:ext cx="2667000" cy="1844202"/>
        </p:xfrm>
        <a:graphic>
          <a:graphicData uri="http://schemas.openxmlformats.org/drawingml/2006/table">
            <a:tbl>
              <a:tblPr firstRow="1" bandRow="1">
                <a:tableStyleId>{0660B408-B3CF-4A94-85FC-2B1E0A45F4A2}</a:tableStyleId>
              </a:tblPr>
              <a:tblGrid>
                <a:gridCol w="1131455"/>
                <a:gridCol w="1535545"/>
              </a:tblGrid>
              <a:tr h="472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Output</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Encoding</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green</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yellow</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01</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r h="452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red</a:t>
                      </a: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latin typeface="Consolas" pitchFamily="49" charset="0"/>
                          <a:cs typeface="Consolas" pitchFamily="49" charset="0"/>
                        </a:rPr>
                        <a:t>10</a:t>
                      </a:r>
                      <a:endParaRPr kumimoji="0" lang="en-US" sz="2400" b="0" i="0" u="none" strike="noStrike" cap="none" normalizeH="0" baseline="0" dirty="0">
                        <a:ln>
                          <a:noFill/>
                        </a:ln>
                        <a:solidFill>
                          <a:schemeClr val="tx1"/>
                        </a:solidFill>
                        <a:effectLst/>
                        <a:latin typeface="Consolas" pitchFamily="49" charset="0"/>
                        <a:ea typeface="Arial" charset="0"/>
                        <a:cs typeface="Consolas" pitchFamily="49" charset="0"/>
                      </a:endParaRPr>
                    </a:p>
                  </a:txBody>
                  <a:tcPr anchor="b" horzOverflow="overflow"/>
                </a:tc>
              </a:tr>
            </a:tbl>
          </a:graphicData>
        </a:graphic>
      </p:graphicFrame>
      <p:sp>
        <p:nvSpPr>
          <p:cNvPr id="2" name="TextBox 1"/>
          <p:cNvSpPr txBox="1"/>
          <p:nvPr/>
        </p:nvSpPr>
        <p:spPr>
          <a:xfrm>
            <a:off x="762000" y="4343400"/>
            <a:ext cx="2286000" cy="1815882"/>
          </a:xfrm>
          <a:prstGeom prst="rect">
            <a:avLst/>
          </a:prstGeom>
          <a:noFill/>
        </p:spPr>
        <p:txBody>
          <a:bodyPr wrap="square" rtlCol="0">
            <a:spAutoFit/>
          </a:bodyPr>
          <a:lstStyle/>
          <a:p>
            <a:r>
              <a:rPr lang="en-US" sz="2800" b="1" dirty="0" smtClean="0">
                <a:latin typeface="Calibri" pitchFamily="34" charset="0"/>
              </a:rPr>
              <a:t>L</a:t>
            </a:r>
            <a:r>
              <a:rPr lang="en-US" sz="2800" b="1" baseline="-25000" dirty="0" smtClean="0">
                <a:latin typeface="Calibri" pitchFamily="34" charset="0"/>
              </a:rPr>
              <a:t>A1</a:t>
            </a:r>
            <a:r>
              <a:rPr lang="en-US" sz="2800" b="1" dirty="0" smtClean="0">
                <a:latin typeface="Calibri" pitchFamily="34" charset="0"/>
              </a:rPr>
              <a:t> = S</a:t>
            </a:r>
            <a:r>
              <a:rPr lang="en-US" sz="2800" b="1" baseline="-25000" dirty="0" smtClean="0">
                <a:latin typeface="Calibri" pitchFamily="34" charset="0"/>
              </a:rPr>
              <a:t>1</a:t>
            </a:r>
          </a:p>
          <a:p>
            <a:r>
              <a:rPr lang="en-US" sz="2800" b="1" dirty="0" smtClean="0">
                <a:latin typeface="Calibri" pitchFamily="34" charset="0"/>
              </a:rPr>
              <a:t>L</a:t>
            </a:r>
            <a:r>
              <a:rPr lang="en-US" sz="2800" b="1" baseline="-25000" dirty="0" smtClean="0">
                <a:latin typeface="Calibri" pitchFamily="34" charset="0"/>
              </a:rPr>
              <a:t>A0</a:t>
            </a:r>
            <a:r>
              <a:rPr lang="en-US" sz="2800" b="1" dirty="0" smtClean="0">
                <a:latin typeface="Calibri" pitchFamily="34" charset="0"/>
              </a:rPr>
              <a:t> = S</a:t>
            </a:r>
            <a:r>
              <a:rPr lang="en-US" sz="2800" b="1" baseline="-25000" dirty="0" smtClean="0">
                <a:latin typeface="Calibri" pitchFamily="34" charset="0"/>
              </a:rPr>
              <a:t>1</a:t>
            </a:r>
            <a:r>
              <a:rPr lang="en-US" sz="2800" b="1" dirty="0" smtClean="0">
                <a:latin typeface="Calibri" pitchFamily="34" charset="0"/>
              </a:rPr>
              <a:t> ∙ S</a:t>
            </a:r>
            <a:r>
              <a:rPr lang="en-US" sz="2800" b="1" baseline="-25000" dirty="0" smtClean="0">
                <a:latin typeface="Calibri" pitchFamily="34" charset="0"/>
              </a:rPr>
              <a:t>0</a:t>
            </a:r>
          </a:p>
          <a:p>
            <a:r>
              <a:rPr lang="en-US" sz="2800" b="1" dirty="0" smtClean="0">
                <a:latin typeface="Calibri" pitchFamily="34" charset="0"/>
              </a:rPr>
              <a:t>L</a:t>
            </a:r>
            <a:r>
              <a:rPr lang="en-US" sz="2800" b="1" baseline="-25000" dirty="0" smtClean="0">
                <a:latin typeface="Calibri" pitchFamily="34" charset="0"/>
              </a:rPr>
              <a:t>B1</a:t>
            </a:r>
            <a:r>
              <a:rPr lang="en-US" sz="2800" b="1" dirty="0" smtClean="0">
                <a:latin typeface="Calibri" pitchFamily="34" charset="0"/>
              </a:rPr>
              <a:t> = S</a:t>
            </a:r>
            <a:r>
              <a:rPr lang="en-US" sz="2800" b="1" baseline="-25000" dirty="0" smtClean="0">
                <a:latin typeface="Calibri" pitchFamily="34" charset="0"/>
              </a:rPr>
              <a:t>1</a:t>
            </a:r>
          </a:p>
          <a:p>
            <a:r>
              <a:rPr lang="en-US" sz="2800" b="1" dirty="0" smtClean="0">
                <a:latin typeface="Calibri" pitchFamily="34" charset="0"/>
              </a:rPr>
              <a:t>L</a:t>
            </a:r>
            <a:r>
              <a:rPr lang="en-US" sz="2800" b="1" baseline="-25000" dirty="0" smtClean="0">
                <a:latin typeface="Calibri" pitchFamily="34" charset="0"/>
              </a:rPr>
              <a:t>B0</a:t>
            </a:r>
            <a:r>
              <a:rPr lang="en-US" sz="2800" b="1" dirty="0" smtClean="0">
                <a:latin typeface="Calibri" pitchFamily="34" charset="0"/>
              </a:rPr>
              <a:t> = S</a:t>
            </a:r>
            <a:r>
              <a:rPr lang="en-US" sz="2800" b="1" baseline="-25000" dirty="0" smtClean="0">
                <a:latin typeface="Calibri" pitchFamily="34" charset="0"/>
              </a:rPr>
              <a:t>1</a:t>
            </a:r>
            <a:r>
              <a:rPr lang="en-US" sz="2800" b="1" dirty="0" smtClean="0">
                <a:latin typeface="Calibri" pitchFamily="34" charset="0"/>
              </a:rPr>
              <a:t> ∙ S</a:t>
            </a:r>
            <a:r>
              <a:rPr lang="en-US" sz="2800" b="1" baseline="-25000" dirty="0" smtClean="0">
                <a:latin typeface="Calibri" pitchFamily="34" charset="0"/>
              </a:rPr>
              <a:t>0</a:t>
            </a:r>
            <a:endParaRPr lang="de-CH" sz="2800" b="1" baseline="-25000" dirty="0" smtClean="0">
              <a:latin typeface="Calibri" pitchFamily="34" charset="0"/>
            </a:endParaRPr>
          </a:p>
        </p:txBody>
      </p:sp>
      <p:cxnSp>
        <p:nvCxnSpPr>
          <p:cNvPr id="4" name="Straight Connector 3"/>
          <p:cNvCxnSpPr/>
          <p:nvPr/>
        </p:nvCxnSpPr>
        <p:spPr bwMode="auto">
          <a:xfrm>
            <a:off x="1600200" y="5303520"/>
            <a:ext cx="304800" cy="0"/>
          </a:xfrm>
          <a:prstGeom prst="line">
            <a:avLst/>
          </a:prstGeom>
          <a:noFill/>
          <a:ln w="25400">
            <a:solidFill>
              <a:srgbClr val="000000"/>
            </a:solidFill>
            <a:miter lim="800000"/>
            <a:headEnd type="none" w="med" len="med"/>
            <a:tailEnd type="none" w="med" len="med"/>
          </a:ln>
          <a:effectLst/>
        </p:spPr>
      </p:cxnSp>
      <p:cxnSp>
        <p:nvCxnSpPr>
          <p:cNvPr id="10" name="Straight Connector 9"/>
          <p:cNvCxnSpPr/>
          <p:nvPr/>
        </p:nvCxnSpPr>
        <p:spPr bwMode="auto">
          <a:xfrm>
            <a:off x="1600200" y="4876800"/>
            <a:ext cx="304800" cy="0"/>
          </a:xfrm>
          <a:prstGeom prst="line">
            <a:avLst/>
          </a:prstGeom>
          <a:noFill/>
          <a:ln w="25400">
            <a:solidFill>
              <a:srgbClr val="000000"/>
            </a:solidFill>
            <a:miter lim="800000"/>
            <a:headEnd type="none" w="med" len="med"/>
            <a:tailEnd type="none" w="med" len="med"/>
          </a:ln>
          <a:effectLst/>
        </p:spPr>
      </p:cxnSp>
    </p:spTree>
    <p:extLst>
      <p:ext uri="{BB962C8B-B14F-4D97-AF65-F5344CB8AC3E}">
        <p14:creationId xmlns:p14="http://schemas.microsoft.com/office/powerpoint/2010/main" val="28719327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92000" y="1371600"/>
            <a:ext cx="5867400" cy="4536000"/>
            <a:chOff x="1692000" y="1656000"/>
            <a:chExt cx="5867400" cy="4536000"/>
          </a:xfrm>
        </p:grpSpPr>
        <p:sp>
          <p:nvSpPr>
            <p:cNvPr id="24" name="Rounded Rectangle 23"/>
            <p:cNvSpPr/>
            <p:nvPr/>
          </p:nvSpPr>
          <p:spPr bwMode="auto">
            <a:xfrm>
              <a:off x="1692000" y="1656000"/>
              <a:ext cx="5867400" cy="4536000"/>
            </a:xfrm>
            <a:prstGeom prst="roundRect">
              <a:avLst/>
            </a:prstGeom>
            <a:solidFill>
              <a:schemeClr val="accent6"/>
            </a:solidFill>
            <a:ln w="25400">
              <a:solidFill>
                <a:schemeClr val="tx1"/>
              </a:solidFill>
              <a:round/>
              <a:headEnd/>
              <a:tailEnd/>
            </a:ln>
            <a:effectLst/>
          </p:spPr>
          <p:txBody>
            <a:bodyPr wrap="square" rtlCol="0" anchor="ctr">
              <a:spAutoFit/>
            </a:bodyPr>
            <a:lstStyle/>
            <a:p>
              <a:pPr algn="ctr"/>
              <a:endParaRPr lang="en-US"/>
            </a:p>
          </p:txBody>
        </p:sp>
        <p:sp>
          <p:nvSpPr>
            <p:cNvPr id="25" name="TextBox 24"/>
            <p:cNvSpPr txBox="1"/>
            <p:nvPr/>
          </p:nvSpPr>
          <p:spPr>
            <a:xfrm>
              <a:off x="2428490" y="1762006"/>
              <a:ext cx="4453714" cy="800219"/>
            </a:xfrm>
            <a:prstGeom prst="rect">
              <a:avLst/>
            </a:prstGeom>
            <a:noFill/>
          </p:spPr>
          <p:txBody>
            <a:bodyPr wrap="square" rtlCol="0">
              <a:spAutoFit/>
            </a:bodyPr>
            <a:lstStyle/>
            <a:p>
              <a:pPr algn="ctr"/>
              <a:r>
                <a:rPr lang="en-US" sz="2800" b="1" dirty="0" smtClean="0">
                  <a:latin typeface="+mn-lt"/>
                </a:rPr>
                <a:t>Sequential Circuit</a:t>
              </a:r>
              <a:endParaRPr lang="en-US" sz="2800" b="1" dirty="0">
                <a:latin typeface="+mn-lt"/>
              </a:endParaRPr>
            </a:p>
            <a:p>
              <a:endParaRPr lang="en-US" sz="1800" dirty="0" smtClean="0">
                <a:latin typeface="Calibri" pitchFamily="34" charset="0"/>
              </a:endParaRPr>
            </a:p>
          </p:txBody>
        </p:sp>
      </p:grpSp>
      <p:sp>
        <p:nvSpPr>
          <p:cNvPr id="2" name="Title 1"/>
          <p:cNvSpPr>
            <a:spLocks noGrp="1"/>
          </p:cNvSpPr>
          <p:nvPr>
            <p:ph type="title"/>
          </p:nvPr>
        </p:nvSpPr>
        <p:spPr/>
        <p:txBody>
          <a:bodyPr/>
          <a:lstStyle/>
          <a:p>
            <a:r>
              <a:rPr lang="en-US" dirty="0" smtClean="0"/>
              <a:t>Combinational + Memory = Sequential</a:t>
            </a:r>
            <a:endParaRPr lang="en-US" dirty="0"/>
          </a:p>
        </p:txBody>
      </p:sp>
      <p:grpSp>
        <p:nvGrpSpPr>
          <p:cNvPr id="27" name="Group 26"/>
          <p:cNvGrpSpPr/>
          <p:nvPr/>
        </p:nvGrpSpPr>
        <p:grpSpPr>
          <a:xfrm>
            <a:off x="533401" y="2001599"/>
            <a:ext cx="7990531" cy="1447801"/>
            <a:chOff x="533401" y="2285999"/>
            <a:chExt cx="7990531" cy="1447801"/>
          </a:xfrm>
        </p:grpSpPr>
        <p:sp>
          <p:nvSpPr>
            <p:cNvPr id="4" name="Rounded Rectangle 3"/>
            <p:cNvSpPr/>
            <p:nvPr/>
          </p:nvSpPr>
          <p:spPr bwMode="auto">
            <a:xfrm>
              <a:off x="3250468" y="2462688"/>
              <a:ext cx="2769332" cy="1271112"/>
            </a:xfrm>
            <a:prstGeom prst="roundRect">
              <a:avLst/>
            </a:prstGeom>
            <a:solidFill>
              <a:schemeClr val="accent4"/>
            </a:solidFill>
            <a:ln w="25400">
              <a:solidFill>
                <a:schemeClr val="tx1"/>
              </a:solidFill>
              <a:round/>
              <a:headEnd/>
              <a:tailEnd/>
            </a:ln>
            <a:effectLst/>
          </p:spPr>
          <p:txBody>
            <a:bodyPr wrap="none" rtlCol="0" anchor="ctr">
              <a:noAutofit/>
            </a:bodyPr>
            <a:lstStyle/>
            <a:p>
              <a:pPr algn="ctr"/>
              <a:r>
                <a:rPr lang="en-US" sz="2800" b="1" dirty="0" smtClean="0">
                  <a:latin typeface="+mn-lt"/>
                </a:rPr>
                <a:t>Combinational</a:t>
              </a:r>
            </a:p>
            <a:p>
              <a:pPr algn="ctr"/>
              <a:r>
                <a:rPr lang="en-US" sz="2800" b="1" dirty="0" smtClean="0">
                  <a:latin typeface="+mn-lt"/>
                </a:rPr>
                <a:t>Circuit</a:t>
              </a:r>
              <a:endParaRPr lang="en-US" sz="2800" b="1" dirty="0">
                <a:latin typeface="+mn-lt"/>
              </a:endParaRPr>
            </a:p>
          </p:txBody>
        </p:sp>
        <p:cxnSp>
          <p:nvCxnSpPr>
            <p:cNvPr id="8" name="Straight Arrow Connector 7"/>
            <p:cNvCxnSpPr/>
            <p:nvPr/>
          </p:nvCxnSpPr>
          <p:spPr bwMode="auto">
            <a:xfrm>
              <a:off x="1219200" y="2743200"/>
              <a:ext cx="2031268" cy="0"/>
            </a:xfrm>
            <a:prstGeom prst="straightConnector1">
              <a:avLst/>
            </a:prstGeom>
            <a:noFill/>
            <a:ln w="12700">
              <a:solidFill>
                <a:srgbClr val="000000"/>
              </a:solidFill>
              <a:miter lim="800000"/>
              <a:headEnd type="none" w="med" len="med"/>
              <a:tailEnd type="triangle"/>
            </a:ln>
            <a:effectLst/>
          </p:spPr>
        </p:cxnSp>
        <p:cxnSp>
          <p:nvCxnSpPr>
            <p:cNvPr id="9" name="Straight Arrow Connector 8"/>
            <p:cNvCxnSpPr/>
            <p:nvPr/>
          </p:nvCxnSpPr>
          <p:spPr bwMode="auto">
            <a:xfrm>
              <a:off x="1219200" y="3048000"/>
              <a:ext cx="2031268" cy="0"/>
            </a:xfrm>
            <a:prstGeom prst="straightConnector1">
              <a:avLst/>
            </a:prstGeom>
            <a:noFill/>
            <a:ln w="12700">
              <a:solidFill>
                <a:srgbClr val="000000"/>
              </a:solidFill>
              <a:miter lim="800000"/>
              <a:headEnd type="none" w="med" len="med"/>
              <a:tailEnd type="triangle"/>
            </a:ln>
            <a:effectLst/>
          </p:spPr>
        </p:cxnSp>
        <p:cxnSp>
          <p:nvCxnSpPr>
            <p:cNvPr id="10" name="Straight Arrow Connector 9"/>
            <p:cNvCxnSpPr/>
            <p:nvPr/>
          </p:nvCxnSpPr>
          <p:spPr bwMode="auto">
            <a:xfrm>
              <a:off x="6019800" y="2743200"/>
              <a:ext cx="2031268" cy="0"/>
            </a:xfrm>
            <a:prstGeom prst="straightConnector1">
              <a:avLst/>
            </a:prstGeom>
            <a:noFill/>
            <a:ln w="12700">
              <a:solidFill>
                <a:srgbClr val="000000"/>
              </a:solidFill>
              <a:miter lim="800000"/>
              <a:headEnd type="none" w="med" len="med"/>
              <a:tailEnd type="triangle"/>
            </a:ln>
            <a:effectLst/>
          </p:spPr>
        </p:cxnSp>
        <p:cxnSp>
          <p:nvCxnSpPr>
            <p:cNvPr id="11" name="Straight Arrow Connector 10"/>
            <p:cNvCxnSpPr/>
            <p:nvPr/>
          </p:nvCxnSpPr>
          <p:spPr bwMode="auto">
            <a:xfrm>
              <a:off x="6019800" y="3048000"/>
              <a:ext cx="2031268" cy="0"/>
            </a:xfrm>
            <a:prstGeom prst="straightConnector1">
              <a:avLst/>
            </a:prstGeom>
            <a:noFill/>
            <a:ln w="12700">
              <a:solidFill>
                <a:srgbClr val="000000"/>
              </a:solidFill>
              <a:miter lim="800000"/>
              <a:headEnd type="none" w="med" len="med"/>
              <a:tailEnd type="triangle"/>
            </a:ln>
            <a:effectLst/>
          </p:spPr>
        </p:cxnSp>
        <p:sp>
          <p:nvSpPr>
            <p:cNvPr id="12" name="TextBox 11"/>
            <p:cNvSpPr txBox="1"/>
            <p:nvPr/>
          </p:nvSpPr>
          <p:spPr>
            <a:xfrm rot="16200000">
              <a:off x="192734" y="2626667"/>
              <a:ext cx="1143000" cy="461665"/>
            </a:xfrm>
            <a:prstGeom prst="rect">
              <a:avLst/>
            </a:prstGeom>
            <a:noFill/>
          </p:spPr>
          <p:txBody>
            <a:bodyPr wrap="square" rtlCol="0">
              <a:spAutoFit/>
            </a:bodyPr>
            <a:lstStyle/>
            <a:p>
              <a:pPr algn="ctr"/>
              <a:r>
                <a:rPr lang="en-US" sz="2400" b="1" dirty="0" smtClean="0">
                  <a:latin typeface="Calibri" pitchFamily="34" charset="0"/>
                </a:rPr>
                <a:t>inputs</a:t>
              </a:r>
              <a:endParaRPr lang="en-US" sz="1800" b="1" dirty="0" smtClean="0">
                <a:latin typeface="Calibri" pitchFamily="34" charset="0"/>
              </a:endParaRPr>
            </a:p>
          </p:txBody>
        </p:sp>
        <p:sp>
          <p:nvSpPr>
            <p:cNvPr id="13" name="TextBox 12"/>
            <p:cNvSpPr txBox="1"/>
            <p:nvPr/>
          </p:nvSpPr>
          <p:spPr>
            <a:xfrm rot="16200000">
              <a:off x="7650229" y="2698037"/>
              <a:ext cx="1285741" cy="461665"/>
            </a:xfrm>
            <a:prstGeom prst="rect">
              <a:avLst/>
            </a:prstGeom>
            <a:noFill/>
          </p:spPr>
          <p:txBody>
            <a:bodyPr wrap="square" rtlCol="0">
              <a:spAutoFit/>
            </a:bodyPr>
            <a:lstStyle/>
            <a:p>
              <a:pPr algn="ctr"/>
              <a:r>
                <a:rPr lang="en-US" sz="2400" b="1" smtClean="0">
                  <a:latin typeface="Calibri" pitchFamily="34" charset="0"/>
                </a:rPr>
                <a:t>outputs</a:t>
              </a:r>
              <a:endParaRPr lang="en-US" sz="1800" b="1" dirty="0" smtClean="0">
                <a:latin typeface="Calibri" pitchFamily="34" charset="0"/>
              </a:endParaRPr>
            </a:p>
          </p:txBody>
        </p:sp>
      </p:grpSp>
      <p:grpSp>
        <p:nvGrpSpPr>
          <p:cNvPr id="28" name="Group 27"/>
          <p:cNvGrpSpPr/>
          <p:nvPr/>
        </p:nvGrpSpPr>
        <p:grpSpPr>
          <a:xfrm>
            <a:off x="2362200" y="3125551"/>
            <a:ext cx="4501258" cy="2457449"/>
            <a:chOff x="2362200" y="3409951"/>
            <a:chExt cx="4501258" cy="2457449"/>
          </a:xfrm>
        </p:grpSpPr>
        <p:sp>
          <p:nvSpPr>
            <p:cNvPr id="6" name="Rectangle 5"/>
            <p:cNvSpPr/>
            <p:nvPr/>
          </p:nvSpPr>
          <p:spPr bwMode="auto">
            <a:xfrm>
              <a:off x="3976696" y="4114800"/>
              <a:ext cx="1357303" cy="1752600"/>
            </a:xfrm>
            <a:prstGeom prst="rect">
              <a:avLst/>
            </a:prstGeom>
            <a:solidFill>
              <a:schemeClr val="accent5"/>
            </a:solidFill>
            <a:ln w="25400">
              <a:solidFill>
                <a:schemeClr val="tx1"/>
              </a:solidFill>
              <a:round/>
              <a:headEnd/>
              <a:tailEnd/>
            </a:ln>
            <a:effectLst/>
          </p:spPr>
          <p:txBody>
            <a:bodyPr wrap="none" rtlCol="0" anchor="ctr">
              <a:noAutofit/>
            </a:bodyPr>
            <a:lstStyle/>
            <a:p>
              <a:pPr algn="ctr"/>
              <a:r>
                <a:rPr lang="en-US" sz="2400" b="1" dirty="0" smtClean="0">
                  <a:latin typeface="+mn-lt"/>
                </a:rPr>
                <a:t>Memory</a:t>
              </a:r>
            </a:p>
            <a:p>
              <a:pPr algn="ctr"/>
              <a:r>
                <a:rPr lang="en-US" sz="2400" b="1" dirty="0" smtClean="0">
                  <a:latin typeface="+mn-lt"/>
                </a:rPr>
                <a:t>Element</a:t>
              </a:r>
              <a:endParaRPr lang="en-US" sz="2400" b="1" dirty="0">
                <a:latin typeface="+mn-lt"/>
              </a:endParaRPr>
            </a:p>
          </p:txBody>
        </p:sp>
        <p:cxnSp>
          <p:nvCxnSpPr>
            <p:cNvPr id="15" name="Elbow Connector 14"/>
            <p:cNvCxnSpPr/>
            <p:nvPr/>
          </p:nvCxnSpPr>
          <p:spPr bwMode="auto">
            <a:xfrm rot="5400000">
              <a:off x="5253733" y="3495675"/>
              <a:ext cx="1695449" cy="1524001"/>
            </a:xfrm>
            <a:prstGeom prst="bentConnector2">
              <a:avLst/>
            </a:prstGeom>
            <a:noFill/>
            <a:ln w="12700">
              <a:solidFill>
                <a:srgbClr val="000000"/>
              </a:solidFill>
              <a:miter lim="800000"/>
              <a:headEnd type="none" w="med" len="med"/>
              <a:tailEnd type="triangle"/>
            </a:ln>
            <a:effectLst/>
          </p:spPr>
        </p:cxnSp>
        <p:cxnSp>
          <p:nvCxnSpPr>
            <p:cNvPr id="18" name="Elbow Connector 17"/>
            <p:cNvCxnSpPr/>
            <p:nvPr/>
          </p:nvCxnSpPr>
          <p:spPr bwMode="auto">
            <a:xfrm rot="5400000" flipH="1" flipV="1">
              <a:off x="1968134" y="3823066"/>
              <a:ext cx="1676400" cy="888268"/>
            </a:xfrm>
            <a:prstGeom prst="bentConnector3">
              <a:avLst>
                <a:gd name="adj1" fmla="val 99936"/>
              </a:avLst>
            </a:prstGeom>
            <a:noFill/>
            <a:ln w="12700">
              <a:solidFill>
                <a:srgbClr val="000000"/>
              </a:solidFill>
              <a:miter lim="800000"/>
              <a:headEnd type="none" w="med" len="med"/>
              <a:tailEnd type="triangle"/>
            </a:ln>
            <a:effectLst/>
          </p:spPr>
        </p:cxnSp>
        <p:cxnSp>
          <p:nvCxnSpPr>
            <p:cNvPr id="21" name="Straight Connector 20"/>
            <p:cNvCxnSpPr/>
            <p:nvPr/>
          </p:nvCxnSpPr>
          <p:spPr bwMode="auto">
            <a:xfrm>
              <a:off x="2362200" y="5105400"/>
              <a:ext cx="1614496" cy="0"/>
            </a:xfrm>
            <a:prstGeom prst="line">
              <a:avLst/>
            </a:prstGeom>
            <a:noFill/>
            <a:ln w="12700">
              <a:solidFill>
                <a:srgbClr val="000000"/>
              </a:solidFill>
              <a:miter lim="800000"/>
              <a:headEnd type="none" w="med" len="med"/>
              <a:tailEnd type="none" w="med" len="med"/>
            </a:ln>
            <a:effectLst/>
          </p:spPr>
        </p:cxnSp>
        <p:cxnSp>
          <p:nvCxnSpPr>
            <p:cNvPr id="22" name="Straight Connector 21"/>
            <p:cNvCxnSpPr/>
            <p:nvPr/>
          </p:nvCxnSpPr>
          <p:spPr bwMode="auto">
            <a:xfrm>
              <a:off x="6019800" y="3409951"/>
              <a:ext cx="838201" cy="0"/>
            </a:xfrm>
            <a:prstGeom prst="line">
              <a:avLst/>
            </a:prstGeom>
            <a:noFill/>
            <a:ln w="12700">
              <a:solidFill>
                <a:srgbClr val="000000"/>
              </a:solidFill>
              <a:miter lim="800000"/>
              <a:headEnd type="none" w="med" len="med"/>
              <a:tailEnd type="none" w="med" len="med"/>
            </a:ln>
            <a:effectLst/>
          </p:spPr>
        </p:cxnSp>
      </p:grpSp>
      <p:sp>
        <p:nvSpPr>
          <p:cNvPr id="29" name="Content Placeholder 1"/>
          <p:cNvSpPr>
            <a:spLocks noGrp="1"/>
          </p:cNvSpPr>
          <p:nvPr>
            <p:ph idx="1"/>
          </p:nvPr>
        </p:nvSpPr>
        <p:spPr>
          <a:xfrm>
            <a:off x="396875" y="6086475"/>
            <a:ext cx="8061325" cy="619125"/>
          </a:xfrm>
        </p:spPr>
        <p:txBody>
          <a:bodyPr/>
          <a:lstStyle/>
          <a:p>
            <a:r>
              <a:rPr lang="en-US" dirty="0" smtClean="0"/>
              <a:t>We know Combinational Circuits, just need some </a:t>
            </a:r>
            <a:r>
              <a:rPr lang="en-US" dirty="0" smtClean="0">
                <a:solidFill>
                  <a:schemeClr val="accent1">
                    <a:lumMod val="75000"/>
                    <a:lumOff val="25000"/>
                  </a:schemeClr>
                </a:solidFill>
              </a:rPr>
              <a:t>MEMORY</a:t>
            </a:r>
            <a:endParaRPr lang="en-US" dirty="0">
              <a:solidFill>
                <a:schemeClr val="accent1">
                  <a:lumMod val="75000"/>
                  <a:lumOff val="25000"/>
                </a:schemeClr>
              </a:solidFill>
            </a:endParaRPr>
          </a:p>
        </p:txBody>
      </p:sp>
    </p:spTree>
    <p:extLst>
      <p:ext uri="{BB962C8B-B14F-4D97-AF65-F5344CB8AC3E}">
        <p14:creationId xmlns:p14="http://schemas.microsoft.com/office/powerpoint/2010/main" val="54861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custDataLst>
              <p:tags r:id="rId2"/>
            </p:custDataLst>
          </p:nvPr>
        </p:nvSpPr>
        <p:spPr/>
        <p:txBody>
          <a:bodyPr/>
          <a:lstStyle/>
          <a:p>
            <a:r>
              <a:rPr lang="en-US" smtClean="0"/>
              <a:t>FSM Schematic: State Register</a:t>
            </a:r>
          </a:p>
        </p:txBody>
      </p:sp>
      <p:graphicFrame>
        <p:nvGraphicFramePr>
          <p:cNvPr id="6" name="Object 2"/>
          <p:cNvGraphicFramePr>
            <a:graphicFrameLocks noChangeAspect="1"/>
          </p:cNvGraphicFramePr>
          <p:nvPr>
            <p:custDataLst>
              <p:tags r:id="rId3"/>
            </p:custDataLst>
            <p:extLst>
              <p:ext uri="{D42A27DB-BD31-4B8C-83A1-F6EECF244321}">
                <p14:modId xmlns:p14="http://schemas.microsoft.com/office/powerpoint/2010/main" val="3032957042"/>
              </p:ext>
            </p:extLst>
          </p:nvPr>
        </p:nvGraphicFramePr>
        <p:xfrm>
          <a:off x="4325938" y="1295400"/>
          <a:ext cx="1922462" cy="3352800"/>
        </p:xfrm>
        <a:graphic>
          <a:graphicData uri="http://schemas.openxmlformats.org/presentationml/2006/ole">
            <mc:AlternateContent xmlns:mc="http://schemas.openxmlformats.org/markup-compatibility/2006">
              <mc:Choice xmlns:v="urn:schemas-microsoft-com:vml" Requires="v">
                <p:oleObj spid="_x0000_s106577" name="VISIO" r:id="rId6" imgW="769378" imgH="1343359" progId="Visio.Drawing.6">
                  <p:embed/>
                </p:oleObj>
              </mc:Choice>
              <mc:Fallback>
                <p:oleObj name="VISIO" r:id="rId6" imgW="769378" imgH="1343359"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5938" y="1295400"/>
                        <a:ext cx="1922462"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pic>
        <p:nvPicPr>
          <p:cNvPr id="7"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181600"/>
            <a:ext cx="480060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custDataLst>
              <p:tags r:id="rId2"/>
            </p:custDataLst>
          </p:nvPr>
        </p:nvSpPr>
        <p:spPr/>
        <p:txBody>
          <a:bodyPr/>
          <a:lstStyle/>
          <a:p>
            <a:r>
              <a:rPr lang="en-US" smtClean="0"/>
              <a:t>FSM Schematic: Next State Logic</a:t>
            </a:r>
          </a:p>
        </p:txBody>
      </p:sp>
      <p:graphicFrame>
        <p:nvGraphicFramePr>
          <p:cNvPr id="7" name="Object 2"/>
          <p:cNvGraphicFramePr>
            <a:graphicFrameLocks noChangeAspect="1"/>
          </p:cNvGraphicFramePr>
          <p:nvPr>
            <p:custDataLst>
              <p:tags r:id="rId3"/>
            </p:custDataLst>
            <p:extLst>
              <p:ext uri="{D42A27DB-BD31-4B8C-83A1-F6EECF244321}">
                <p14:modId xmlns:p14="http://schemas.microsoft.com/office/powerpoint/2010/main" val="3638953129"/>
              </p:ext>
            </p:extLst>
          </p:nvPr>
        </p:nvGraphicFramePr>
        <p:xfrm>
          <a:off x="228600" y="1295400"/>
          <a:ext cx="6030913" cy="3989388"/>
        </p:xfrm>
        <a:graphic>
          <a:graphicData uri="http://schemas.openxmlformats.org/presentationml/2006/ole">
            <mc:AlternateContent xmlns:mc="http://schemas.openxmlformats.org/markup-compatibility/2006">
              <mc:Choice xmlns:v="urn:schemas-microsoft-com:vml" Requires="v">
                <p:oleObj spid="_x0000_s108625" name="VISIO" r:id="rId6" imgW="2462316" imgH="1628823" progId="Visio.Drawing.6">
                  <p:embed/>
                </p:oleObj>
              </mc:Choice>
              <mc:Fallback>
                <p:oleObj name="VISIO" r:id="rId6" imgW="2462316" imgH="1628823"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95400"/>
                        <a:ext cx="6030913" cy="398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181600"/>
            <a:ext cx="480060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custDataLst>
              <p:tags r:id="rId2"/>
            </p:custDataLst>
          </p:nvPr>
        </p:nvSpPr>
        <p:spPr/>
        <p:txBody>
          <a:bodyPr/>
          <a:lstStyle/>
          <a:p>
            <a:r>
              <a:rPr lang="en-US" smtClean="0"/>
              <a:t>FSM Schematic: Output Logic</a:t>
            </a:r>
          </a:p>
        </p:txBody>
      </p:sp>
      <p:graphicFrame>
        <p:nvGraphicFramePr>
          <p:cNvPr id="6" name="Object 2"/>
          <p:cNvGraphicFramePr>
            <a:graphicFrameLocks noChangeAspect="1"/>
          </p:cNvGraphicFramePr>
          <p:nvPr>
            <p:custDataLst>
              <p:tags r:id="rId3"/>
            </p:custDataLst>
            <p:extLst>
              <p:ext uri="{D42A27DB-BD31-4B8C-83A1-F6EECF244321}">
                <p14:modId xmlns:p14="http://schemas.microsoft.com/office/powerpoint/2010/main" val="907952796"/>
              </p:ext>
            </p:extLst>
          </p:nvPr>
        </p:nvGraphicFramePr>
        <p:xfrm>
          <a:off x="381000" y="1371600"/>
          <a:ext cx="8458200" cy="3935413"/>
        </p:xfrm>
        <a:graphic>
          <a:graphicData uri="http://schemas.openxmlformats.org/presentationml/2006/ole">
            <mc:AlternateContent xmlns:mc="http://schemas.openxmlformats.org/markup-compatibility/2006">
              <mc:Choice xmlns:v="urn:schemas-microsoft-com:vml" Requires="v">
                <p:oleObj spid="_x0000_s110673" name="VISIO" r:id="rId6" imgW="3500366" imgH="1628823" progId="Visio.Drawing.6">
                  <p:embed/>
                </p:oleObj>
              </mc:Choice>
              <mc:Fallback>
                <p:oleObj name="VISIO" r:id="rId6" imgW="3500366" imgH="1628823"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371600"/>
                        <a:ext cx="8458200" cy="393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7"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181600"/>
            <a:ext cx="480060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custDataLst>
              <p:tags r:id="rId2"/>
            </p:custDataLst>
          </p:nvPr>
        </p:nvSpPr>
        <p:spPr/>
        <p:txBody>
          <a:bodyPr/>
          <a:lstStyle/>
          <a:p>
            <a:r>
              <a:rPr lang="en-US" smtClean="0"/>
              <a:t>FSM Timing Diagram</a:t>
            </a:r>
          </a:p>
        </p:txBody>
      </p:sp>
      <p:graphicFrame>
        <p:nvGraphicFramePr>
          <p:cNvPr id="112645" name="Object 3"/>
          <p:cNvGraphicFramePr>
            <a:graphicFrameLocks noGrp="1" noChangeAspect="1"/>
          </p:cNvGraphicFramePr>
          <p:nvPr>
            <p:ph idx="1"/>
            <p:custDataLst>
              <p:tags r:id="rId3"/>
            </p:custDataLst>
            <p:extLst>
              <p:ext uri="{D42A27DB-BD31-4B8C-83A1-F6EECF244321}">
                <p14:modId xmlns:p14="http://schemas.microsoft.com/office/powerpoint/2010/main" val="1336315375"/>
              </p:ext>
            </p:extLst>
          </p:nvPr>
        </p:nvGraphicFramePr>
        <p:xfrm>
          <a:off x="5715000" y="239713"/>
          <a:ext cx="2971800" cy="2960687"/>
        </p:xfrm>
        <a:graphic>
          <a:graphicData uri="http://schemas.openxmlformats.org/presentationml/2006/ole">
            <mc:AlternateContent xmlns:mc="http://schemas.openxmlformats.org/markup-compatibility/2006">
              <mc:Choice xmlns:v="urn:schemas-microsoft-com:vml" Requires="v">
                <p:oleObj spid="_x0000_s112782" name="VISIO" r:id="rId7" imgW="2001299" imgH="1993667" progId="Visio.Drawing.6">
                  <p:embed/>
                </p:oleObj>
              </mc:Choice>
              <mc:Fallback>
                <p:oleObj name="VISIO" r:id="rId7" imgW="2001299" imgH="1993667" progId="Visio.Drawing.6">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39713"/>
                        <a:ext cx="2971800" cy="2960687"/>
                      </a:xfrm>
                      <a:prstGeom prst="rect">
                        <a:avLst/>
                      </a:prstGeom>
                      <a:noFill/>
                      <a:ln>
                        <a:noFill/>
                      </a:ln>
                      <a:effectLst/>
                      <a:extLst/>
                    </p:spPr>
                  </p:pic>
                </p:oleObj>
              </mc:Fallback>
            </mc:AlternateContent>
          </a:graphicData>
        </a:graphic>
      </p:graphicFrame>
      <p:graphicFrame>
        <p:nvGraphicFramePr>
          <p:cNvPr id="112644" name="Object 2"/>
          <p:cNvGraphicFramePr>
            <a:graphicFrameLocks noGrp="1" noChangeAspect="1"/>
          </p:cNvGraphicFramePr>
          <p:nvPr>
            <p:ph sz="half" idx="4294967295"/>
            <p:custDataLst>
              <p:tags r:id="rId4"/>
            </p:custDataLst>
            <p:extLst>
              <p:ext uri="{D42A27DB-BD31-4B8C-83A1-F6EECF244321}">
                <p14:modId xmlns:p14="http://schemas.microsoft.com/office/powerpoint/2010/main" val="2743905343"/>
              </p:ext>
            </p:extLst>
          </p:nvPr>
        </p:nvGraphicFramePr>
        <p:xfrm>
          <a:off x="0" y="3181350"/>
          <a:ext cx="7167563" cy="3295650"/>
        </p:xfrm>
        <a:graphic>
          <a:graphicData uri="http://schemas.openxmlformats.org/presentationml/2006/ole">
            <mc:AlternateContent xmlns:mc="http://schemas.openxmlformats.org/markup-compatibility/2006">
              <mc:Choice xmlns:v="urn:schemas-microsoft-com:vml" Requires="v">
                <p:oleObj spid="_x0000_s112783" name="VISIO" r:id="rId9" imgW="5530670" imgH="2543223" progId="Visio.Drawing.6">
                  <p:embed/>
                </p:oleObj>
              </mc:Choice>
              <mc:Fallback>
                <p:oleObj name="VISIO" r:id="rId9" imgW="5530670" imgH="2543223" progId="Visio.Drawing.6">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181350"/>
                        <a:ext cx="7167563"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custDataLst>
              <p:tags r:id="rId1"/>
            </p:custDataLst>
          </p:nvPr>
        </p:nvSpPr>
        <p:spPr/>
        <p:txBody>
          <a:bodyPr/>
          <a:lstStyle/>
          <a:p>
            <a:r>
              <a:rPr lang="en-US" smtClean="0"/>
              <a:t>FSM State Encoding</a:t>
            </a:r>
          </a:p>
        </p:txBody>
      </p:sp>
      <p:sp>
        <p:nvSpPr>
          <p:cNvPr id="2" name="Content Placeholder 1"/>
          <p:cNvSpPr>
            <a:spLocks noGrp="1"/>
          </p:cNvSpPr>
          <p:nvPr>
            <p:ph idx="1"/>
          </p:nvPr>
        </p:nvSpPr>
        <p:spPr/>
        <p:txBody>
          <a:bodyPr/>
          <a:lstStyle/>
          <a:p>
            <a:r>
              <a:rPr lang="en-US" dirty="0"/>
              <a:t>Binary encoding: i.e., for four states, 00, 01, 10, 11</a:t>
            </a:r>
          </a:p>
          <a:p>
            <a:r>
              <a:rPr lang="en-US" dirty="0"/>
              <a:t>One-hot encoding</a:t>
            </a:r>
          </a:p>
          <a:p>
            <a:pPr lvl="1"/>
            <a:r>
              <a:rPr lang="en-US" dirty="0"/>
              <a:t>One state bit per state</a:t>
            </a:r>
          </a:p>
          <a:p>
            <a:pPr lvl="1"/>
            <a:r>
              <a:rPr lang="en-US" dirty="0"/>
              <a:t>Only one state bit is HIGH at once</a:t>
            </a:r>
          </a:p>
          <a:p>
            <a:pPr lvl="1"/>
            <a:r>
              <a:rPr lang="en-US" dirty="0"/>
              <a:t>I.e., for four states, 0001, 0010, 0100, 1000</a:t>
            </a:r>
          </a:p>
          <a:p>
            <a:pPr lvl="1"/>
            <a:r>
              <a:rPr lang="en-US" dirty="0"/>
              <a:t>Requires more flip-flops</a:t>
            </a:r>
          </a:p>
          <a:p>
            <a:pPr lvl="1"/>
            <a:r>
              <a:rPr lang="en-US" dirty="0"/>
              <a:t>Often next state and output logic is simpler</a:t>
            </a:r>
          </a:p>
          <a:p>
            <a:pPr marL="0" indent="0">
              <a:buNone/>
            </a:pPr>
            <a:endParaRPr lang="de-CH"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custDataLst>
              <p:tags r:id="rId2"/>
            </p:custDataLst>
            <p:extLst>
              <p:ext uri="{D42A27DB-BD31-4B8C-83A1-F6EECF244321}">
                <p14:modId xmlns:p14="http://schemas.microsoft.com/office/powerpoint/2010/main" val="2680085170"/>
              </p:ext>
            </p:extLst>
          </p:nvPr>
        </p:nvGraphicFramePr>
        <p:xfrm>
          <a:off x="6565900" y="2819399"/>
          <a:ext cx="2044700" cy="3492407"/>
        </p:xfrm>
        <a:graphic>
          <a:graphicData uri="http://schemas.openxmlformats.org/presentationml/2006/ole">
            <mc:AlternateContent xmlns:mc="http://schemas.openxmlformats.org/markup-compatibility/2006">
              <mc:Choice xmlns:v="urn:schemas-microsoft-com:vml" Requires="v">
                <p:oleObj spid="_x0000_s116883" r:id="rId7" imgW="1728000" imgH="2952000" progId="">
                  <p:embed/>
                </p:oleObj>
              </mc:Choice>
              <mc:Fallback>
                <p:oleObj r:id="rId7" imgW="1728000" imgH="2952000" progId="">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5900" y="2819399"/>
                        <a:ext cx="2044700" cy="3492407"/>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503755664"/>
              </p:ext>
            </p:extLst>
          </p:nvPr>
        </p:nvGraphicFramePr>
        <p:xfrm>
          <a:off x="685800" y="2895600"/>
          <a:ext cx="5638800" cy="3490913"/>
        </p:xfrm>
        <a:graphic>
          <a:graphicData uri="http://schemas.openxmlformats.org/presentationml/2006/ole">
            <mc:AlternateContent xmlns:mc="http://schemas.openxmlformats.org/markup-compatibility/2006">
              <mc:Choice xmlns:v="urn:schemas-microsoft-com:vml" Requires="v">
                <p:oleObj spid="_x0000_s116884" name="VISIO" r:id="rId9" imgW="2614970" imgH="1618137" progId="Visio.Drawing.6">
                  <p:embed/>
                </p:oleObj>
              </mc:Choice>
              <mc:Fallback>
                <p:oleObj name="VISIO" r:id="rId9" imgW="2614970" imgH="1618137" progId="Visio.Drawing.6">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2895600"/>
                        <a:ext cx="5638800" cy="349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16739" name="Rectangle 2"/>
          <p:cNvSpPr>
            <a:spLocks noGrp="1" noChangeArrowheads="1"/>
          </p:cNvSpPr>
          <p:nvPr>
            <p:ph type="title"/>
            <p:custDataLst>
              <p:tags r:id="rId4"/>
            </p:custDataLst>
          </p:nvPr>
        </p:nvSpPr>
        <p:spPr/>
        <p:txBody>
          <a:bodyPr/>
          <a:lstStyle/>
          <a:p>
            <a:r>
              <a:rPr lang="en-US" dirty="0" smtClean="0"/>
              <a:t>Moore vs. Mealy FSM</a:t>
            </a:r>
          </a:p>
        </p:txBody>
      </p:sp>
      <p:sp>
        <p:nvSpPr>
          <p:cNvPr id="2" name="Content Placeholder 1"/>
          <p:cNvSpPr>
            <a:spLocks noGrp="1"/>
          </p:cNvSpPr>
          <p:nvPr>
            <p:ph idx="1"/>
          </p:nvPr>
        </p:nvSpPr>
        <p:spPr/>
        <p:txBody>
          <a:bodyPr/>
          <a:lstStyle/>
          <a:p>
            <a:r>
              <a:rPr lang="en-US" dirty="0"/>
              <a:t>Alyssa P. Hacker has a snail that crawls down a paper tape with 1’s and 0’s on it. The snail smiles whenever the last four digits it has crawled over are 1101.  Design Moore and Mealy FSMs of the snail’s brain.</a:t>
            </a:r>
          </a:p>
          <a:p>
            <a:endParaRPr lang="de-CH"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custDataLst>
              <p:tags r:id="rId2"/>
            </p:custDataLst>
            <p:extLst>
              <p:ext uri="{D42A27DB-BD31-4B8C-83A1-F6EECF244321}">
                <p14:modId xmlns:p14="http://schemas.microsoft.com/office/powerpoint/2010/main" val="525749355"/>
              </p:ext>
            </p:extLst>
          </p:nvPr>
        </p:nvGraphicFramePr>
        <p:xfrm>
          <a:off x="762000" y="1219200"/>
          <a:ext cx="6172200" cy="2462213"/>
        </p:xfrm>
        <a:graphic>
          <a:graphicData uri="http://schemas.openxmlformats.org/presentationml/2006/ole">
            <mc:AlternateContent xmlns:mc="http://schemas.openxmlformats.org/markup-compatibility/2006">
              <mc:Choice xmlns:v="urn:schemas-microsoft-com:vml" Requires="v">
                <p:oleObj spid="_x0000_s118938" name="VISIO" r:id="rId7" imgW="3848418" imgH="1535704" progId="Visio.Drawing.6">
                  <p:embed/>
                </p:oleObj>
              </mc:Choice>
              <mc:Fallback>
                <p:oleObj name="VISIO" r:id="rId7" imgW="3848418" imgH="1535704"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219200"/>
                        <a:ext cx="61722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18787" name="Rectangle 2"/>
          <p:cNvSpPr>
            <a:spLocks noGrp="1" noChangeArrowheads="1"/>
          </p:cNvSpPr>
          <p:nvPr>
            <p:ph type="title"/>
            <p:custDataLst>
              <p:tags r:id="rId3"/>
            </p:custDataLst>
          </p:nvPr>
        </p:nvSpPr>
        <p:spPr>
          <a:xfrm>
            <a:off x="357018" y="435678"/>
            <a:ext cx="8177382" cy="762000"/>
          </a:xfrm>
        </p:spPr>
        <p:txBody>
          <a:bodyPr/>
          <a:lstStyle/>
          <a:p>
            <a:r>
              <a:rPr lang="en-US" dirty="0" smtClean="0"/>
              <a:t>State Transition Diagrams (snail - 1101)</a:t>
            </a:r>
          </a:p>
        </p:txBody>
      </p:sp>
      <p:sp>
        <p:nvSpPr>
          <p:cNvPr id="4" name="Content Placeholder 3"/>
          <p:cNvSpPr>
            <a:spLocks noGrp="1"/>
          </p:cNvSpPr>
          <p:nvPr>
            <p:ph idx="1"/>
          </p:nvPr>
        </p:nvSpPr>
        <p:spPr/>
        <p:txBody>
          <a:bodyPr/>
          <a:lstStyle/>
          <a:p>
            <a:endParaRPr lang="en-US" dirty="0" smtClean="0"/>
          </a:p>
          <a:p>
            <a:endParaRPr lang="en-US" dirty="0"/>
          </a:p>
          <a:p>
            <a:endParaRPr lang="en-US" dirty="0" smtClean="0"/>
          </a:p>
          <a:p>
            <a:pPr lvl="1"/>
            <a:endParaRPr lang="en-US" dirty="0"/>
          </a:p>
          <a:p>
            <a:r>
              <a:rPr lang="en-US" dirty="0" smtClean="0"/>
              <a:t>Mealy </a:t>
            </a:r>
            <a:r>
              <a:rPr lang="en-US" dirty="0"/>
              <a:t>FSM: arcs indicate input/output</a:t>
            </a:r>
          </a:p>
          <a:p>
            <a:endParaRPr lang="de-CH" dirty="0"/>
          </a:p>
        </p:txBody>
      </p:sp>
      <p:graphicFrame>
        <p:nvGraphicFramePr>
          <p:cNvPr id="11" name="Object 3"/>
          <p:cNvGraphicFramePr>
            <a:graphicFrameLocks noChangeAspect="1"/>
          </p:cNvGraphicFramePr>
          <p:nvPr>
            <p:custDataLst>
              <p:tags r:id="rId4"/>
            </p:custDataLst>
            <p:extLst>
              <p:ext uri="{D42A27DB-BD31-4B8C-83A1-F6EECF244321}">
                <p14:modId xmlns:p14="http://schemas.microsoft.com/office/powerpoint/2010/main" val="3306302878"/>
              </p:ext>
            </p:extLst>
          </p:nvPr>
        </p:nvGraphicFramePr>
        <p:xfrm>
          <a:off x="763588" y="4114800"/>
          <a:ext cx="5102225" cy="2338388"/>
        </p:xfrm>
        <a:graphic>
          <a:graphicData uri="http://schemas.openxmlformats.org/presentationml/2006/ole">
            <mc:AlternateContent xmlns:mc="http://schemas.openxmlformats.org/markup-compatibility/2006">
              <mc:Choice xmlns:v="urn:schemas-microsoft-com:vml" Requires="v">
                <p:oleObj spid="_x0000_s118939" name="VISIO" r:id="rId9" imgW="3045456" imgH="1395261" progId="Visio.Drawing.6">
                  <p:embed/>
                </p:oleObj>
              </mc:Choice>
              <mc:Fallback>
                <p:oleObj name="VISIO" r:id="rId9" imgW="3045456" imgH="1395261"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8" y="4114800"/>
                        <a:ext cx="5102225" cy="233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p:custDataLst>
              <p:tags r:id="rId1"/>
            </p:custDataLst>
          </p:nvPr>
        </p:nvSpPr>
        <p:spPr/>
        <p:txBody>
          <a:bodyPr/>
          <a:lstStyle/>
          <a:p>
            <a:r>
              <a:rPr lang="en-US" smtClean="0"/>
              <a:t>FSM Design Procedure</a:t>
            </a:r>
          </a:p>
        </p:txBody>
      </p:sp>
      <p:sp>
        <p:nvSpPr>
          <p:cNvPr id="2" name="Content Placeholder 1"/>
          <p:cNvSpPr>
            <a:spLocks noGrp="1"/>
          </p:cNvSpPr>
          <p:nvPr>
            <p:ph idx="1"/>
          </p:nvPr>
        </p:nvSpPr>
        <p:spPr>
          <a:xfrm>
            <a:off x="396875" y="1362075"/>
            <a:ext cx="8137525" cy="4972050"/>
          </a:xfrm>
        </p:spPr>
        <p:txBody>
          <a:bodyPr/>
          <a:lstStyle/>
          <a:p>
            <a:pPr lvl="1"/>
            <a:r>
              <a:rPr lang="en-US" b="1" dirty="0" smtClean="0"/>
              <a:t>Prepare</a:t>
            </a:r>
          </a:p>
          <a:p>
            <a:pPr lvl="2"/>
            <a:r>
              <a:rPr lang="en-US" dirty="0" smtClean="0"/>
              <a:t>Identify </a:t>
            </a:r>
            <a:r>
              <a:rPr lang="en-US" dirty="0"/>
              <a:t>the inputs and outputs</a:t>
            </a:r>
          </a:p>
          <a:p>
            <a:pPr lvl="2"/>
            <a:r>
              <a:rPr lang="en-US" dirty="0"/>
              <a:t>Sketch a state transition diagram</a:t>
            </a:r>
          </a:p>
          <a:p>
            <a:pPr lvl="2"/>
            <a:r>
              <a:rPr lang="en-US" dirty="0"/>
              <a:t>Write a state transition table</a:t>
            </a:r>
          </a:p>
          <a:p>
            <a:pPr lvl="2"/>
            <a:r>
              <a:rPr lang="en-US" dirty="0"/>
              <a:t>Select state encodings</a:t>
            </a:r>
          </a:p>
          <a:p>
            <a:pPr lvl="1"/>
            <a:r>
              <a:rPr lang="en-US" b="1" dirty="0"/>
              <a:t>For a </a:t>
            </a:r>
            <a:r>
              <a:rPr lang="en-US" b="1" i="1" dirty="0">
                <a:solidFill>
                  <a:schemeClr val="accent1">
                    <a:lumMod val="75000"/>
                    <a:lumOff val="25000"/>
                  </a:schemeClr>
                </a:solidFill>
              </a:rPr>
              <a:t>Moore</a:t>
            </a:r>
            <a:r>
              <a:rPr lang="en-US" b="1" dirty="0"/>
              <a:t> machine</a:t>
            </a:r>
            <a:r>
              <a:rPr lang="en-US" dirty="0"/>
              <a:t>:</a:t>
            </a:r>
          </a:p>
          <a:p>
            <a:pPr lvl="2"/>
            <a:r>
              <a:rPr lang="en-US" dirty="0"/>
              <a:t>Rewrite the state transition table with the selected state encodings</a:t>
            </a:r>
          </a:p>
          <a:p>
            <a:pPr lvl="2"/>
            <a:r>
              <a:rPr lang="en-US" dirty="0"/>
              <a:t>Write the output table</a:t>
            </a:r>
          </a:p>
          <a:p>
            <a:pPr lvl="1"/>
            <a:r>
              <a:rPr lang="en-US" b="1" dirty="0"/>
              <a:t>For a </a:t>
            </a:r>
            <a:r>
              <a:rPr lang="en-US" b="1" i="1" dirty="0">
                <a:solidFill>
                  <a:schemeClr val="accent1">
                    <a:lumMod val="75000"/>
                    <a:lumOff val="25000"/>
                  </a:schemeClr>
                </a:solidFill>
              </a:rPr>
              <a:t>Mealy</a:t>
            </a:r>
            <a:r>
              <a:rPr lang="en-US" b="1" dirty="0"/>
              <a:t> machine:</a:t>
            </a:r>
          </a:p>
          <a:p>
            <a:pPr lvl="2"/>
            <a:r>
              <a:rPr lang="en-US" dirty="0"/>
              <a:t>Rewrite the combined state transition and output table with the selected state encodings</a:t>
            </a:r>
          </a:p>
          <a:p>
            <a:pPr lvl="1"/>
            <a:r>
              <a:rPr lang="en-US" b="1" dirty="0"/>
              <a:t>Write Boolean equations for the next state and output logic</a:t>
            </a:r>
          </a:p>
          <a:p>
            <a:pPr lvl="1"/>
            <a:r>
              <a:rPr lang="en-US" b="1" dirty="0" smtClean="0"/>
              <a:t>Sketch the circuit schematic</a:t>
            </a:r>
          </a:p>
          <a:p>
            <a:endParaRPr lang="de-CH"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Sequential Logic Design</a:t>
            </a:r>
            <a:endParaRPr lang="de-CH" dirty="0"/>
          </a:p>
        </p:txBody>
      </p:sp>
    </p:spTree>
    <p:extLst>
      <p:ext uri="{BB962C8B-B14F-4D97-AF65-F5344CB8AC3E}">
        <p14:creationId xmlns:p14="http://schemas.microsoft.com/office/powerpoint/2010/main" val="1769150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dirty="0" smtClean="0"/>
              <a:t>Last Week in Verilog	</a:t>
            </a:r>
          </a:p>
        </p:txBody>
      </p:sp>
      <p:sp>
        <p:nvSpPr>
          <p:cNvPr id="98306" name="Content Placeholder 10"/>
          <p:cNvSpPr>
            <a:spLocks noGrp="1"/>
          </p:cNvSpPr>
          <p:nvPr>
            <p:ph idx="1"/>
          </p:nvPr>
        </p:nvSpPr>
        <p:spPr/>
        <p:txBody>
          <a:bodyPr/>
          <a:lstStyle/>
          <a:p>
            <a:r>
              <a:rPr lang="en-US" dirty="0" smtClean="0"/>
              <a:t>We have seen an overview of Verilog</a:t>
            </a:r>
          </a:p>
          <a:p>
            <a:r>
              <a:rPr lang="en-US" dirty="0" smtClean="0"/>
              <a:t>Discussed behavioral and structural modeling</a:t>
            </a:r>
          </a:p>
          <a:p>
            <a:r>
              <a:rPr lang="en-US" dirty="0" smtClean="0"/>
              <a:t>Showed combinational logic constructs</a:t>
            </a:r>
          </a:p>
          <a:p>
            <a:pPr>
              <a:buFont typeface="Wingdings" pitchFamily="2" charset="2"/>
              <a:buNone/>
            </a:pPr>
            <a:endParaRPr lang="en-US" sz="3600" b="1" dirty="0" smtClean="0">
              <a:solidFill>
                <a:schemeClr val="accent1">
                  <a:lumMod val="75000"/>
                  <a:lumOff val="25000"/>
                </a:schemeClr>
              </a:solidFill>
            </a:endParaRPr>
          </a:p>
          <a:p>
            <a:pPr>
              <a:buFont typeface="Wingdings" pitchFamily="2" charset="2"/>
              <a:buNone/>
            </a:pPr>
            <a:r>
              <a:rPr lang="en-US" sz="3600" b="1" dirty="0" smtClean="0">
                <a:solidFill>
                  <a:schemeClr val="accent1">
                    <a:lumMod val="75000"/>
                    <a:lumOff val="25000"/>
                  </a:schemeClr>
                </a:solidFill>
              </a:rPr>
              <a:t>This week</a:t>
            </a:r>
          </a:p>
          <a:p>
            <a:r>
              <a:rPr lang="en-US" dirty="0" smtClean="0"/>
              <a:t>Sequential circuit description in Verilog</a:t>
            </a:r>
          </a:p>
          <a:p>
            <a:r>
              <a:rPr lang="en-US" dirty="0" smtClean="0"/>
              <a:t>Developing </a:t>
            </a:r>
            <a:r>
              <a:rPr lang="en-US" dirty="0" err="1" smtClean="0"/>
              <a:t>testbenches</a:t>
            </a:r>
            <a:r>
              <a:rPr lang="en-US" dirty="0" smtClean="0"/>
              <a:t> for simulation</a:t>
            </a:r>
          </a:p>
        </p:txBody>
      </p:sp>
    </p:spTree>
    <p:extLst>
      <p:ext uri="{BB962C8B-B14F-4D97-AF65-F5344CB8AC3E}">
        <p14:creationId xmlns:p14="http://schemas.microsoft.com/office/powerpoint/2010/main" val="117585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 circuit remember?</a:t>
            </a:r>
            <a:endParaRPr lang="de-CH" dirty="0"/>
          </a:p>
        </p:txBody>
      </p:sp>
      <p:sp>
        <p:nvSpPr>
          <p:cNvPr id="3" name="Content Placeholder 2"/>
          <p:cNvSpPr>
            <a:spLocks noGrp="1"/>
          </p:cNvSpPr>
          <p:nvPr>
            <p:ph idx="1"/>
          </p:nvPr>
        </p:nvSpPr>
        <p:spPr>
          <a:xfrm>
            <a:off x="396875" y="1362075"/>
            <a:ext cx="7896225" cy="2066925"/>
          </a:xfrm>
        </p:spPr>
        <p:txBody>
          <a:bodyPr/>
          <a:lstStyle/>
          <a:p>
            <a:r>
              <a:rPr lang="en-US" dirty="0" err="1" smtClean="0"/>
              <a:t>Bistable</a:t>
            </a:r>
            <a:r>
              <a:rPr lang="en-US" dirty="0" smtClean="0"/>
              <a:t> circuits can have two distinct states</a:t>
            </a:r>
          </a:p>
          <a:p>
            <a:pPr lvl="1"/>
            <a:r>
              <a:rPr lang="en-US" dirty="0" smtClean="0"/>
              <a:t>Once they are in one state, they will remain there.</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r>
              <a:rPr lang="en-US" dirty="0" smtClean="0">
                <a:solidFill>
                  <a:schemeClr val="accent1">
                    <a:lumMod val="75000"/>
                    <a:lumOff val="25000"/>
                  </a:schemeClr>
                </a:solidFill>
              </a:rPr>
              <a:t>The Loop keeps the state stable</a:t>
            </a:r>
          </a:p>
          <a:p>
            <a:pPr marL="457200" lvl="1" indent="0">
              <a:buNone/>
            </a:pPr>
            <a:endParaRPr lang="en-US" dirty="0" smtClean="0"/>
          </a:p>
        </p:txBody>
      </p:sp>
      <p:grpSp>
        <p:nvGrpSpPr>
          <p:cNvPr id="4" name="Group 3"/>
          <p:cNvGrpSpPr/>
          <p:nvPr/>
        </p:nvGrpSpPr>
        <p:grpSpPr>
          <a:xfrm>
            <a:off x="2362200" y="3124200"/>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31320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5" name="Straight Connector 14"/>
          <p:cNvCxnSpPr/>
          <p:nvPr/>
        </p:nvCxnSpPr>
        <p:spPr bwMode="auto">
          <a:xfrm>
            <a:off x="3810000" y="3432572"/>
            <a:ext cx="76200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a:off x="6019800" y="3432572"/>
            <a:ext cx="381000" cy="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6400800" y="3432572"/>
            <a:ext cx="0" cy="910828"/>
          </a:xfrm>
          <a:prstGeom prst="line">
            <a:avLst/>
          </a:prstGeom>
          <a:noFill/>
          <a:ln w="25400">
            <a:solidFill>
              <a:srgbClr val="000000"/>
            </a:solidFill>
            <a:miter lim="800000"/>
            <a:headEnd type="none" w="med" len="med"/>
            <a:tailEnd type="none" w="med" len="med"/>
          </a:ln>
          <a:effectLst/>
        </p:spPr>
      </p:cxnSp>
      <p:cxnSp>
        <p:nvCxnSpPr>
          <p:cNvPr id="22" name="Straight Connector 21"/>
          <p:cNvCxnSpPr/>
          <p:nvPr/>
        </p:nvCxnSpPr>
        <p:spPr bwMode="auto">
          <a:xfrm flipH="1">
            <a:off x="1828800" y="4343400"/>
            <a:ext cx="4572000" cy="0"/>
          </a:xfrm>
          <a:prstGeom prst="line">
            <a:avLst/>
          </a:prstGeom>
          <a:noFill/>
          <a:ln w="25400">
            <a:solidFill>
              <a:srgbClr val="000000"/>
            </a:solidFill>
            <a:miter lim="800000"/>
            <a:headEnd type="none" w="med" len="med"/>
            <a:tailEnd type="none" w="med" len="med"/>
          </a:ln>
          <a:effectLst/>
        </p:spPr>
      </p:cxnSp>
      <p:cxnSp>
        <p:nvCxnSpPr>
          <p:cNvPr id="24" name="Straight Connector 23"/>
          <p:cNvCxnSpPr/>
          <p:nvPr/>
        </p:nvCxnSpPr>
        <p:spPr bwMode="auto">
          <a:xfrm flipV="1">
            <a:off x="1828800" y="3425428"/>
            <a:ext cx="0" cy="917972"/>
          </a:xfrm>
          <a:prstGeom prst="line">
            <a:avLst/>
          </a:prstGeom>
          <a:noFill/>
          <a:ln w="25400">
            <a:solidFill>
              <a:srgbClr val="000000"/>
            </a:solidFill>
            <a:miter lim="800000"/>
            <a:headEnd type="none" w="med" len="med"/>
            <a:tailEnd type="none" w="med" len="med"/>
          </a:ln>
          <a:effectLst/>
        </p:spPr>
      </p:cxnSp>
      <p:cxnSp>
        <p:nvCxnSpPr>
          <p:cNvPr id="26" name="Straight Connector 25"/>
          <p:cNvCxnSpPr/>
          <p:nvPr/>
        </p:nvCxnSpPr>
        <p:spPr bwMode="auto">
          <a:xfrm flipV="1">
            <a:off x="1828800" y="3425428"/>
            <a:ext cx="533400" cy="7144"/>
          </a:xfrm>
          <a:prstGeom prst="line">
            <a:avLst/>
          </a:prstGeom>
          <a:noFill/>
          <a:ln w="25400">
            <a:solidFill>
              <a:srgbClr val="000000"/>
            </a:solidFill>
            <a:miter lim="800000"/>
            <a:headEnd type="none" w="med" len="med"/>
            <a:tailEnd type="none" w="med" len="med"/>
          </a:ln>
          <a:effectLst/>
        </p:spPr>
      </p:cxnSp>
      <p:sp>
        <p:nvSpPr>
          <p:cNvPr id="32" name="TextBox 31"/>
          <p:cNvSpPr txBox="1"/>
          <p:nvPr/>
        </p:nvSpPr>
        <p:spPr>
          <a:xfrm>
            <a:off x="2057400" y="2819400"/>
            <a:ext cx="457200" cy="584775"/>
          </a:xfrm>
          <a:prstGeom prst="rect">
            <a:avLst/>
          </a:prstGeom>
          <a:noFill/>
        </p:spPr>
        <p:txBody>
          <a:bodyPr wrap="square" rtlCol="0">
            <a:spAutoFit/>
          </a:bodyPr>
          <a:lstStyle/>
          <a:p>
            <a:r>
              <a:rPr lang="en-US" sz="3200" b="1" dirty="0" smtClean="0">
                <a:solidFill>
                  <a:schemeClr val="accent1">
                    <a:lumMod val="75000"/>
                    <a:lumOff val="25000"/>
                  </a:schemeClr>
                </a:solidFill>
                <a:latin typeface="Calibri" pitchFamily="34" charset="0"/>
              </a:rPr>
              <a:t>0</a:t>
            </a:r>
            <a:endParaRPr lang="de-CH" sz="3200" b="1" dirty="0" smtClean="0">
              <a:solidFill>
                <a:schemeClr val="accent1">
                  <a:lumMod val="75000"/>
                  <a:lumOff val="25000"/>
                </a:schemeClr>
              </a:solidFill>
              <a:latin typeface="Calibri" pitchFamily="34" charset="0"/>
            </a:endParaRPr>
          </a:p>
        </p:txBody>
      </p:sp>
      <p:sp>
        <p:nvSpPr>
          <p:cNvPr id="33" name="TextBox 32"/>
          <p:cNvSpPr txBox="1"/>
          <p:nvPr/>
        </p:nvSpPr>
        <p:spPr>
          <a:xfrm>
            <a:off x="3886200" y="2819400"/>
            <a:ext cx="457200" cy="584775"/>
          </a:xfrm>
          <a:prstGeom prst="rect">
            <a:avLst/>
          </a:prstGeom>
          <a:noFill/>
        </p:spPr>
        <p:txBody>
          <a:bodyPr wrap="square" rtlCol="0">
            <a:spAutoFit/>
          </a:bodyPr>
          <a:lstStyle/>
          <a:p>
            <a:r>
              <a:rPr lang="en-US" sz="3200" b="1" dirty="0">
                <a:solidFill>
                  <a:schemeClr val="accent1">
                    <a:lumMod val="75000"/>
                    <a:lumOff val="25000"/>
                  </a:schemeClr>
                </a:solidFill>
                <a:latin typeface="Calibri" pitchFamily="34" charset="0"/>
              </a:rPr>
              <a:t>1</a:t>
            </a:r>
            <a:endParaRPr lang="de-CH" sz="3200" b="1" dirty="0" smtClean="0">
              <a:solidFill>
                <a:schemeClr val="accent1">
                  <a:lumMod val="75000"/>
                  <a:lumOff val="25000"/>
                </a:schemeClr>
              </a:solidFill>
              <a:latin typeface="Calibri" pitchFamily="34" charset="0"/>
            </a:endParaRPr>
          </a:p>
        </p:txBody>
      </p:sp>
      <p:sp>
        <p:nvSpPr>
          <p:cNvPr id="34" name="TextBox 33"/>
          <p:cNvSpPr txBox="1"/>
          <p:nvPr/>
        </p:nvSpPr>
        <p:spPr>
          <a:xfrm>
            <a:off x="5867400" y="2819400"/>
            <a:ext cx="2819400" cy="584775"/>
          </a:xfrm>
          <a:prstGeom prst="rect">
            <a:avLst/>
          </a:prstGeom>
          <a:noFill/>
        </p:spPr>
        <p:txBody>
          <a:bodyPr wrap="square" rtlCol="0">
            <a:spAutoFit/>
          </a:bodyPr>
          <a:lstStyle/>
          <a:p>
            <a:r>
              <a:rPr lang="en-US" sz="3200" b="1" dirty="0" smtClean="0">
                <a:solidFill>
                  <a:schemeClr val="accent1">
                    <a:lumMod val="75000"/>
                    <a:lumOff val="25000"/>
                  </a:schemeClr>
                </a:solidFill>
                <a:latin typeface="Calibri" pitchFamily="34" charset="0"/>
              </a:rPr>
              <a:t>0 = State 0 </a:t>
            </a:r>
            <a:endParaRPr lang="de-CH" sz="3200" b="1" dirty="0" smtClean="0">
              <a:solidFill>
                <a:schemeClr val="accent1">
                  <a:lumMod val="75000"/>
                  <a:lumOff val="25000"/>
                </a:schemeClr>
              </a:solidFill>
              <a:latin typeface="Calibri" pitchFamily="34" charset="0"/>
            </a:endParaRPr>
          </a:p>
        </p:txBody>
      </p:sp>
    </p:spTree>
    <p:extLst>
      <p:ext uri="{BB962C8B-B14F-4D97-AF65-F5344CB8AC3E}">
        <p14:creationId xmlns:p14="http://schemas.microsoft.com/office/powerpoint/2010/main" val="866986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92000" y="1371600"/>
            <a:ext cx="5867400" cy="4536000"/>
            <a:chOff x="1692000" y="1656000"/>
            <a:chExt cx="5867400" cy="4536000"/>
          </a:xfrm>
        </p:grpSpPr>
        <p:sp>
          <p:nvSpPr>
            <p:cNvPr id="24" name="Rounded Rectangle 23"/>
            <p:cNvSpPr/>
            <p:nvPr/>
          </p:nvSpPr>
          <p:spPr bwMode="auto">
            <a:xfrm>
              <a:off x="1692000" y="1656000"/>
              <a:ext cx="5867400" cy="4536000"/>
            </a:xfrm>
            <a:prstGeom prst="roundRect">
              <a:avLst/>
            </a:prstGeom>
            <a:solidFill>
              <a:schemeClr val="accent6"/>
            </a:solidFill>
            <a:ln w="25400">
              <a:solidFill>
                <a:schemeClr val="tx1"/>
              </a:solidFill>
              <a:round/>
              <a:headEnd/>
              <a:tailEnd/>
            </a:ln>
            <a:effectLst/>
          </p:spPr>
          <p:txBody>
            <a:bodyPr wrap="square" rtlCol="0" anchor="ctr">
              <a:spAutoFit/>
            </a:bodyPr>
            <a:lstStyle/>
            <a:p>
              <a:pPr algn="ctr"/>
              <a:endParaRPr lang="en-US"/>
            </a:p>
          </p:txBody>
        </p:sp>
        <p:sp>
          <p:nvSpPr>
            <p:cNvPr id="25" name="TextBox 24"/>
            <p:cNvSpPr txBox="1"/>
            <p:nvPr/>
          </p:nvSpPr>
          <p:spPr>
            <a:xfrm>
              <a:off x="2428490" y="1762006"/>
              <a:ext cx="4453714" cy="800219"/>
            </a:xfrm>
            <a:prstGeom prst="rect">
              <a:avLst/>
            </a:prstGeom>
            <a:noFill/>
          </p:spPr>
          <p:txBody>
            <a:bodyPr wrap="square" rtlCol="0">
              <a:spAutoFit/>
            </a:bodyPr>
            <a:lstStyle/>
            <a:p>
              <a:pPr algn="ctr"/>
              <a:r>
                <a:rPr lang="en-US" sz="2800" b="1" dirty="0" smtClean="0">
                  <a:latin typeface="+mn-lt"/>
                </a:rPr>
                <a:t>Sequential Circuit</a:t>
              </a:r>
              <a:endParaRPr lang="en-US" sz="2800" b="1" dirty="0">
                <a:latin typeface="+mn-lt"/>
              </a:endParaRPr>
            </a:p>
            <a:p>
              <a:endParaRPr lang="en-US" sz="1800" dirty="0" smtClean="0">
                <a:latin typeface="Calibri" pitchFamily="34" charset="0"/>
              </a:endParaRPr>
            </a:p>
          </p:txBody>
        </p:sp>
      </p:grpSp>
      <p:sp>
        <p:nvSpPr>
          <p:cNvPr id="2" name="Title 1"/>
          <p:cNvSpPr>
            <a:spLocks noGrp="1"/>
          </p:cNvSpPr>
          <p:nvPr>
            <p:ph type="title"/>
          </p:nvPr>
        </p:nvSpPr>
        <p:spPr/>
        <p:txBody>
          <a:bodyPr/>
          <a:lstStyle/>
          <a:p>
            <a:r>
              <a:rPr lang="en-US" dirty="0" smtClean="0"/>
              <a:t>Combinational + Memory = Sequential</a:t>
            </a:r>
            <a:endParaRPr lang="en-US" dirty="0"/>
          </a:p>
        </p:txBody>
      </p:sp>
      <p:grpSp>
        <p:nvGrpSpPr>
          <p:cNvPr id="27" name="Group 26"/>
          <p:cNvGrpSpPr/>
          <p:nvPr/>
        </p:nvGrpSpPr>
        <p:grpSpPr>
          <a:xfrm>
            <a:off x="533401" y="2001599"/>
            <a:ext cx="7990531" cy="1447801"/>
            <a:chOff x="533401" y="2285999"/>
            <a:chExt cx="7990531" cy="1447801"/>
          </a:xfrm>
        </p:grpSpPr>
        <p:sp>
          <p:nvSpPr>
            <p:cNvPr id="4" name="Rounded Rectangle 3"/>
            <p:cNvSpPr/>
            <p:nvPr/>
          </p:nvSpPr>
          <p:spPr bwMode="auto">
            <a:xfrm>
              <a:off x="3250468" y="2462688"/>
              <a:ext cx="2769332" cy="1271112"/>
            </a:xfrm>
            <a:prstGeom prst="roundRect">
              <a:avLst/>
            </a:prstGeom>
            <a:solidFill>
              <a:schemeClr val="accent4"/>
            </a:solidFill>
            <a:ln w="25400">
              <a:solidFill>
                <a:schemeClr val="tx1"/>
              </a:solidFill>
              <a:round/>
              <a:headEnd/>
              <a:tailEnd/>
            </a:ln>
            <a:effectLst/>
          </p:spPr>
          <p:txBody>
            <a:bodyPr wrap="none" rtlCol="0" anchor="ctr">
              <a:noAutofit/>
            </a:bodyPr>
            <a:lstStyle/>
            <a:p>
              <a:pPr algn="ctr"/>
              <a:r>
                <a:rPr lang="en-US" sz="2800" b="1" dirty="0" smtClean="0">
                  <a:latin typeface="+mn-lt"/>
                </a:rPr>
                <a:t>Combinational</a:t>
              </a:r>
            </a:p>
            <a:p>
              <a:pPr algn="ctr"/>
              <a:r>
                <a:rPr lang="en-US" sz="2800" b="1" dirty="0" smtClean="0">
                  <a:latin typeface="+mn-lt"/>
                </a:rPr>
                <a:t>Circuit</a:t>
              </a:r>
              <a:endParaRPr lang="en-US" sz="2800" b="1" dirty="0">
                <a:latin typeface="+mn-lt"/>
              </a:endParaRPr>
            </a:p>
          </p:txBody>
        </p:sp>
        <p:cxnSp>
          <p:nvCxnSpPr>
            <p:cNvPr id="8" name="Straight Arrow Connector 7"/>
            <p:cNvCxnSpPr/>
            <p:nvPr/>
          </p:nvCxnSpPr>
          <p:spPr bwMode="auto">
            <a:xfrm>
              <a:off x="1219200" y="2743200"/>
              <a:ext cx="2031268" cy="0"/>
            </a:xfrm>
            <a:prstGeom prst="straightConnector1">
              <a:avLst/>
            </a:prstGeom>
            <a:noFill/>
            <a:ln w="12700">
              <a:solidFill>
                <a:srgbClr val="000000"/>
              </a:solidFill>
              <a:miter lim="800000"/>
              <a:headEnd type="none" w="med" len="med"/>
              <a:tailEnd type="triangle"/>
            </a:ln>
            <a:effectLst/>
          </p:spPr>
        </p:cxnSp>
        <p:cxnSp>
          <p:nvCxnSpPr>
            <p:cNvPr id="9" name="Straight Arrow Connector 8"/>
            <p:cNvCxnSpPr/>
            <p:nvPr/>
          </p:nvCxnSpPr>
          <p:spPr bwMode="auto">
            <a:xfrm>
              <a:off x="1219200" y="3048000"/>
              <a:ext cx="2031268" cy="0"/>
            </a:xfrm>
            <a:prstGeom prst="straightConnector1">
              <a:avLst/>
            </a:prstGeom>
            <a:noFill/>
            <a:ln w="12700">
              <a:solidFill>
                <a:srgbClr val="000000"/>
              </a:solidFill>
              <a:miter lim="800000"/>
              <a:headEnd type="none" w="med" len="med"/>
              <a:tailEnd type="triangle"/>
            </a:ln>
            <a:effectLst/>
          </p:spPr>
        </p:cxnSp>
        <p:cxnSp>
          <p:nvCxnSpPr>
            <p:cNvPr id="10" name="Straight Arrow Connector 9"/>
            <p:cNvCxnSpPr/>
            <p:nvPr/>
          </p:nvCxnSpPr>
          <p:spPr bwMode="auto">
            <a:xfrm>
              <a:off x="6019800" y="2743200"/>
              <a:ext cx="2031268" cy="0"/>
            </a:xfrm>
            <a:prstGeom prst="straightConnector1">
              <a:avLst/>
            </a:prstGeom>
            <a:noFill/>
            <a:ln w="12700">
              <a:solidFill>
                <a:srgbClr val="000000"/>
              </a:solidFill>
              <a:miter lim="800000"/>
              <a:headEnd type="none" w="med" len="med"/>
              <a:tailEnd type="triangle"/>
            </a:ln>
            <a:effectLst/>
          </p:spPr>
        </p:cxnSp>
        <p:cxnSp>
          <p:nvCxnSpPr>
            <p:cNvPr id="11" name="Straight Arrow Connector 10"/>
            <p:cNvCxnSpPr/>
            <p:nvPr/>
          </p:nvCxnSpPr>
          <p:spPr bwMode="auto">
            <a:xfrm>
              <a:off x="6019800" y="3048000"/>
              <a:ext cx="2031268" cy="0"/>
            </a:xfrm>
            <a:prstGeom prst="straightConnector1">
              <a:avLst/>
            </a:prstGeom>
            <a:noFill/>
            <a:ln w="12700">
              <a:solidFill>
                <a:srgbClr val="000000"/>
              </a:solidFill>
              <a:miter lim="800000"/>
              <a:headEnd type="none" w="med" len="med"/>
              <a:tailEnd type="triangle"/>
            </a:ln>
            <a:effectLst/>
          </p:spPr>
        </p:cxnSp>
        <p:sp>
          <p:nvSpPr>
            <p:cNvPr id="12" name="TextBox 11"/>
            <p:cNvSpPr txBox="1"/>
            <p:nvPr/>
          </p:nvSpPr>
          <p:spPr>
            <a:xfrm rot="16200000">
              <a:off x="192734" y="2626667"/>
              <a:ext cx="1143000" cy="461665"/>
            </a:xfrm>
            <a:prstGeom prst="rect">
              <a:avLst/>
            </a:prstGeom>
            <a:noFill/>
          </p:spPr>
          <p:txBody>
            <a:bodyPr wrap="square" rtlCol="0">
              <a:spAutoFit/>
            </a:bodyPr>
            <a:lstStyle/>
            <a:p>
              <a:pPr algn="ctr"/>
              <a:r>
                <a:rPr lang="en-US" sz="2400" b="1" dirty="0" smtClean="0">
                  <a:latin typeface="Calibri" pitchFamily="34" charset="0"/>
                </a:rPr>
                <a:t>inputs</a:t>
              </a:r>
              <a:endParaRPr lang="en-US" sz="1800" b="1" dirty="0" smtClean="0">
                <a:latin typeface="Calibri" pitchFamily="34" charset="0"/>
              </a:endParaRPr>
            </a:p>
          </p:txBody>
        </p:sp>
        <p:sp>
          <p:nvSpPr>
            <p:cNvPr id="13" name="TextBox 12"/>
            <p:cNvSpPr txBox="1"/>
            <p:nvPr/>
          </p:nvSpPr>
          <p:spPr>
            <a:xfrm rot="16200000">
              <a:off x="7650229" y="2698037"/>
              <a:ext cx="1285741" cy="461665"/>
            </a:xfrm>
            <a:prstGeom prst="rect">
              <a:avLst/>
            </a:prstGeom>
            <a:noFill/>
          </p:spPr>
          <p:txBody>
            <a:bodyPr wrap="square" rtlCol="0">
              <a:spAutoFit/>
            </a:bodyPr>
            <a:lstStyle/>
            <a:p>
              <a:pPr algn="ctr"/>
              <a:r>
                <a:rPr lang="en-US" sz="2400" b="1" smtClean="0">
                  <a:latin typeface="Calibri" pitchFamily="34" charset="0"/>
                </a:rPr>
                <a:t>outputs</a:t>
              </a:r>
              <a:endParaRPr lang="en-US" sz="1800" b="1" dirty="0" smtClean="0">
                <a:latin typeface="Calibri" pitchFamily="34" charset="0"/>
              </a:endParaRPr>
            </a:p>
          </p:txBody>
        </p:sp>
      </p:grpSp>
      <p:grpSp>
        <p:nvGrpSpPr>
          <p:cNvPr id="28" name="Group 27"/>
          <p:cNvGrpSpPr/>
          <p:nvPr/>
        </p:nvGrpSpPr>
        <p:grpSpPr>
          <a:xfrm>
            <a:off x="2362200" y="3125551"/>
            <a:ext cx="4501258" cy="2457449"/>
            <a:chOff x="2362200" y="3409951"/>
            <a:chExt cx="4501258" cy="2457449"/>
          </a:xfrm>
        </p:grpSpPr>
        <p:sp>
          <p:nvSpPr>
            <p:cNvPr id="6" name="Rectangle 5"/>
            <p:cNvSpPr/>
            <p:nvPr/>
          </p:nvSpPr>
          <p:spPr bwMode="auto">
            <a:xfrm>
              <a:off x="3976696" y="4114800"/>
              <a:ext cx="1357303" cy="1752600"/>
            </a:xfrm>
            <a:prstGeom prst="rect">
              <a:avLst/>
            </a:prstGeom>
            <a:solidFill>
              <a:schemeClr val="accent5"/>
            </a:solidFill>
            <a:ln w="25400">
              <a:solidFill>
                <a:schemeClr val="tx1"/>
              </a:solidFill>
              <a:round/>
              <a:headEnd/>
              <a:tailEnd/>
            </a:ln>
            <a:effectLst/>
          </p:spPr>
          <p:txBody>
            <a:bodyPr wrap="none" rtlCol="0" anchor="ctr">
              <a:noAutofit/>
            </a:bodyPr>
            <a:lstStyle/>
            <a:p>
              <a:pPr algn="ctr"/>
              <a:r>
                <a:rPr lang="en-US" sz="2400" b="1" dirty="0" smtClean="0">
                  <a:latin typeface="+mn-lt"/>
                </a:rPr>
                <a:t>Memory</a:t>
              </a:r>
            </a:p>
            <a:p>
              <a:pPr algn="ctr"/>
              <a:r>
                <a:rPr lang="en-US" sz="2400" b="1" dirty="0" smtClean="0">
                  <a:latin typeface="+mn-lt"/>
                </a:rPr>
                <a:t>Element</a:t>
              </a:r>
              <a:endParaRPr lang="en-US" sz="2400" b="1" dirty="0">
                <a:latin typeface="+mn-lt"/>
              </a:endParaRPr>
            </a:p>
          </p:txBody>
        </p:sp>
        <p:cxnSp>
          <p:nvCxnSpPr>
            <p:cNvPr id="15" name="Elbow Connector 14"/>
            <p:cNvCxnSpPr/>
            <p:nvPr/>
          </p:nvCxnSpPr>
          <p:spPr bwMode="auto">
            <a:xfrm rot="5400000">
              <a:off x="5253733" y="3495675"/>
              <a:ext cx="1695449" cy="1524001"/>
            </a:xfrm>
            <a:prstGeom prst="bentConnector2">
              <a:avLst/>
            </a:prstGeom>
            <a:noFill/>
            <a:ln w="12700">
              <a:solidFill>
                <a:srgbClr val="000000"/>
              </a:solidFill>
              <a:miter lim="800000"/>
              <a:headEnd type="none" w="med" len="med"/>
              <a:tailEnd type="triangle"/>
            </a:ln>
            <a:effectLst/>
          </p:spPr>
        </p:cxnSp>
        <p:cxnSp>
          <p:nvCxnSpPr>
            <p:cNvPr id="18" name="Elbow Connector 17"/>
            <p:cNvCxnSpPr/>
            <p:nvPr/>
          </p:nvCxnSpPr>
          <p:spPr bwMode="auto">
            <a:xfrm rot="5400000" flipH="1" flipV="1">
              <a:off x="1968134" y="3823066"/>
              <a:ext cx="1676400" cy="888268"/>
            </a:xfrm>
            <a:prstGeom prst="bentConnector3">
              <a:avLst>
                <a:gd name="adj1" fmla="val 99936"/>
              </a:avLst>
            </a:prstGeom>
            <a:noFill/>
            <a:ln w="12700">
              <a:solidFill>
                <a:srgbClr val="000000"/>
              </a:solidFill>
              <a:miter lim="800000"/>
              <a:headEnd type="none" w="med" len="med"/>
              <a:tailEnd type="triangle"/>
            </a:ln>
            <a:effectLst/>
          </p:spPr>
        </p:cxnSp>
        <p:cxnSp>
          <p:nvCxnSpPr>
            <p:cNvPr id="21" name="Straight Connector 20"/>
            <p:cNvCxnSpPr/>
            <p:nvPr/>
          </p:nvCxnSpPr>
          <p:spPr bwMode="auto">
            <a:xfrm>
              <a:off x="2362200" y="5105400"/>
              <a:ext cx="1614496" cy="0"/>
            </a:xfrm>
            <a:prstGeom prst="line">
              <a:avLst/>
            </a:prstGeom>
            <a:noFill/>
            <a:ln w="12700">
              <a:solidFill>
                <a:srgbClr val="000000"/>
              </a:solidFill>
              <a:miter lim="800000"/>
              <a:headEnd type="none" w="med" len="med"/>
              <a:tailEnd type="none" w="med" len="med"/>
            </a:ln>
            <a:effectLst/>
          </p:spPr>
        </p:cxnSp>
        <p:cxnSp>
          <p:nvCxnSpPr>
            <p:cNvPr id="22" name="Straight Connector 21"/>
            <p:cNvCxnSpPr/>
            <p:nvPr/>
          </p:nvCxnSpPr>
          <p:spPr bwMode="auto">
            <a:xfrm>
              <a:off x="6019800" y="3409951"/>
              <a:ext cx="838201" cy="0"/>
            </a:xfrm>
            <a:prstGeom prst="line">
              <a:avLst/>
            </a:prstGeom>
            <a:noFill/>
            <a:ln w="12700">
              <a:solidFill>
                <a:srgbClr val="000000"/>
              </a:solidFill>
              <a:miter lim="800000"/>
              <a:headEnd type="none" w="med" len="med"/>
              <a:tailEnd type="none" w="med" len="med"/>
            </a:ln>
            <a:effectLst/>
          </p:spPr>
        </p:cxnSp>
      </p:grpSp>
      <p:sp>
        <p:nvSpPr>
          <p:cNvPr id="29" name="Content Placeholder 1"/>
          <p:cNvSpPr>
            <a:spLocks noGrp="1"/>
          </p:cNvSpPr>
          <p:nvPr>
            <p:ph idx="1"/>
          </p:nvPr>
        </p:nvSpPr>
        <p:spPr>
          <a:xfrm>
            <a:off x="396875" y="6086475"/>
            <a:ext cx="8061325" cy="619125"/>
          </a:xfrm>
        </p:spPr>
        <p:txBody>
          <a:bodyPr/>
          <a:lstStyle/>
          <a:p>
            <a:r>
              <a:rPr lang="en-US" dirty="0" smtClean="0"/>
              <a:t>We know Combinational Circuits, just need some </a:t>
            </a:r>
            <a:r>
              <a:rPr lang="en-US" dirty="0" smtClean="0">
                <a:solidFill>
                  <a:schemeClr val="accent1">
                    <a:lumMod val="75000"/>
                    <a:lumOff val="25000"/>
                  </a:schemeClr>
                </a:solidFill>
              </a:rPr>
              <a:t>MEMORY</a:t>
            </a:r>
            <a:endParaRPr lang="en-US" dirty="0">
              <a:solidFill>
                <a:schemeClr val="accent1">
                  <a:lumMod val="75000"/>
                  <a:lumOff val="25000"/>
                </a:schemeClr>
              </a:solidFill>
            </a:endParaRPr>
          </a:p>
        </p:txBody>
      </p:sp>
    </p:spTree>
    <p:extLst>
      <p:ext uri="{BB962C8B-B14F-4D97-AF65-F5344CB8AC3E}">
        <p14:creationId xmlns:p14="http://schemas.microsoft.com/office/powerpoint/2010/main" val="13315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35843" name="Rectangle 3"/>
          <p:cNvSpPr>
            <a:spLocks noGrp="1" noChangeArrowheads="1"/>
          </p:cNvSpPr>
          <p:nvPr>
            <p:ph type="title"/>
            <p:custDataLst>
              <p:tags r:id="rId2"/>
            </p:custDataLst>
          </p:nvPr>
        </p:nvSpPr>
        <p:spPr/>
        <p:txBody>
          <a:bodyPr/>
          <a:lstStyle/>
          <a:p>
            <a:r>
              <a:rPr lang="en-US" smtClean="0"/>
              <a:t>Sequential Logic in Verilog</a:t>
            </a:r>
          </a:p>
        </p:txBody>
      </p:sp>
      <p:sp>
        <p:nvSpPr>
          <p:cNvPr id="35844" name="Content Placeholder 10"/>
          <p:cNvSpPr>
            <a:spLocks noGrp="1"/>
          </p:cNvSpPr>
          <p:nvPr>
            <p:ph idx="1"/>
          </p:nvPr>
        </p:nvSpPr>
        <p:spPr/>
        <p:txBody>
          <a:bodyPr/>
          <a:lstStyle/>
          <a:p>
            <a:pPr eaLnBrk="1" hangingPunct="1"/>
            <a:r>
              <a:rPr lang="en-US" dirty="0" smtClean="0"/>
              <a:t>Define blocks that have memory</a:t>
            </a:r>
          </a:p>
          <a:p>
            <a:pPr lvl="1" eaLnBrk="1" hangingPunct="1"/>
            <a:r>
              <a:rPr lang="en-US" dirty="0" smtClean="0"/>
              <a:t>Flip-Flops, Latches, Finite State Machines</a:t>
            </a:r>
          </a:p>
          <a:p>
            <a:pPr eaLnBrk="1" hangingPunct="1"/>
            <a:r>
              <a:rPr lang="en-US" dirty="0" smtClean="0"/>
              <a:t>Sequential Logic is triggered by a ‘CLOCK’ event</a:t>
            </a:r>
          </a:p>
          <a:p>
            <a:pPr lvl="1" eaLnBrk="1" hangingPunct="1"/>
            <a:r>
              <a:rPr lang="en-US" dirty="0" smtClean="0"/>
              <a:t>Latches are sensitive to level of the signal</a:t>
            </a:r>
          </a:p>
          <a:p>
            <a:pPr lvl="1" eaLnBrk="1" hangingPunct="1"/>
            <a:r>
              <a:rPr lang="en-US" dirty="0" smtClean="0"/>
              <a:t>Flip-flops are sensitive to the transitioning of clock</a:t>
            </a:r>
          </a:p>
          <a:p>
            <a:pPr eaLnBrk="1" hangingPunct="1"/>
            <a:r>
              <a:rPr lang="en-US" dirty="0" smtClean="0"/>
              <a:t>Combinational constructs are not sufficient</a:t>
            </a:r>
          </a:p>
          <a:p>
            <a:pPr lvl="1" eaLnBrk="1" hangingPunct="1"/>
            <a:r>
              <a:rPr lang="en-US" dirty="0" smtClean="0"/>
              <a:t>We need new constructs:</a:t>
            </a:r>
          </a:p>
          <a:p>
            <a:pPr lvl="2" eaLnBrk="1" hangingPunct="1"/>
            <a:r>
              <a:rPr lang="en-US" b="1" dirty="0" smtClean="0">
                <a:solidFill>
                  <a:schemeClr val="accent1">
                    <a:lumMod val="75000"/>
                    <a:lumOff val="25000"/>
                  </a:schemeClr>
                </a:solidFill>
                <a:latin typeface="Consolas" pitchFamily="49" charset="0"/>
              </a:rPr>
              <a:t>always</a:t>
            </a:r>
          </a:p>
          <a:p>
            <a:pPr lvl="2" eaLnBrk="1" hangingPunct="1"/>
            <a:r>
              <a:rPr lang="en-US" b="1" dirty="0" smtClean="0">
                <a:solidFill>
                  <a:schemeClr val="accent1">
                    <a:lumMod val="75000"/>
                    <a:lumOff val="25000"/>
                  </a:schemeClr>
                </a:solidFill>
                <a:latin typeface="Consolas" pitchFamily="49" charset="0"/>
              </a:rPr>
              <a:t>initial</a:t>
            </a:r>
          </a:p>
          <a:p>
            <a:pPr eaLnBrk="1" hangingPunct="1">
              <a:buFont typeface="Wingdings" charset="2"/>
              <a:buNone/>
            </a:pPr>
            <a:endParaRPr lang="en-US" dirty="0" smtClean="0"/>
          </a:p>
        </p:txBody>
      </p:sp>
      <p:sp>
        <p:nvSpPr>
          <p:cNvPr id="35845" name="Rectangle 4"/>
          <p:cNvSpPr>
            <a:spLocks noChangeArrowheads="1"/>
          </p:cNvSpPr>
          <p:nvPr>
            <p:custDataLst>
              <p:tags r:id="rId3"/>
            </p:custDataLst>
          </p:nvPr>
        </p:nvSpPr>
        <p:spPr bwMode="auto">
          <a:xfrm>
            <a:off x="533400" y="1219200"/>
            <a:ext cx="83058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pPr>
            <a:endParaRPr lang="de-DE" sz="2400">
              <a:latin typeface="Times New Roman" charset="0"/>
            </a:endParaRPr>
          </a:p>
        </p:txBody>
      </p:sp>
      <p:sp>
        <p:nvSpPr>
          <p:cNvPr id="35846" name="Rectangle 5"/>
          <p:cNvSpPr>
            <a:spLocks noChangeArrowheads="1"/>
          </p:cNvSpPr>
          <p:nvPr>
            <p:custDataLst>
              <p:tags r:id="rId4"/>
            </p:custDataLst>
          </p:nvPr>
        </p:nvSpPr>
        <p:spPr bwMode="auto">
          <a:xfrm>
            <a:off x="0" y="2282309"/>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de-DE" dirty="0">
              <a:latin typeface="Calibri" pitchFamily="34" charset="0"/>
            </a:endParaRPr>
          </a:p>
        </p:txBody>
      </p:sp>
    </p:spTree>
    <p:extLst>
      <p:ext uri="{BB962C8B-B14F-4D97-AF65-F5344CB8AC3E}">
        <p14:creationId xmlns:p14="http://schemas.microsoft.com/office/powerpoint/2010/main" val="29865299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37891" name="Rectangle 3"/>
          <p:cNvSpPr>
            <a:spLocks noGrp="1" noChangeArrowheads="1"/>
          </p:cNvSpPr>
          <p:nvPr>
            <p:ph type="title"/>
            <p:custDataLst>
              <p:tags r:id="rId2"/>
            </p:custDataLst>
          </p:nvPr>
        </p:nvSpPr>
        <p:spPr/>
        <p:txBody>
          <a:bodyPr/>
          <a:lstStyle/>
          <a:p>
            <a:r>
              <a:rPr lang="en-US" dirty="0" smtClean="0"/>
              <a:t>always Statement, Defining Processes</a:t>
            </a:r>
          </a:p>
        </p:txBody>
      </p:sp>
      <p:sp>
        <p:nvSpPr>
          <p:cNvPr id="2" name="Content Placeholder 1"/>
          <p:cNvSpPr>
            <a:spLocks noGrp="1"/>
          </p:cNvSpPr>
          <p:nvPr>
            <p:ph idx="1"/>
          </p:nvPr>
        </p:nvSpPr>
        <p:spPr>
          <a:xfrm>
            <a:off x="485775" y="1362076"/>
            <a:ext cx="7896225" cy="1381124"/>
          </a:xfrm>
        </p:spPr>
        <p:txBody>
          <a:bodyPr/>
          <a:lstStyle/>
          <a:p>
            <a:r>
              <a:rPr lang="de-CH" sz="2400" b="1" dirty="0" err="1"/>
              <a:t>always</a:t>
            </a:r>
            <a:r>
              <a:rPr lang="de-CH" sz="2400" dirty="0"/>
              <a:t> @ (</a:t>
            </a:r>
            <a:r>
              <a:rPr lang="de-CH" sz="2400" dirty="0" err="1"/>
              <a:t>sensitivity</a:t>
            </a:r>
            <a:r>
              <a:rPr lang="de-CH" sz="2400" dirty="0"/>
              <a:t> </a:t>
            </a:r>
            <a:r>
              <a:rPr lang="de-CH" sz="2400" dirty="0" err="1"/>
              <a:t>list</a:t>
            </a:r>
            <a:r>
              <a:rPr lang="de-CH" sz="2400" dirty="0"/>
              <a:t>)</a:t>
            </a:r>
          </a:p>
          <a:p>
            <a:r>
              <a:rPr lang="de-CH" sz="2400" dirty="0"/>
              <a:t>	</a:t>
            </a:r>
            <a:r>
              <a:rPr lang="de-CH" sz="2400" dirty="0" err="1"/>
              <a:t>statement</a:t>
            </a:r>
            <a:r>
              <a:rPr lang="de-CH" sz="2400" dirty="0"/>
              <a:t>;</a:t>
            </a:r>
          </a:p>
          <a:p>
            <a:endParaRPr lang="de-CH" sz="2400" dirty="0"/>
          </a:p>
        </p:txBody>
      </p:sp>
      <p:sp>
        <p:nvSpPr>
          <p:cNvPr id="3" name="Content Placeholder 2"/>
          <p:cNvSpPr>
            <a:spLocks noGrp="1"/>
          </p:cNvSpPr>
          <p:nvPr>
            <p:ph idx="10"/>
          </p:nvPr>
        </p:nvSpPr>
        <p:spPr>
          <a:xfrm>
            <a:off x="383997" y="2895600"/>
            <a:ext cx="7896225" cy="2447925"/>
          </a:xfrm>
        </p:spPr>
        <p:txBody>
          <a:bodyPr/>
          <a:lstStyle/>
          <a:p>
            <a:r>
              <a:rPr lang="en-US" dirty="0"/>
              <a:t>Whenever the event in the sensitivity list occurs, the statement is executed</a:t>
            </a:r>
          </a:p>
          <a:p>
            <a:pPr marL="0" indent="0">
              <a:buNone/>
            </a:pPr>
            <a:endParaRPr lang="de-CH" dirty="0"/>
          </a:p>
        </p:txBody>
      </p:sp>
      <p:sp>
        <p:nvSpPr>
          <p:cNvPr id="37893" name="Rectangle 5"/>
          <p:cNvSpPr>
            <a:spLocks noChangeArrowheads="1"/>
          </p:cNvSpPr>
          <p:nvPr>
            <p:custDataLst>
              <p:tags r:id="rId3"/>
            </p:custDataLst>
          </p:nvPr>
        </p:nvSpPr>
        <p:spPr bwMode="auto">
          <a:xfrm>
            <a:off x="0" y="2282309"/>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de-DE" dirty="0">
              <a:latin typeface="Calibri" pitchFamily="34" charset="0"/>
            </a:endParaRPr>
          </a:p>
        </p:txBody>
      </p:sp>
    </p:spTree>
    <p:extLst>
      <p:ext uri="{BB962C8B-B14F-4D97-AF65-F5344CB8AC3E}">
        <p14:creationId xmlns:p14="http://schemas.microsoft.com/office/powerpoint/2010/main" val="184357376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1"/>
            </p:custDataLst>
          </p:nvPr>
        </p:nvSpPr>
        <p:spPr/>
        <p:txBody>
          <a:bodyPr/>
          <a:lstStyle/>
          <a:p>
            <a:r>
              <a:rPr lang="en-US" smtClean="0"/>
              <a:t>Example: D Flip-Flop</a:t>
            </a:r>
          </a:p>
        </p:txBody>
      </p:sp>
      <p:sp>
        <p:nvSpPr>
          <p:cNvPr id="2" name="Content Placeholder 1"/>
          <p:cNvSpPr>
            <a:spLocks noGrp="1"/>
          </p:cNvSpPr>
          <p:nvPr>
            <p:ph idx="1"/>
          </p:nvPr>
        </p:nvSpPr>
        <p:spPr/>
        <p:txBody>
          <a:bodyPr/>
          <a:lstStyle/>
          <a:p>
            <a:r>
              <a:rPr lang="en-US" sz="2000" b="1" dirty="0"/>
              <a:t>module</a:t>
            </a:r>
            <a:r>
              <a:rPr lang="en-US" sz="2000" dirty="0"/>
              <a:t> flop(</a:t>
            </a:r>
            <a:r>
              <a:rPr lang="en-US" sz="2000" b="1" dirty="0"/>
              <a:t>input</a:t>
            </a:r>
            <a:r>
              <a:rPr lang="en-US" sz="2000" dirty="0"/>
              <a:t>            </a:t>
            </a:r>
            <a:r>
              <a:rPr lang="en-US" sz="2000" dirty="0" err="1"/>
              <a:t>clk</a:t>
            </a:r>
            <a:r>
              <a:rPr lang="en-US" sz="2000" dirty="0"/>
              <a:t>, </a:t>
            </a:r>
          </a:p>
          <a:p>
            <a:r>
              <a:rPr lang="en-US" sz="2000" dirty="0"/>
              <a:t>            </a:t>
            </a:r>
            <a:r>
              <a:rPr lang="en-US" sz="2000" b="1" dirty="0"/>
              <a:t>input</a:t>
            </a:r>
            <a:r>
              <a:rPr lang="en-US" sz="2000" dirty="0"/>
              <a:t>      [3:0] d, </a:t>
            </a:r>
          </a:p>
          <a:p>
            <a:r>
              <a:rPr lang="en-US" sz="2000" dirty="0"/>
              <a:t>            </a:t>
            </a:r>
            <a:r>
              <a:rPr lang="en-US" sz="2000" b="1" dirty="0"/>
              <a:t>output </a:t>
            </a:r>
            <a:r>
              <a:rPr lang="en-US" sz="2000" b="1" dirty="0" err="1"/>
              <a:t>reg</a:t>
            </a:r>
            <a:r>
              <a:rPr lang="en-US" sz="2000" b="1" dirty="0"/>
              <a:t> </a:t>
            </a:r>
            <a:r>
              <a:rPr lang="en-US" sz="2000" dirty="0"/>
              <a:t>[3:0] q);</a:t>
            </a:r>
          </a:p>
          <a:p>
            <a:endParaRPr lang="en-US" sz="2000" dirty="0"/>
          </a:p>
          <a:p>
            <a:r>
              <a:rPr lang="en-US" sz="2000" dirty="0"/>
              <a:t>  </a:t>
            </a:r>
            <a:r>
              <a:rPr lang="en-US" sz="2000" b="1" dirty="0"/>
              <a:t>always</a:t>
            </a:r>
            <a:r>
              <a:rPr lang="en-US" sz="2000" dirty="0"/>
              <a:t> @ (</a:t>
            </a:r>
            <a:r>
              <a:rPr lang="en-US" sz="2000" b="1" dirty="0" err="1"/>
              <a:t>posedge</a:t>
            </a:r>
            <a:r>
              <a:rPr lang="en-US" sz="2000" dirty="0"/>
              <a:t> </a:t>
            </a:r>
            <a:r>
              <a:rPr lang="en-US" sz="2000" dirty="0" err="1"/>
              <a:t>clk</a:t>
            </a:r>
            <a:r>
              <a:rPr lang="en-US" sz="2000" dirty="0"/>
              <a:t>)</a:t>
            </a:r>
          </a:p>
          <a:p>
            <a:r>
              <a:rPr lang="en-US" sz="2000" dirty="0"/>
              <a:t>    q &lt;= d;                </a:t>
            </a:r>
            <a:r>
              <a:rPr lang="en-US" sz="2000" dirty="0">
                <a:solidFill>
                  <a:schemeClr val="accent3"/>
                </a:solidFill>
              </a:rPr>
              <a:t>// pronounced “q gets d”</a:t>
            </a:r>
          </a:p>
          <a:p>
            <a:endParaRPr lang="en-US" sz="2000" dirty="0"/>
          </a:p>
          <a:p>
            <a:r>
              <a:rPr lang="en-US" sz="2000" b="1" dirty="0" err="1"/>
              <a:t>endmodule</a:t>
            </a:r>
            <a:endParaRPr lang="en-US" sz="2000" b="1" dirty="0"/>
          </a:p>
          <a:p>
            <a:endParaRPr lang="de-CH" sz="2000" dirty="0"/>
          </a:p>
        </p:txBody>
      </p:sp>
      <p:pic>
        <p:nvPicPr>
          <p:cNvPr id="6" name="Picture 4"/>
          <p:cNvPicPr>
            <a:picLocks noGrp="1" noChangeAspect="1" noChangeArrowheads="1"/>
          </p:cNvPicPr>
          <p:nvPr>
            <p:ph idx="10"/>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029568" y="4724400"/>
            <a:ext cx="4808637" cy="1044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93723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p:txBody>
          <a:bodyPr/>
          <a:lstStyle/>
          <a:p>
            <a:r>
              <a:rPr lang="en-US" smtClean="0"/>
              <a:t>Example: D Flip-Flop</a:t>
            </a:r>
          </a:p>
        </p:txBody>
      </p:sp>
      <p:sp>
        <p:nvSpPr>
          <p:cNvPr id="3" name="Content Placeholder 2"/>
          <p:cNvSpPr>
            <a:spLocks noGrp="1"/>
          </p:cNvSpPr>
          <p:nvPr>
            <p:ph idx="1"/>
          </p:nvPr>
        </p:nvSpPr>
        <p:spPr/>
        <p:txBody>
          <a:bodyPr/>
          <a:lstStyle/>
          <a:p>
            <a:r>
              <a:rPr lang="en-US" sz="2000" b="1" dirty="0" smtClean="0"/>
              <a:t>module</a:t>
            </a:r>
            <a:r>
              <a:rPr lang="en-US" sz="2000" dirty="0" smtClean="0"/>
              <a:t> </a:t>
            </a:r>
            <a:r>
              <a:rPr lang="en-US" sz="2000" dirty="0"/>
              <a:t>flop(</a:t>
            </a:r>
            <a:r>
              <a:rPr lang="en-US" sz="2000" b="1" dirty="0"/>
              <a:t>input</a:t>
            </a:r>
            <a:r>
              <a:rPr lang="en-US" sz="2000" dirty="0"/>
              <a:t>            </a:t>
            </a:r>
            <a:r>
              <a:rPr lang="en-US" sz="2000" dirty="0" err="1"/>
              <a:t>clk</a:t>
            </a:r>
            <a:r>
              <a:rPr lang="en-US" sz="2000" dirty="0"/>
              <a:t>, </a:t>
            </a:r>
          </a:p>
          <a:p>
            <a:r>
              <a:rPr lang="en-US" sz="2000" dirty="0"/>
              <a:t>            </a:t>
            </a:r>
            <a:r>
              <a:rPr lang="en-US" sz="2000" b="1" dirty="0"/>
              <a:t>input</a:t>
            </a:r>
            <a:r>
              <a:rPr lang="en-US" sz="2000" dirty="0"/>
              <a:t>      [3:0] d, </a:t>
            </a:r>
          </a:p>
          <a:p>
            <a:r>
              <a:rPr lang="en-US" sz="2000" dirty="0"/>
              <a:t>            </a:t>
            </a:r>
            <a:r>
              <a:rPr lang="en-US" sz="2000" b="1" dirty="0"/>
              <a:t>output </a:t>
            </a:r>
            <a:r>
              <a:rPr lang="en-US" sz="2000" b="1" dirty="0" err="1"/>
              <a:t>reg</a:t>
            </a:r>
            <a:r>
              <a:rPr lang="en-US" sz="2000" b="1" dirty="0"/>
              <a:t> </a:t>
            </a:r>
            <a:r>
              <a:rPr lang="en-US" sz="2000" dirty="0"/>
              <a:t>[3:0] q);</a:t>
            </a:r>
          </a:p>
          <a:p>
            <a:endParaRPr lang="en-US" sz="2000" dirty="0"/>
          </a:p>
          <a:p>
            <a:r>
              <a:rPr lang="en-US" sz="2000" dirty="0"/>
              <a:t>  </a:t>
            </a:r>
            <a:r>
              <a:rPr lang="en-US" sz="2000" b="1" dirty="0"/>
              <a:t>always</a:t>
            </a:r>
            <a:r>
              <a:rPr lang="en-US" sz="2000" dirty="0"/>
              <a:t> @ (</a:t>
            </a:r>
            <a:r>
              <a:rPr lang="en-US" sz="2000" b="1" dirty="0" err="1"/>
              <a:t>posedge</a:t>
            </a:r>
            <a:r>
              <a:rPr lang="en-US" sz="2000" dirty="0"/>
              <a:t> </a:t>
            </a:r>
            <a:r>
              <a:rPr lang="en-US" sz="2000" dirty="0" err="1"/>
              <a:t>clk</a:t>
            </a:r>
            <a:r>
              <a:rPr lang="en-US" sz="2000" dirty="0"/>
              <a:t>)</a:t>
            </a:r>
          </a:p>
          <a:p>
            <a:r>
              <a:rPr lang="en-US" sz="2000" dirty="0"/>
              <a:t>    q &lt;= d;                </a:t>
            </a:r>
            <a:r>
              <a:rPr lang="en-US" sz="2000" dirty="0">
                <a:solidFill>
                  <a:schemeClr val="accent3"/>
                </a:solidFill>
              </a:rPr>
              <a:t>// pronounced “q gets d”</a:t>
            </a:r>
          </a:p>
          <a:p>
            <a:endParaRPr lang="en-US" sz="2000" dirty="0"/>
          </a:p>
          <a:p>
            <a:r>
              <a:rPr lang="en-US" sz="2000" b="1" dirty="0" err="1"/>
              <a:t>endmodule</a:t>
            </a:r>
            <a:endParaRPr lang="en-US" sz="2000" b="1" dirty="0"/>
          </a:p>
          <a:p>
            <a:endParaRPr lang="de-CH" sz="2000" dirty="0"/>
          </a:p>
          <a:p>
            <a:endParaRPr lang="en-US" dirty="0">
              <a:solidFill>
                <a:schemeClr val="accent1">
                  <a:lumMod val="75000"/>
                  <a:lumOff val="25000"/>
                </a:schemeClr>
              </a:solidFill>
            </a:endParaRPr>
          </a:p>
        </p:txBody>
      </p:sp>
      <p:sp>
        <p:nvSpPr>
          <p:cNvPr id="6" name="Content Placeholder 5"/>
          <p:cNvSpPr>
            <a:spLocks noGrp="1"/>
          </p:cNvSpPr>
          <p:nvPr>
            <p:ph idx="10"/>
          </p:nvPr>
        </p:nvSpPr>
        <p:spPr/>
        <p:txBody>
          <a:bodyPr/>
          <a:lstStyle/>
          <a:p>
            <a:r>
              <a:rPr lang="en-US" dirty="0"/>
              <a:t>The </a:t>
            </a:r>
            <a:r>
              <a:rPr lang="en-US" dirty="0" err="1"/>
              <a:t>posedge</a:t>
            </a:r>
            <a:r>
              <a:rPr lang="en-US" dirty="0"/>
              <a:t> defines a rising edge (transition from 0 to 1). </a:t>
            </a:r>
          </a:p>
          <a:p>
            <a:r>
              <a:rPr lang="en-US" dirty="0"/>
              <a:t>This process will trigger only if the </a:t>
            </a:r>
            <a:r>
              <a:rPr lang="en-US" dirty="0" err="1">
                <a:solidFill>
                  <a:schemeClr val="accent1">
                    <a:lumMod val="75000"/>
                    <a:lumOff val="25000"/>
                  </a:schemeClr>
                </a:solidFill>
              </a:rPr>
              <a:t>clk</a:t>
            </a:r>
            <a:r>
              <a:rPr lang="en-US" dirty="0">
                <a:solidFill>
                  <a:schemeClr val="accent1">
                    <a:lumMod val="75000"/>
                    <a:lumOff val="25000"/>
                  </a:schemeClr>
                </a:solidFill>
              </a:rPr>
              <a:t> signal rises</a:t>
            </a:r>
            <a:r>
              <a:rPr lang="en-US" dirty="0"/>
              <a:t>. </a:t>
            </a:r>
          </a:p>
          <a:p>
            <a:r>
              <a:rPr lang="en-US" dirty="0"/>
              <a:t>Once the </a:t>
            </a:r>
            <a:r>
              <a:rPr lang="en-US" dirty="0" err="1"/>
              <a:t>clk</a:t>
            </a:r>
            <a:r>
              <a:rPr lang="en-US" dirty="0"/>
              <a:t> signal rises: the value of </a:t>
            </a:r>
            <a:r>
              <a:rPr lang="en-US" dirty="0">
                <a:solidFill>
                  <a:schemeClr val="accent1">
                    <a:lumMod val="75000"/>
                    <a:lumOff val="25000"/>
                  </a:schemeClr>
                </a:solidFill>
              </a:rPr>
              <a:t>d </a:t>
            </a:r>
            <a:r>
              <a:rPr lang="en-US" dirty="0"/>
              <a:t>will be copied to </a:t>
            </a:r>
            <a:r>
              <a:rPr lang="en-US" dirty="0">
                <a:solidFill>
                  <a:schemeClr val="accent1">
                    <a:lumMod val="75000"/>
                    <a:lumOff val="25000"/>
                  </a:schemeClr>
                </a:solidFill>
              </a:rPr>
              <a:t>q</a:t>
            </a:r>
          </a:p>
          <a:p>
            <a:endParaRPr lang="de-CH" dirty="0"/>
          </a:p>
        </p:txBody>
      </p:sp>
      <p:sp>
        <p:nvSpPr>
          <p:cNvPr id="9" name="Oval 8"/>
          <p:cNvSpPr/>
          <p:nvPr/>
        </p:nvSpPr>
        <p:spPr bwMode="auto">
          <a:xfrm>
            <a:off x="457200" y="2438400"/>
            <a:ext cx="3657600" cy="6096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19409182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p:txBody>
          <a:bodyPr/>
          <a:lstStyle/>
          <a:p>
            <a:r>
              <a:rPr lang="en-US" smtClean="0"/>
              <a:t>Example: D Flip-Flop</a:t>
            </a:r>
          </a:p>
        </p:txBody>
      </p:sp>
      <p:sp>
        <p:nvSpPr>
          <p:cNvPr id="3" name="Content Placeholder 2"/>
          <p:cNvSpPr>
            <a:spLocks noGrp="1"/>
          </p:cNvSpPr>
          <p:nvPr>
            <p:ph idx="1"/>
          </p:nvPr>
        </p:nvSpPr>
        <p:spPr/>
        <p:txBody>
          <a:bodyPr/>
          <a:lstStyle/>
          <a:p>
            <a:r>
              <a:rPr lang="en-US" sz="2000" b="1" dirty="0"/>
              <a:t>module</a:t>
            </a:r>
            <a:r>
              <a:rPr lang="en-US" sz="2000" dirty="0"/>
              <a:t> flop(</a:t>
            </a:r>
            <a:r>
              <a:rPr lang="en-US" sz="2000" b="1" dirty="0"/>
              <a:t>input</a:t>
            </a:r>
            <a:r>
              <a:rPr lang="en-US" sz="2000" dirty="0"/>
              <a:t>            </a:t>
            </a:r>
            <a:r>
              <a:rPr lang="en-US" sz="2000" dirty="0" err="1"/>
              <a:t>clk</a:t>
            </a:r>
            <a:r>
              <a:rPr lang="en-US" sz="2000" dirty="0"/>
              <a:t>, </a:t>
            </a:r>
          </a:p>
          <a:p>
            <a:r>
              <a:rPr lang="en-US" sz="2000" dirty="0"/>
              <a:t>            </a:t>
            </a:r>
            <a:r>
              <a:rPr lang="en-US" sz="2000" b="1" dirty="0"/>
              <a:t>input</a:t>
            </a:r>
            <a:r>
              <a:rPr lang="en-US" sz="2000" dirty="0"/>
              <a:t>      [3:0] d, </a:t>
            </a:r>
          </a:p>
          <a:p>
            <a:r>
              <a:rPr lang="en-US" sz="2000" dirty="0"/>
              <a:t>            </a:t>
            </a:r>
            <a:r>
              <a:rPr lang="en-US" sz="2000" b="1" dirty="0"/>
              <a:t>output </a:t>
            </a:r>
            <a:r>
              <a:rPr lang="en-US" sz="2000" b="1" dirty="0" err="1"/>
              <a:t>reg</a:t>
            </a:r>
            <a:r>
              <a:rPr lang="en-US" sz="2000" b="1" dirty="0"/>
              <a:t> </a:t>
            </a:r>
            <a:r>
              <a:rPr lang="en-US" sz="2000" dirty="0"/>
              <a:t>[3:0] q);</a:t>
            </a:r>
          </a:p>
          <a:p>
            <a:endParaRPr lang="en-US" sz="2000" dirty="0"/>
          </a:p>
          <a:p>
            <a:r>
              <a:rPr lang="en-US" sz="2000" dirty="0"/>
              <a:t>  </a:t>
            </a:r>
            <a:r>
              <a:rPr lang="en-US" sz="2000" b="1" dirty="0"/>
              <a:t>always</a:t>
            </a:r>
            <a:r>
              <a:rPr lang="en-US" sz="2000" dirty="0"/>
              <a:t> @ (</a:t>
            </a:r>
            <a:r>
              <a:rPr lang="en-US" sz="2000" b="1" dirty="0" err="1"/>
              <a:t>posedge</a:t>
            </a:r>
            <a:r>
              <a:rPr lang="en-US" sz="2000" dirty="0"/>
              <a:t> </a:t>
            </a:r>
            <a:r>
              <a:rPr lang="en-US" sz="2000" dirty="0" err="1"/>
              <a:t>clk</a:t>
            </a:r>
            <a:r>
              <a:rPr lang="en-US" sz="2000" dirty="0"/>
              <a:t>)</a:t>
            </a:r>
          </a:p>
          <a:p>
            <a:r>
              <a:rPr lang="en-US" sz="2000" dirty="0"/>
              <a:t>    q &lt;= d;                </a:t>
            </a:r>
            <a:r>
              <a:rPr lang="en-US" sz="2000" dirty="0">
                <a:solidFill>
                  <a:schemeClr val="accent3"/>
                </a:solidFill>
              </a:rPr>
              <a:t>// pronounced “q gets d”</a:t>
            </a:r>
          </a:p>
          <a:p>
            <a:endParaRPr lang="en-US" sz="2000" dirty="0"/>
          </a:p>
          <a:p>
            <a:r>
              <a:rPr lang="en-US" sz="2000" b="1" dirty="0" err="1" smtClean="0"/>
              <a:t>endmodule</a:t>
            </a:r>
            <a:endParaRPr lang="en-US" sz="2000" b="1" dirty="0"/>
          </a:p>
        </p:txBody>
      </p:sp>
      <p:sp>
        <p:nvSpPr>
          <p:cNvPr id="2" name="Content Placeholder 1"/>
          <p:cNvSpPr>
            <a:spLocks noGrp="1"/>
          </p:cNvSpPr>
          <p:nvPr>
            <p:ph idx="10"/>
          </p:nvPr>
        </p:nvSpPr>
        <p:spPr/>
        <p:txBody>
          <a:bodyPr/>
          <a:lstStyle/>
          <a:p>
            <a:r>
              <a:rPr lang="en-US" dirty="0"/>
              <a:t>‘assign’ statement is not used within always block</a:t>
            </a:r>
          </a:p>
          <a:p>
            <a:r>
              <a:rPr lang="en-US" dirty="0"/>
              <a:t>The &lt;= describes a ‘non-blocking’ assignment</a:t>
            </a:r>
          </a:p>
          <a:p>
            <a:pPr lvl="1"/>
            <a:r>
              <a:rPr lang="en-US" dirty="0"/>
              <a:t>We will see the difference between ‘blocking assignment’ and ‘non-blocking’ assignment in a while</a:t>
            </a:r>
          </a:p>
          <a:p>
            <a:endParaRPr lang="en-US" dirty="0"/>
          </a:p>
          <a:p>
            <a:endParaRPr lang="de-CH" dirty="0"/>
          </a:p>
        </p:txBody>
      </p:sp>
      <p:sp>
        <p:nvSpPr>
          <p:cNvPr id="9" name="Oval 8"/>
          <p:cNvSpPr/>
          <p:nvPr/>
        </p:nvSpPr>
        <p:spPr bwMode="auto">
          <a:xfrm>
            <a:off x="381000" y="2819400"/>
            <a:ext cx="2286000" cy="6096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38030133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p:txBody>
          <a:bodyPr/>
          <a:lstStyle/>
          <a:p>
            <a:r>
              <a:rPr lang="en-US" smtClean="0"/>
              <a:t>Example: D Flip-Flop</a:t>
            </a:r>
          </a:p>
        </p:txBody>
      </p:sp>
      <p:sp>
        <p:nvSpPr>
          <p:cNvPr id="3" name="Content Placeholder 2"/>
          <p:cNvSpPr>
            <a:spLocks noGrp="1"/>
          </p:cNvSpPr>
          <p:nvPr>
            <p:ph idx="1"/>
          </p:nvPr>
        </p:nvSpPr>
        <p:spPr/>
        <p:txBody>
          <a:bodyPr/>
          <a:lstStyle/>
          <a:p>
            <a:r>
              <a:rPr lang="en-US" sz="2000" b="1" dirty="0"/>
              <a:t>module</a:t>
            </a:r>
            <a:r>
              <a:rPr lang="en-US" sz="2000" dirty="0"/>
              <a:t> flop(</a:t>
            </a:r>
            <a:r>
              <a:rPr lang="en-US" sz="2000" b="1" dirty="0"/>
              <a:t>input</a:t>
            </a:r>
            <a:r>
              <a:rPr lang="en-US" sz="2000" dirty="0"/>
              <a:t>            </a:t>
            </a:r>
            <a:r>
              <a:rPr lang="en-US" sz="2000" dirty="0" err="1"/>
              <a:t>clk</a:t>
            </a:r>
            <a:r>
              <a:rPr lang="en-US" sz="2000" dirty="0"/>
              <a:t>, </a:t>
            </a:r>
          </a:p>
          <a:p>
            <a:r>
              <a:rPr lang="en-US" sz="2000" dirty="0"/>
              <a:t>            </a:t>
            </a:r>
            <a:r>
              <a:rPr lang="en-US" sz="2000" b="1" dirty="0"/>
              <a:t>input</a:t>
            </a:r>
            <a:r>
              <a:rPr lang="en-US" sz="2000" dirty="0"/>
              <a:t>      [3:0] d, </a:t>
            </a:r>
          </a:p>
          <a:p>
            <a:r>
              <a:rPr lang="en-US" sz="2000" dirty="0"/>
              <a:t>            </a:t>
            </a:r>
            <a:r>
              <a:rPr lang="en-US" sz="2000" b="1" dirty="0"/>
              <a:t>output </a:t>
            </a:r>
            <a:r>
              <a:rPr lang="en-US" sz="2000" b="1" dirty="0" err="1"/>
              <a:t>reg</a:t>
            </a:r>
            <a:r>
              <a:rPr lang="en-US" sz="2000" b="1" dirty="0"/>
              <a:t> </a:t>
            </a:r>
            <a:r>
              <a:rPr lang="en-US" sz="2000" dirty="0"/>
              <a:t>[3:0] q);</a:t>
            </a:r>
          </a:p>
          <a:p>
            <a:endParaRPr lang="en-US" sz="2000" dirty="0"/>
          </a:p>
          <a:p>
            <a:r>
              <a:rPr lang="en-US" sz="2000" dirty="0"/>
              <a:t>  </a:t>
            </a:r>
            <a:r>
              <a:rPr lang="en-US" sz="2000" b="1" dirty="0"/>
              <a:t>always</a:t>
            </a:r>
            <a:r>
              <a:rPr lang="en-US" sz="2000" dirty="0"/>
              <a:t> @ (</a:t>
            </a:r>
            <a:r>
              <a:rPr lang="en-US" sz="2000" b="1" dirty="0" err="1"/>
              <a:t>posedge</a:t>
            </a:r>
            <a:r>
              <a:rPr lang="en-US" sz="2000" dirty="0"/>
              <a:t> </a:t>
            </a:r>
            <a:r>
              <a:rPr lang="en-US" sz="2000" dirty="0" err="1"/>
              <a:t>clk</a:t>
            </a:r>
            <a:r>
              <a:rPr lang="en-US" sz="2000" dirty="0"/>
              <a:t>)</a:t>
            </a:r>
          </a:p>
          <a:p>
            <a:r>
              <a:rPr lang="en-US" sz="2000" dirty="0"/>
              <a:t>    q &lt;= d;                </a:t>
            </a:r>
            <a:r>
              <a:rPr lang="en-US" sz="2000" dirty="0">
                <a:solidFill>
                  <a:schemeClr val="accent3"/>
                </a:solidFill>
              </a:rPr>
              <a:t>// pronounced “q gets d”</a:t>
            </a:r>
          </a:p>
          <a:p>
            <a:endParaRPr lang="en-US" sz="2000" dirty="0"/>
          </a:p>
          <a:p>
            <a:r>
              <a:rPr lang="en-US" sz="2000" b="1" dirty="0" err="1" smtClean="0"/>
              <a:t>endmodule</a:t>
            </a:r>
            <a:endParaRPr lang="en-US" sz="2000" b="1" dirty="0"/>
          </a:p>
        </p:txBody>
      </p:sp>
      <p:sp>
        <p:nvSpPr>
          <p:cNvPr id="2" name="Content Placeholder 1"/>
          <p:cNvSpPr>
            <a:spLocks noGrp="1"/>
          </p:cNvSpPr>
          <p:nvPr>
            <p:ph idx="10"/>
          </p:nvPr>
        </p:nvSpPr>
        <p:spPr/>
        <p:txBody>
          <a:bodyPr/>
          <a:lstStyle/>
          <a:p>
            <a:r>
              <a:rPr lang="en-US" dirty="0"/>
              <a:t>Assigned variables need to be declared as </a:t>
            </a:r>
            <a:r>
              <a:rPr lang="en-US" dirty="0" err="1">
                <a:solidFill>
                  <a:schemeClr val="accent1">
                    <a:lumMod val="75000"/>
                    <a:lumOff val="25000"/>
                  </a:schemeClr>
                </a:solidFill>
              </a:rPr>
              <a:t>reg</a:t>
            </a:r>
            <a:endParaRPr lang="en-US" dirty="0">
              <a:solidFill>
                <a:schemeClr val="accent1">
                  <a:lumMod val="75000"/>
                  <a:lumOff val="25000"/>
                </a:schemeClr>
              </a:solidFill>
            </a:endParaRPr>
          </a:p>
          <a:p>
            <a:r>
              <a:rPr lang="en-US" dirty="0"/>
              <a:t>The name </a:t>
            </a:r>
            <a:r>
              <a:rPr lang="en-US" dirty="0" err="1"/>
              <a:t>reg</a:t>
            </a:r>
            <a:r>
              <a:rPr lang="en-US" dirty="0"/>
              <a:t> does not necessarily mean that the value is a register. (It could be, it does not have to be).</a:t>
            </a:r>
          </a:p>
          <a:p>
            <a:r>
              <a:rPr lang="en-US" dirty="0"/>
              <a:t>We will see examples later</a:t>
            </a:r>
          </a:p>
          <a:p>
            <a:endParaRPr lang="de-CH" dirty="0"/>
          </a:p>
        </p:txBody>
      </p:sp>
      <p:sp>
        <p:nvSpPr>
          <p:cNvPr id="9" name="Oval 8"/>
          <p:cNvSpPr/>
          <p:nvPr/>
        </p:nvSpPr>
        <p:spPr bwMode="auto">
          <a:xfrm>
            <a:off x="1768474" y="1905000"/>
            <a:ext cx="2270126" cy="6096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841382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custDataLst>
              <p:tags r:id="rId1"/>
            </p:custDataLst>
          </p:nvPr>
        </p:nvSpPr>
        <p:spPr/>
        <p:txBody>
          <a:bodyPr/>
          <a:lstStyle/>
          <a:p>
            <a:r>
              <a:rPr lang="en-US" dirty="0" smtClean="0"/>
              <a:t>D Flip-Flop with Asynchronous Reset</a:t>
            </a:r>
          </a:p>
        </p:txBody>
      </p:sp>
      <p:sp>
        <p:nvSpPr>
          <p:cNvPr id="2" name="Content Placeholder 1"/>
          <p:cNvSpPr>
            <a:spLocks noGrp="1"/>
          </p:cNvSpPr>
          <p:nvPr>
            <p:ph idx="1"/>
          </p:nvPr>
        </p:nvSpPr>
        <p:spPr>
          <a:xfrm>
            <a:off x="485775" y="1362076"/>
            <a:ext cx="7896225" cy="3133724"/>
          </a:xfrm>
        </p:spPr>
        <p:txBody>
          <a:bodyPr/>
          <a:lstStyle/>
          <a:p>
            <a:pPr lvl="0">
              <a:spcBef>
                <a:spcPct val="0"/>
              </a:spcBef>
              <a:buClrTx/>
              <a:buSzTx/>
            </a:pPr>
            <a:r>
              <a:rPr lang="en-US" sz="1800" b="1" kern="1200" dirty="0">
                <a:solidFill>
                  <a:srgbClr val="000000"/>
                </a:solidFill>
              </a:rPr>
              <a:t>module </a:t>
            </a:r>
            <a:r>
              <a:rPr lang="en-US" sz="1800" kern="1200" dirty="0" err="1">
                <a:solidFill>
                  <a:srgbClr val="000000"/>
                </a:solidFill>
              </a:rPr>
              <a:t>flop_ar</a:t>
            </a:r>
            <a:r>
              <a:rPr lang="en-US" sz="1800" kern="1200" dirty="0">
                <a:solidFill>
                  <a:srgbClr val="000000"/>
                </a:solidFill>
              </a:rPr>
              <a:t> (</a:t>
            </a:r>
            <a:r>
              <a:rPr lang="en-US" sz="1800" b="1" kern="1200" dirty="0">
                <a:solidFill>
                  <a:srgbClr val="000000"/>
                </a:solidFill>
              </a:rPr>
              <a:t>input            </a:t>
            </a:r>
            <a:r>
              <a:rPr lang="en-US" sz="1800" kern="1200" dirty="0" err="1">
                <a:solidFill>
                  <a:srgbClr val="000000"/>
                </a:solidFill>
              </a:rPr>
              <a:t>clk</a:t>
            </a:r>
            <a:r>
              <a:rPr lang="en-US" sz="1800" kern="1200" dirty="0">
                <a:solidFill>
                  <a:srgbClr val="000000"/>
                </a:solidFill>
              </a:rPr>
              <a:t>,</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reset, </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[3:0] d, </a:t>
            </a:r>
          </a:p>
          <a:p>
            <a:pPr lvl="0">
              <a:spcBef>
                <a:spcPct val="0"/>
              </a:spcBef>
              <a:buClrTx/>
              <a:buSzTx/>
            </a:pPr>
            <a:r>
              <a:rPr lang="en-US" sz="1800" kern="1200" dirty="0">
                <a:solidFill>
                  <a:srgbClr val="000000"/>
                </a:solidFill>
              </a:rPr>
              <a:t>                </a:t>
            </a:r>
            <a:r>
              <a:rPr lang="en-US" sz="1800" b="1" kern="1200" dirty="0">
                <a:solidFill>
                  <a:srgbClr val="000000"/>
                </a:solidFill>
              </a:rPr>
              <a:t>output </a:t>
            </a:r>
            <a:r>
              <a:rPr lang="en-US" sz="1800" b="1" kern="1200" dirty="0" err="1">
                <a:solidFill>
                  <a:srgbClr val="000000"/>
                </a:solidFill>
              </a:rPr>
              <a:t>reg</a:t>
            </a:r>
            <a:r>
              <a:rPr lang="en-US" sz="1800" b="1" kern="1200" dirty="0">
                <a:solidFill>
                  <a:srgbClr val="000000"/>
                </a:solidFill>
              </a:rPr>
              <a:t> </a:t>
            </a:r>
            <a:r>
              <a:rPr lang="en-US" sz="1800" kern="1200" dirty="0">
                <a:solidFill>
                  <a:srgbClr val="000000"/>
                </a:solidFill>
              </a:rPr>
              <a:t>[3:0] q);</a:t>
            </a:r>
          </a:p>
          <a:p>
            <a:pPr lvl="0">
              <a:spcBef>
                <a:spcPct val="0"/>
              </a:spcBef>
              <a:buClrTx/>
              <a:buSzTx/>
            </a:pPr>
            <a:endParaRPr lang="en-US" sz="1800" kern="1200" dirty="0">
              <a:solidFill>
                <a:srgbClr val="000000"/>
              </a:solidFill>
            </a:endParaRPr>
          </a:p>
          <a:p>
            <a:pPr lvl="0">
              <a:spcBef>
                <a:spcPct val="0"/>
              </a:spcBef>
              <a:buClrTx/>
              <a:buSzTx/>
            </a:pPr>
            <a:r>
              <a:rPr lang="en-US" sz="1800" kern="1200" dirty="0">
                <a:solidFill>
                  <a:srgbClr val="000000"/>
                </a:solidFill>
              </a:rPr>
              <a:t>  </a:t>
            </a:r>
            <a:r>
              <a:rPr lang="en-US" sz="1800" b="1" kern="1200" dirty="0">
                <a:solidFill>
                  <a:srgbClr val="000000"/>
                </a:solidFill>
              </a:rPr>
              <a:t>always </a:t>
            </a:r>
            <a:r>
              <a:rPr lang="en-US" sz="1800" kern="1200" dirty="0">
                <a:solidFill>
                  <a:srgbClr val="000000"/>
                </a:solidFill>
              </a:rPr>
              <a:t>@ (</a:t>
            </a:r>
            <a:r>
              <a:rPr lang="en-US" sz="1800" b="1" kern="1200" dirty="0" err="1">
                <a:solidFill>
                  <a:srgbClr val="000000"/>
                </a:solidFill>
              </a:rPr>
              <a:t>posedge</a:t>
            </a:r>
            <a:r>
              <a:rPr lang="en-US" sz="1800" b="1" kern="1200" dirty="0">
                <a:solidFill>
                  <a:srgbClr val="000000"/>
                </a:solidFill>
              </a:rPr>
              <a:t> </a:t>
            </a:r>
            <a:r>
              <a:rPr lang="en-US" sz="1800" kern="1200" dirty="0" err="1">
                <a:solidFill>
                  <a:srgbClr val="000000"/>
                </a:solidFill>
              </a:rPr>
              <a:t>clk</a:t>
            </a:r>
            <a:r>
              <a:rPr lang="en-US" sz="1800" kern="1200" dirty="0">
                <a:solidFill>
                  <a:srgbClr val="000000"/>
                </a:solidFill>
              </a:rPr>
              <a:t>, </a:t>
            </a:r>
            <a:r>
              <a:rPr lang="en-US" sz="1800" b="1" kern="1200" dirty="0" err="1">
                <a:solidFill>
                  <a:srgbClr val="000000"/>
                </a:solidFill>
              </a:rPr>
              <a:t>negedge</a:t>
            </a:r>
            <a:r>
              <a:rPr lang="en-US" sz="1800" kern="1200" dirty="0">
                <a:solidFill>
                  <a:srgbClr val="000000"/>
                </a:solidFill>
              </a:rPr>
              <a:t> reset)</a:t>
            </a:r>
          </a:p>
          <a:p>
            <a:pPr lvl="0">
              <a:spcBef>
                <a:spcPct val="0"/>
              </a:spcBef>
              <a:buClrTx/>
              <a:buSzTx/>
            </a:pPr>
            <a:r>
              <a:rPr lang="en-US" sz="1800" kern="1200" dirty="0">
                <a:solidFill>
                  <a:srgbClr val="000000"/>
                </a:solidFill>
              </a:rPr>
              <a:t>    </a:t>
            </a:r>
            <a:r>
              <a:rPr lang="en-US" sz="1800" b="1" kern="1200" dirty="0">
                <a:solidFill>
                  <a:srgbClr val="000000"/>
                </a:solidFill>
              </a:rPr>
              <a:t>begin</a:t>
            </a:r>
          </a:p>
          <a:p>
            <a:pPr lvl="0">
              <a:spcBef>
                <a:spcPct val="0"/>
              </a:spcBef>
              <a:buClrTx/>
              <a:buSzTx/>
            </a:pPr>
            <a:r>
              <a:rPr lang="en-US" sz="1800" kern="1200" dirty="0">
                <a:solidFill>
                  <a:srgbClr val="000000"/>
                </a:solidFill>
              </a:rPr>
              <a:t>       </a:t>
            </a:r>
            <a:r>
              <a:rPr lang="en-US" sz="1800" b="1" kern="1200" dirty="0">
                <a:solidFill>
                  <a:srgbClr val="000000"/>
                </a:solidFill>
              </a:rPr>
              <a:t>if </a:t>
            </a:r>
            <a:r>
              <a:rPr lang="en-US" sz="1800" kern="1200" dirty="0">
                <a:solidFill>
                  <a:srgbClr val="000000"/>
                </a:solidFill>
              </a:rPr>
              <a:t>(reset == ‘0’) q &lt;= 0;   </a:t>
            </a:r>
            <a:r>
              <a:rPr lang="en-US" sz="1800" kern="1200" dirty="0">
                <a:solidFill>
                  <a:srgbClr val="A03232"/>
                </a:solidFill>
              </a:rPr>
              <a:t>// when reset</a:t>
            </a:r>
          </a:p>
          <a:p>
            <a:pPr lvl="0">
              <a:spcBef>
                <a:spcPct val="0"/>
              </a:spcBef>
              <a:buClrTx/>
              <a:buSzTx/>
            </a:pPr>
            <a:r>
              <a:rPr lang="en-US" sz="1800" kern="1200" dirty="0">
                <a:solidFill>
                  <a:srgbClr val="000000"/>
                </a:solidFill>
              </a:rPr>
              <a:t>       </a:t>
            </a:r>
            <a:r>
              <a:rPr lang="en-US" sz="1800" b="1" kern="1200" dirty="0">
                <a:solidFill>
                  <a:srgbClr val="000000"/>
                </a:solidFill>
              </a:rPr>
              <a:t>else              </a:t>
            </a:r>
            <a:r>
              <a:rPr lang="en-US" sz="1800" kern="1200" dirty="0">
                <a:solidFill>
                  <a:srgbClr val="000000"/>
                </a:solidFill>
              </a:rPr>
              <a:t>q &lt;= d;   </a:t>
            </a:r>
            <a:r>
              <a:rPr lang="en-US" sz="1800" kern="1200" dirty="0">
                <a:solidFill>
                  <a:srgbClr val="A03232"/>
                </a:solidFill>
              </a:rPr>
              <a:t>// when </a:t>
            </a:r>
            <a:r>
              <a:rPr lang="en-US" sz="1800" kern="1200" dirty="0" err="1">
                <a:solidFill>
                  <a:srgbClr val="A03232"/>
                </a:solidFill>
              </a:rPr>
              <a:t>clk</a:t>
            </a:r>
            <a:endParaRPr lang="en-US" sz="1800" kern="1200" dirty="0">
              <a:solidFill>
                <a:srgbClr val="A03232"/>
              </a:solidFill>
            </a:endParaRPr>
          </a:p>
          <a:p>
            <a:pPr lvl="0">
              <a:spcBef>
                <a:spcPct val="0"/>
              </a:spcBef>
              <a:buClrTx/>
              <a:buSzTx/>
            </a:pPr>
            <a:r>
              <a:rPr lang="en-US" sz="1800" kern="1200" dirty="0">
                <a:solidFill>
                  <a:srgbClr val="000000"/>
                </a:solidFill>
              </a:rPr>
              <a:t>    </a:t>
            </a:r>
            <a:r>
              <a:rPr lang="en-US" sz="1800" b="1" kern="1200" dirty="0">
                <a:solidFill>
                  <a:srgbClr val="000000"/>
                </a:solidFill>
              </a:rPr>
              <a:t>end</a:t>
            </a:r>
          </a:p>
          <a:p>
            <a:pPr lvl="0">
              <a:spcBef>
                <a:spcPct val="0"/>
              </a:spcBef>
              <a:buClrTx/>
              <a:buSzTx/>
            </a:pPr>
            <a:r>
              <a:rPr lang="en-US" sz="1800" b="1" kern="1200" dirty="0" err="1">
                <a:solidFill>
                  <a:srgbClr val="000000"/>
                </a:solidFill>
              </a:rPr>
              <a:t>endmodule</a:t>
            </a:r>
            <a:endParaRPr lang="en-US" sz="1800" kern="1200" dirty="0">
              <a:solidFill>
                <a:srgbClr val="000000"/>
              </a:solidFill>
              <a:latin typeface="Times New Roman" charset="0"/>
            </a:endParaRPr>
          </a:p>
          <a:p>
            <a:endParaRPr lang="de-CH" dirty="0"/>
          </a:p>
        </p:txBody>
      </p:sp>
      <p:sp>
        <p:nvSpPr>
          <p:cNvPr id="3" name="Content Placeholder 2"/>
          <p:cNvSpPr>
            <a:spLocks noGrp="1"/>
          </p:cNvSpPr>
          <p:nvPr>
            <p:ph idx="10"/>
          </p:nvPr>
        </p:nvSpPr>
        <p:spPr>
          <a:xfrm>
            <a:off x="383997" y="4724400"/>
            <a:ext cx="7896225" cy="1676400"/>
          </a:xfrm>
        </p:spPr>
        <p:txBody>
          <a:bodyPr/>
          <a:lstStyle/>
          <a:p>
            <a:r>
              <a:rPr lang="en-US" dirty="0"/>
              <a:t>In this example: two events can trigger the process:</a:t>
            </a:r>
          </a:p>
          <a:p>
            <a:pPr lvl="1"/>
            <a:r>
              <a:rPr lang="en-US" dirty="0"/>
              <a:t>A </a:t>
            </a:r>
            <a:r>
              <a:rPr lang="en-US" b="1" i="1" dirty="0">
                <a:solidFill>
                  <a:schemeClr val="accent1">
                    <a:lumMod val="75000"/>
                    <a:lumOff val="25000"/>
                  </a:schemeClr>
                </a:solidFill>
              </a:rPr>
              <a:t>rising edge</a:t>
            </a:r>
            <a:r>
              <a:rPr lang="en-US" i="1" dirty="0"/>
              <a:t> </a:t>
            </a:r>
            <a:r>
              <a:rPr lang="en-US" dirty="0"/>
              <a:t>on </a:t>
            </a:r>
            <a:r>
              <a:rPr lang="en-US" dirty="0" err="1"/>
              <a:t>clk</a:t>
            </a:r>
            <a:endParaRPr lang="en-US" dirty="0"/>
          </a:p>
          <a:p>
            <a:pPr lvl="1"/>
            <a:r>
              <a:rPr lang="en-US" dirty="0"/>
              <a:t>A </a:t>
            </a:r>
            <a:r>
              <a:rPr lang="en-US" b="1" i="1" dirty="0">
                <a:solidFill>
                  <a:schemeClr val="accent1">
                    <a:lumMod val="75000"/>
                    <a:lumOff val="25000"/>
                  </a:schemeClr>
                </a:solidFill>
              </a:rPr>
              <a:t>falling edge </a:t>
            </a:r>
            <a:r>
              <a:rPr lang="en-US" dirty="0"/>
              <a:t>on reset</a:t>
            </a:r>
          </a:p>
          <a:p>
            <a:endParaRPr lang="de-CH" dirty="0"/>
          </a:p>
        </p:txBody>
      </p:sp>
      <p:sp>
        <p:nvSpPr>
          <p:cNvPr id="10" name="Oval 9"/>
          <p:cNvSpPr/>
          <p:nvPr/>
        </p:nvSpPr>
        <p:spPr bwMode="auto">
          <a:xfrm>
            <a:off x="1676400" y="2667000"/>
            <a:ext cx="4038600" cy="5334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19856382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custDataLst>
              <p:tags r:id="rId1"/>
            </p:custDataLst>
          </p:nvPr>
        </p:nvSpPr>
        <p:spPr/>
        <p:txBody>
          <a:bodyPr/>
          <a:lstStyle/>
          <a:p>
            <a:r>
              <a:rPr lang="en-US" dirty="0" smtClean="0"/>
              <a:t>D Flip-Flop with Asynchronous Reset</a:t>
            </a:r>
          </a:p>
        </p:txBody>
      </p:sp>
      <p:sp>
        <p:nvSpPr>
          <p:cNvPr id="2" name="Content Placeholder 1"/>
          <p:cNvSpPr>
            <a:spLocks noGrp="1"/>
          </p:cNvSpPr>
          <p:nvPr>
            <p:ph idx="1"/>
          </p:nvPr>
        </p:nvSpPr>
        <p:spPr>
          <a:xfrm>
            <a:off x="485775" y="1362076"/>
            <a:ext cx="7896225" cy="3133724"/>
          </a:xfrm>
        </p:spPr>
        <p:txBody>
          <a:bodyPr/>
          <a:lstStyle/>
          <a:p>
            <a:pPr lvl="0">
              <a:spcBef>
                <a:spcPct val="0"/>
              </a:spcBef>
              <a:buClrTx/>
              <a:buSzTx/>
            </a:pPr>
            <a:r>
              <a:rPr lang="en-US" sz="1800" b="1" kern="1200" dirty="0">
                <a:solidFill>
                  <a:srgbClr val="000000"/>
                </a:solidFill>
              </a:rPr>
              <a:t>module </a:t>
            </a:r>
            <a:r>
              <a:rPr lang="en-US" sz="1800" kern="1200" dirty="0" err="1">
                <a:solidFill>
                  <a:srgbClr val="000000"/>
                </a:solidFill>
              </a:rPr>
              <a:t>flop_ar</a:t>
            </a:r>
            <a:r>
              <a:rPr lang="en-US" sz="1800" kern="1200" dirty="0">
                <a:solidFill>
                  <a:srgbClr val="000000"/>
                </a:solidFill>
              </a:rPr>
              <a:t> (</a:t>
            </a:r>
            <a:r>
              <a:rPr lang="en-US" sz="1800" b="1" kern="1200" dirty="0">
                <a:solidFill>
                  <a:srgbClr val="000000"/>
                </a:solidFill>
              </a:rPr>
              <a:t>input            </a:t>
            </a:r>
            <a:r>
              <a:rPr lang="en-US" sz="1800" kern="1200" dirty="0" err="1">
                <a:solidFill>
                  <a:srgbClr val="000000"/>
                </a:solidFill>
              </a:rPr>
              <a:t>clk</a:t>
            </a:r>
            <a:r>
              <a:rPr lang="en-US" sz="1800" kern="1200" dirty="0">
                <a:solidFill>
                  <a:srgbClr val="000000"/>
                </a:solidFill>
              </a:rPr>
              <a:t>,</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reset, </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[3:0] d, </a:t>
            </a:r>
          </a:p>
          <a:p>
            <a:pPr lvl="0">
              <a:spcBef>
                <a:spcPct val="0"/>
              </a:spcBef>
              <a:buClrTx/>
              <a:buSzTx/>
            </a:pPr>
            <a:r>
              <a:rPr lang="en-US" sz="1800" kern="1200" dirty="0">
                <a:solidFill>
                  <a:srgbClr val="000000"/>
                </a:solidFill>
              </a:rPr>
              <a:t>                </a:t>
            </a:r>
            <a:r>
              <a:rPr lang="en-US" sz="1800" b="1" kern="1200" dirty="0">
                <a:solidFill>
                  <a:srgbClr val="000000"/>
                </a:solidFill>
              </a:rPr>
              <a:t>output </a:t>
            </a:r>
            <a:r>
              <a:rPr lang="en-US" sz="1800" b="1" kern="1200" dirty="0" err="1">
                <a:solidFill>
                  <a:srgbClr val="000000"/>
                </a:solidFill>
              </a:rPr>
              <a:t>reg</a:t>
            </a:r>
            <a:r>
              <a:rPr lang="en-US" sz="1800" b="1" kern="1200" dirty="0">
                <a:solidFill>
                  <a:srgbClr val="000000"/>
                </a:solidFill>
              </a:rPr>
              <a:t> </a:t>
            </a:r>
            <a:r>
              <a:rPr lang="en-US" sz="1800" kern="1200" dirty="0">
                <a:solidFill>
                  <a:srgbClr val="000000"/>
                </a:solidFill>
              </a:rPr>
              <a:t>[3:0] q);</a:t>
            </a:r>
          </a:p>
          <a:p>
            <a:pPr lvl="0">
              <a:spcBef>
                <a:spcPct val="0"/>
              </a:spcBef>
              <a:buClrTx/>
              <a:buSzTx/>
            </a:pPr>
            <a:endParaRPr lang="en-US" sz="1800" kern="1200" dirty="0">
              <a:solidFill>
                <a:srgbClr val="000000"/>
              </a:solidFill>
            </a:endParaRPr>
          </a:p>
          <a:p>
            <a:pPr lvl="0">
              <a:spcBef>
                <a:spcPct val="0"/>
              </a:spcBef>
              <a:buClrTx/>
              <a:buSzTx/>
            </a:pPr>
            <a:r>
              <a:rPr lang="en-US" sz="1800" kern="1200" dirty="0">
                <a:solidFill>
                  <a:srgbClr val="000000"/>
                </a:solidFill>
              </a:rPr>
              <a:t>  </a:t>
            </a:r>
            <a:r>
              <a:rPr lang="en-US" sz="1800" b="1" kern="1200" dirty="0">
                <a:solidFill>
                  <a:srgbClr val="000000"/>
                </a:solidFill>
              </a:rPr>
              <a:t>always </a:t>
            </a:r>
            <a:r>
              <a:rPr lang="en-US" sz="1800" kern="1200" dirty="0">
                <a:solidFill>
                  <a:srgbClr val="000000"/>
                </a:solidFill>
              </a:rPr>
              <a:t>@ (</a:t>
            </a:r>
            <a:r>
              <a:rPr lang="en-US" sz="1800" b="1" kern="1200" dirty="0" err="1">
                <a:solidFill>
                  <a:srgbClr val="000000"/>
                </a:solidFill>
              </a:rPr>
              <a:t>posedge</a:t>
            </a:r>
            <a:r>
              <a:rPr lang="en-US" sz="1800" b="1" kern="1200" dirty="0">
                <a:solidFill>
                  <a:srgbClr val="000000"/>
                </a:solidFill>
              </a:rPr>
              <a:t> </a:t>
            </a:r>
            <a:r>
              <a:rPr lang="en-US" sz="1800" kern="1200" dirty="0" err="1">
                <a:solidFill>
                  <a:srgbClr val="000000"/>
                </a:solidFill>
              </a:rPr>
              <a:t>clk</a:t>
            </a:r>
            <a:r>
              <a:rPr lang="en-US" sz="1800" kern="1200" dirty="0">
                <a:solidFill>
                  <a:srgbClr val="000000"/>
                </a:solidFill>
              </a:rPr>
              <a:t>, </a:t>
            </a:r>
            <a:r>
              <a:rPr lang="en-US" sz="1800" b="1" kern="1200" dirty="0" err="1">
                <a:solidFill>
                  <a:srgbClr val="000000"/>
                </a:solidFill>
              </a:rPr>
              <a:t>negedge</a:t>
            </a:r>
            <a:r>
              <a:rPr lang="en-US" sz="1800" kern="1200" dirty="0">
                <a:solidFill>
                  <a:srgbClr val="000000"/>
                </a:solidFill>
              </a:rPr>
              <a:t> reset)</a:t>
            </a:r>
          </a:p>
          <a:p>
            <a:pPr lvl="0">
              <a:spcBef>
                <a:spcPct val="0"/>
              </a:spcBef>
              <a:buClrTx/>
              <a:buSzTx/>
            </a:pPr>
            <a:r>
              <a:rPr lang="en-US" sz="1800" kern="1200" dirty="0">
                <a:solidFill>
                  <a:srgbClr val="000000"/>
                </a:solidFill>
              </a:rPr>
              <a:t>    </a:t>
            </a:r>
            <a:r>
              <a:rPr lang="en-US" sz="1800" b="1" kern="1200" dirty="0">
                <a:solidFill>
                  <a:srgbClr val="4F0E2B">
                    <a:lumMod val="75000"/>
                    <a:lumOff val="25000"/>
                  </a:srgbClr>
                </a:solidFill>
              </a:rPr>
              <a:t>begin</a:t>
            </a:r>
          </a:p>
          <a:p>
            <a:pPr lvl="0">
              <a:spcBef>
                <a:spcPct val="0"/>
              </a:spcBef>
              <a:buClrTx/>
              <a:buSzTx/>
            </a:pPr>
            <a:r>
              <a:rPr lang="en-US" sz="1800" kern="1200" dirty="0">
                <a:solidFill>
                  <a:srgbClr val="4F0E2B">
                    <a:lumMod val="75000"/>
                    <a:lumOff val="25000"/>
                  </a:srgbClr>
                </a:solidFill>
              </a:rPr>
              <a:t>       </a:t>
            </a:r>
            <a:r>
              <a:rPr lang="en-US" sz="1800" b="1" kern="1200" dirty="0">
                <a:solidFill>
                  <a:srgbClr val="4F0E2B">
                    <a:lumMod val="75000"/>
                    <a:lumOff val="25000"/>
                  </a:srgbClr>
                </a:solidFill>
              </a:rPr>
              <a:t>if </a:t>
            </a:r>
            <a:r>
              <a:rPr lang="en-US" sz="1800" kern="1200" dirty="0">
                <a:solidFill>
                  <a:srgbClr val="4F0E2B">
                    <a:lumMod val="75000"/>
                    <a:lumOff val="25000"/>
                  </a:srgbClr>
                </a:solidFill>
              </a:rPr>
              <a:t>(reset == ‘0’) q &lt;= 0;   </a:t>
            </a:r>
            <a:r>
              <a:rPr lang="en-US" sz="1800" kern="1200" dirty="0">
                <a:solidFill>
                  <a:srgbClr val="A03232"/>
                </a:solidFill>
              </a:rPr>
              <a:t>// when reset</a:t>
            </a:r>
          </a:p>
          <a:p>
            <a:pPr lvl="0">
              <a:spcBef>
                <a:spcPct val="0"/>
              </a:spcBef>
              <a:buClrTx/>
              <a:buSzTx/>
            </a:pPr>
            <a:r>
              <a:rPr lang="en-US" sz="1800" kern="1200" dirty="0">
                <a:solidFill>
                  <a:srgbClr val="4F0E2B">
                    <a:lumMod val="75000"/>
                    <a:lumOff val="25000"/>
                  </a:srgbClr>
                </a:solidFill>
              </a:rPr>
              <a:t>       </a:t>
            </a:r>
            <a:r>
              <a:rPr lang="en-US" sz="1800" b="1" kern="1200" dirty="0">
                <a:solidFill>
                  <a:srgbClr val="4F0E2B">
                    <a:lumMod val="75000"/>
                    <a:lumOff val="25000"/>
                  </a:srgbClr>
                </a:solidFill>
              </a:rPr>
              <a:t>else              </a:t>
            </a:r>
            <a:r>
              <a:rPr lang="en-US" sz="1800" kern="1200" dirty="0">
                <a:solidFill>
                  <a:srgbClr val="4F0E2B">
                    <a:lumMod val="75000"/>
                    <a:lumOff val="25000"/>
                  </a:srgbClr>
                </a:solidFill>
              </a:rPr>
              <a:t>q &lt;= d;   </a:t>
            </a:r>
            <a:r>
              <a:rPr lang="en-US" sz="1800" kern="1200" dirty="0">
                <a:solidFill>
                  <a:srgbClr val="A03232"/>
                </a:solidFill>
              </a:rPr>
              <a:t>// when </a:t>
            </a:r>
            <a:r>
              <a:rPr lang="en-US" sz="1800" kern="1200" dirty="0" err="1">
                <a:solidFill>
                  <a:srgbClr val="A03232"/>
                </a:solidFill>
              </a:rPr>
              <a:t>clk</a:t>
            </a:r>
            <a:endParaRPr lang="en-US" sz="1800" kern="1200" dirty="0">
              <a:solidFill>
                <a:srgbClr val="A03232"/>
              </a:solidFill>
            </a:endParaRPr>
          </a:p>
          <a:p>
            <a:pPr lvl="0">
              <a:spcBef>
                <a:spcPct val="0"/>
              </a:spcBef>
              <a:buClrTx/>
              <a:buSzTx/>
            </a:pPr>
            <a:r>
              <a:rPr lang="en-US" sz="1800" kern="1200" dirty="0">
                <a:solidFill>
                  <a:srgbClr val="4F0E2B">
                    <a:lumMod val="75000"/>
                    <a:lumOff val="25000"/>
                  </a:srgbClr>
                </a:solidFill>
              </a:rPr>
              <a:t>    </a:t>
            </a:r>
            <a:r>
              <a:rPr lang="en-US" sz="1800" b="1" kern="1200" dirty="0">
                <a:solidFill>
                  <a:srgbClr val="4F0E2B">
                    <a:lumMod val="75000"/>
                    <a:lumOff val="25000"/>
                  </a:srgbClr>
                </a:solidFill>
              </a:rPr>
              <a:t>end</a:t>
            </a:r>
          </a:p>
          <a:p>
            <a:pPr lvl="0">
              <a:spcBef>
                <a:spcPct val="0"/>
              </a:spcBef>
              <a:buClrTx/>
              <a:buSzTx/>
            </a:pPr>
            <a:r>
              <a:rPr lang="en-US" sz="1800" b="1" kern="1200" dirty="0" err="1">
                <a:solidFill>
                  <a:srgbClr val="000000"/>
                </a:solidFill>
              </a:rPr>
              <a:t>endmodule</a:t>
            </a:r>
            <a:endParaRPr lang="en-US" sz="1800" kern="1200" dirty="0">
              <a:solidFill>
                <a:srgbClr val="000000"/>
              </a:solidFill>
              <a:latin typeface="Times New Roman" charset="0"/>
            </a:endParaRPr>
          </a:p>
          <a:p>
            <a:endParaRPr lang="de-CH" dirty="0"/>
          </a:p>
        </p:txBody>
      </p:sp>
      <p:sp>
        <p:nvSpPr>
          <p:cNvPr id="3" name="Content Placeholder 2"/>
          <p:cNvSpPr>
            <a:spLocks noGrp="1"/>
          </p:cNvSpPr>
          <p:nvPr>
            <p:ph idx="10"/>
          </p:nvPr>
        </p:nvSpPr>
        <p:spPr>
          <a:xfrm>
            <a:off x="383997" y="4724400"/>
            <a:ext cx="7896225" cy="1676400"/>
          </a:xfrm>
        </p:spPr>
        <p:txBody>
          <a:bodyPr/>
          <a:lstStyle/>
          <a:p>
            <a:r>
              <a:rPr lang="en-US" dirty="0"/>
              <a:t>For longer statements a begin end pair can be used</a:t>
            </a:r>
          </a:p>
          <a:p>
            <a:pPr lvl="1"/>
            <a:r>
              <a:rPr lang="en-US" dirty="0"/>
              <a:t>In this example it was not necessary</a:t>
            </a:r>
          </a:p>
          <a:p>
            <a:r>
              <a:rPr lang="en-US" dirty="0"/>
              <a:t>The always block is </a:t>
            </a:r>
            <a:r>
              <a:rPr lang="en-US" i="1" dirty="0">
                <a:solidFill>
                  <a:schemeClr val="accent1">
                    <a:lumMod val="75000"/>
                    <a:lumOff val="25000"/>
                  </a:schemeClr>
                </a:solidFill>
              </a:rPr>
              <a:t>highlighted</a:t>
            </a:r>
          </a:p>
          <a:p>
            <a:endParaRPr lang="de-CH" dirty="0"/>
          </a:p>
        </p:txBody>
      </p:sp>
      <p:sp>
        <p:nvSpPr>
          <p:cNvPr id="10" name="Oval 9"/>
          <p:cNvSpPr/>
          <p:nvPr/>
        </p:nvSpPr>
        <p:spPr bwMode="auto">
          <a:xfrm>
            <a:off x="685800" y="3048000"/>
            <a:ext cx="1143000" cy="3810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
        <p:nvSpPr>
          <p:cNvPr id="9" name="Oval 8"/>
          <p:cNvSpPr/>
          <p:nvPr/>
        </p:nvSpPr>
        <p:spPr bwMode="auto">
          <a:xfrm>
            <a:off x="685800" y="3810000"/>
            <a:ext cx="1143000" cy="3810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46001021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custDataLst>
              <p:tags r:id="rId1"/>
            </p:custDataLst>
          </p:nvPr>
        </p:nvSpPr>
        <p:spPr/>
        <p:txBody>
          <a:bodyPr/>
          <a:lstStyle/>
          <a:p>
            <a:r>
              <a:rPr lang="en-US" dirty="0" smtClean="0"/>
              <a:t>D Flip-Flop with Asynchronous Reset</a:t>
            </a:r>
          </a:p>
        </p:txBody>
      </p:sp>
      <p:sp>
        <p:nvSpPr>
          <p:cNvPr id="2" name="Content Placeholder 1"/>
          <p:cNvSpPr>
            <a:spLocks noGrp="1"/>
          </p:cNvSpPr>
          <p:nvPr>
            <p:ph idx="1"/>
          </p:nvPr>
        </p:nvSpPr>
        <p:spPr>
          <a:xfrm>
            <a:off x="485775" y="1362076"/>
            <a:ext cx="7896225" cy="3133724"/>
          </a:xfrm>
        </p:spPr>
        <p:txBody>
          <a:bodyPr/>
          <a:lstStyle/>
          <a:p>
            <a:pPr lvl="0">
              <a:spcBef>
                <a:spcPct val="0"/>
              </a:spcBef>
              <a:buClrTx/>
              <a:buSzTx/>
            </a:pPr>
            <a:r>
              <a:rPr lang="en-US" sz="1800" b="1" kern="1200" dirty="0">
                <a:solidFill>
                  <a:srgbClr val="000000"/>
                </a:solidFill>
              </a:rPr>
              <a:t>module </a:t>
            </a:r>
            <a:r>
              <a:rPr lang="en-US" sz="1800" kern="1200" dirty="0" err="1">
                <a:solidFill>
                  <a:srgbClr val="000000"/>
                </a:solidFill>
              </a:rPr>
              <a:t>flop_ar</a:t>
            </a:r>
            <a:r>
              <a:rPr lang="en-US" sz="1800" kern="1200" dirty="0">
                <a:solidFill>
                  <a:srgbClr val="000000"/>
                </a:solidFill>
              </a:rPr>
              <a:t> (</a:t>
            </a:r>
            <a:r>
              <a:rPr lang="en-US" sz="1800" b="1" kern="1200" dirty="0">
                <a:solidFill>
                  <a:srgbClr val="000000"/>
                </a:solidFill>
              </a:rPr>
              <a:t>input            </a:t>
            </a:r>
            <a:r>
              <a:rPr lang="en-US" sz="1800" kern="1200" dirty="0" err="1">
                <a:solidFill>
                  <a:srgbClr val="000000"/>
                </a:solidFill>
              </a:rPr>
              <a:t>clk</a:t>
            </a:r>
            <a:r>
              <a:rPr lang="en-US" sz="1800" kern="1200" dirty="0">
                <a:solidFill>
                  <a:srgbClr val="000000"/>
                </a:solidFill>
              </a:rPr>
              <a:t>,</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reset, </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[3:0] d, </a:t>
            </a:r>
          </a:p>
          <a:p>
            <a:pPr lvl="0">
              <a:spcBef>
                <a:spcPct val="0"/>
              </a:spcBef>
              <a:buClrTx/>
              <a:buSzTx/>
            </a:pPr>
            <a:r>
              <a:rPr lang="en-US" sz="1800" kern="1200" dirty="0">
                <a:solidFill>
                  <a:srgbClr val="000000"/>
                </a:solidFill>
              </a:rPr>
              <a:t>                </a:t>
            </a:r>
            <a:r>
              <a:rPr lang="en-US" sz="1800" b="1" kern="1200" dirty="0">
                <a:solidFill>
                  <a:srgbClr val="000000"/>
                </a:solidFill>
              </a:rPr>
              <a:t>output </a:t>
            </a:r>
            <a:r>
              <a:rPr lang="en-US" sz="1800" b="1" kern="1200" dirty="0" err="1">
                <a:solidFill>
                  <a:srgbClr val="000000"/>
                </a:solidFill>
              </a:rPr>
              <a:t>reg</a:t>
            </a:r>
            <a:r>
              <a:rPr lang="en-US" sz="1800" b="1" kern="1200" dirty="0">
                <a:solidFill>
                  <a:srgbClr val="000000"/>
                </a:solidFill>
              </a:rPr>
              <a:t> </a:t>
            </a:r>
            <a:r>
              <a:rPr lang="en-US" sz="1800" kern="1200" dirty="0">
                <a:solidFill>
                  <a:srgbClr val="000000"/>
                </a:solidFill>
              </a:rPr>
              <a:t>[3:0] q);</a:t>
            </a:r>
          </a:p>
          <a:p>
            <a:pPr lvl="0">
              <a:spcBef>
                <a:spcPct val="0"/>
              </a:spcBef>
              <a:buClrTx/>
              <a:buSzTx/>
            </a:pPr>
            <a:endParaRPr lang="en-US" sz="1800" kern="1200" dirty="0">
              <a:solidFill>
                <a:srgbClr val="000000"/>
              </a:solidFill>
            </a:endParaRPr>
          </a:p>
          <a:p>
            <a:pPr lvl="0">
              <a:spcBef>
                <a:spcPct val="0"/>
              </a:spcBef>
              <a:buClrTx/>
              <a:buSzTx/>
            </a:pPr>
            <a:r>
              <a:rPr lang="en-US" sz="1800" kern="1200" dirty="0">
                <a:solidFill>
                  <a:srgbClr val="000000"/>
                </a:solidFill>
              </a:rPr>
              <a:t>  </a:t>
            </a:r>
            <a:r>
              <a:rPr lang="en-US" sz="1800" b="1" kern="1200" dirty="0">
                <a:solidFill>
                  <a:srgbClr val="000000"/>
                </a:solidFill>
              </a:rPr>
              <a:t>always </a:t>
            </a:r>
            <a:r>
              <a:rPr lang="en-US" sz="1800" kern="1200" dirty="0">
                <a:solidFill>
                  <a:srgbClr val="000000"/>
                </a:solidFill>
              </a:rPr>
              <a:t>@ (</a:t>
            </a:r>
            <a:r>
              <a:rPr lang="en-US" sz="1800" b="1" kern="1200" dirty="0" err="1">
                <a:solidFill>
                  <a:srgbClr val="000000"/>
                </a:solidFill>
              </a:rPr>
              <a:t>posedge</a:t>
            </a:r>
            <a:r>
              <a:rPr lang="en-US" sz="1800" b="1" kern="1200" dirty="0">
                <a:solidFill>
                  <a:srgbClr val="000000"/>
                </a:solidFill>
              </a:rPr>
              <a:t> </a:t>
            </a:r>
            <a:r>
              <a:rPr lang="en-US" sz="1800" kern="1200" dirty="0" err="1">
                <a:solidFill>
                  <a:srgbClr val="000000"/>
                </a:solidFill>
              </a:rPr>
              <a:t>clk</a:t>
            </a:r>
            <a:r>
              <a:rPr lang="en-US" sz="1800" kern="1200" dirty="0">
                <a:solidFill>
                  <a:srgbClr val="000000"/>
                </a:solidFill>
              </a:rPr>
              <a:t>, </a:t>
            </a:r>
            <a:r>
              <a:rPr lang="en-US" sz="1800" b="1" kern="1200" dirty="0" err="1">
                <a:solidFill>
                  <a:srgbClr val="000000"/>
                </a:solidFill>
              </a:rPr>
              <a:t>negedge</a:t>
            </a:r>
            <a:r>
              <a:rPr lang="en-US" sz="1800" kern="1200" dirty="0">
                <a:solidFill>
                  <a:srgbClr val="000000"/>
                </a:solidFill>
              </a:rPr>
              <a:t> reset)</a:t>
            </a:r>
          </a:p>
          <a:p>
            <a:pPr lvl="0">
              <a:spcBef>
                <a:spcPct val="0"/>
              </a:spcBef>
              <a:buClrTx/>
              <a:buSzTx/>
            </a:pPr>
            <a:r>
              <a:rPr lang="en-US" sz="1800" kern="1200" dirty="0">
                <a:solidFill>
                  <a:srgbClr val="000000"/>
                </a:solidFill>
              </a:rPr>
              <a:t>    </a:t>
            </a:r>
            <a:r>
              <a:rPr lang="en-US" sz="1800" b="1" kern="1200" dirty="0">
                <a:solidFill>
                  <a:srgbClr val="000000"/>
                </a:solidFill>
              </a:rPr>
              <a:t>begin</a:t>
            </a:r>
          </a:p>
          <a:p>
            <a:pPr lvl="0">
              <a:spcBef>
                <a:spcPct val="0"/>
              </a:spcBef>
              <a:buClrTx/>
              <a:buSzTx/>
            </a:pPr>
            <a:r>
              <a:rPr lang="en-US" sz="1800" kern="1200" dirty="0">
                <a:solidFill>
                  <a:srgbClr val="000000"/>
                </a:solidFill>
              </a:rPr>
              <a:t>       </a:t>
            </a:r>
            <a:r>
              <a:rPr lang="en-US" sz="1800" b="1" kern="1200" dirty="0">
                <a:solidFill>
                  <a:srgbClr val="000000"/>
                </a:solidFill>
              </a:rPr>
              <a:t>if </a:t>
            </a:r>
            <a:r>
              <a:rPr lang="en-US" sz="1800" kern="1200" dirty="0">
                <a:solidFill>
                  <a:srgbClr val="000000"/>
                </a:solidFill>
              </a:rPr>
              <a:t>(reset == ‘0’) q &lt;= 0;   // when reset</a:t>
            </a:r>
          </a:p>
          <a:p>
            <a:pPr lvl="0">
              <a:spcBef>
                <a:spcPct val="0"/>
              </a:spcBef>
              <a:buClrTx/>
              <a:buSzTx/>
            </a:pPr>
            <a:r>
              <a:rPr lang="en-US" sz="1800" kern="1200" dirty="0">
                <a:solidFill>
                  <a:srgbClr val="000000"/>
                </a:solidFill>
              </a:rPr>
              <a:t>       </a:t>
            </a:r>
            <a:r>
              <a:rPr lang="en-US" sz="1800" b="1" kern="1200" dirty="0">
                <a:solidFill>
                  <a:srgbClr val="000000"/>
                </a:solidFill>
              </a:rPr>
              <a:t>else              </a:t>
            </a:r>
            <a:r>
              <a:rPr lang="en-US" sz="1800" kern="1200" dirty="0">
                <a:solidFill>
                  <a:srgbClr val="000000"/>
                </a:solidFill>
              </a:rPr>
              <a:t>q &lt;= d;   // when </a:t>
            </a:r>
            <a:r>
              <a:rPr lang="en-US" sz="1800" kern="1200" dirty="0" err="1">
                <a:solidFill>
                  <a:srgbClr val="000000"/>
                </a:solidFill>
              </a:rPr>
              <a:t>clk</a:t>
            </a:r>
            <a:endParaRPr lang="en-US" sz="1800" kern="1200" dirty="0">
              <a:solidFill>
                <a:srgbClr val="000000"/>
              </a:solidFill>
            </a:endParaRPr>
          </a:p>
          <a:p>
            <a:pPr lvl="0">
              <a:spcBef>
                <a:spcPct val="0"/>
              </a:spcBef>
              <a:buClrTx/>
              <a:buSzTx/>
            </a:pPr>
            <a:r>
              <a:rPr lang="en-US" sz="1800" kern="1200" dirty="0">
                <a:solidFill>
                  <a:srgbClr val="000000"/>
                </a:solidFill>
              </a:rPr>
              <a:t>    </a:t>
            </a:r>
            <a:r>
              <a:rPr lang="en-US" sz="1800" b="1" kern="1200" dirty="0">
                <a:solidFill>
                  <a:srgbClr val="000000"/>
                </a:solidFill>
              </a:rPr>
              <a:t>end</a:t>
            </a:r>
          </a:p>
          <a:p>
            <a:pPr lvl="0">
              <a:spcBef>
                <a:spcPct val="0"/>
              </a:spcBef>
              <a:buClrTx/>
              <a:buSzTx/>
            </a:pPr>
            <a:r>
              <a:rPr lang="en-US" sz="1800" b="1" kern="1200" dirty="0" err="1" smtClean="0">
                <a:solidFill>
                  <a:srgbClr val="000000"/>
                </a:solidFill>
              </a:rPr>
              <a:t>endmodule</a:t>
            </a:r>
            <a:endParaRPr lang="en-US" sz="1800" kern="1200" dirty="0">
              <a:solidFill>
                <a:srgbClr val="000000"/>
              </a:solidFill>
              <a:latin typeface="Times New Roman" charset="0"/>
            </a:endParaRPr>
          </a:p>
        </p:txBody>
      </p:sp>
      <p:sp>
        <p:nvSpPr>
          <p:cNvPr id="3" name="Content Placeholder 2"/>
          <p:cNvSpPr>
            <a:spLocks noGrp="1"/>
          </p:cNvSpPr>
          <p:nvPr>
            <p:ph idx="10"/>
          </p:nvPr>
        </p:nvSpPr>
        <p:spPr>
          <a:xfrm>
            <a:off x="383997" y="4648200"/>
            <a:ext cx="7896225" cy="1752600"/>
          </a:xfrm>
        </p:spPr>
        <p:txBody>
          <a:bodyPr/>
          <a:lstStyle/>
          <a:p>
            <a:r>
              <a:rPr lang="en-US" dirty="0"/>
              <a:t>First reset is checked, if reset is 0, q is set to 0.</a:t>
            </a:r>
          </a:p>
          <a:p>
            <a:pPr lvl="1"/>
            <a:r>
              <a:rPr lang="en-US" dirty="0"/>
              <a:t>This is an ‘asynchronous’ reset as the reset does not care what happens with the clock</a:t>
            </a:r>
          </a:p>
          <a:p>
            <a:r>
              <a:rPr lang="en-US" dirty="0"/>
              <a:t>If there is no reset then normal assignment is made</a:t>
            </a:r>
          </a:p>
          <a:p>
            <a:endParaRPr lang="en-US" dirty="0"/>
          </a:p>
          <a:p>
            <a:endParaRPr lang="de-CH" dirty="0"/>
          </a:p>
        </p:txBody>
      </p:sp>
      <p:sp>
        <p:nvSpPr>
          <p:cNvPr id="10" name="Oval 9"/>
          <p:cNvSpPr/>
          <p:nvPr/>
        </p:nvSpPr>
        <p:spPr bwMode="auto">
          <a:xfrm>
            <a:off x="1143000" y="3276600"/>
            <a:ext cx="3657600" cy="3810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1563895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 circuit remember?</a:t>
            </a:r>
            <a:endParaRPr lang="de-CH" dirty="0"/>
          </a:p>
        </p:txBody>
      </p:sp>
      <p:sp>
        <p:nvSpPr>
          <p:cNvPr id="3" name="Content Placeholder 2"/>
          <p:cNvSpPr>
            <a:spLocks noGrp="1"/>
          </p:cNvSpPr>
          <p:nvPr>
            <p:ph idx="1"/>
          </p:nvPr>
        </p:nvSpPr>
        <p:spPr>
          <a:xfrm>
            <a:off x="396875" y="1362075"/>
            <a:ext cx="7896225" cy="4429125"/>
          </a:xfrm>
        </p:spPr>
        <p:txBody>
          <a:bodyPr/>
          <a:lstStyle/>
          <a:p>
            <a:r>
              <a:rPr lang="en-US" dirty="0" err="1" smtClean="0"/>
              <a:t>Bistable</a:t>
            </a:r>
            <a:r>
              <a:rPr lang="en-US" dirty="0" smtClean="0"/>
              <a:t> circuits can have two distinct states</a:t>
            </a:r>
          </a:p>
          <a:p>
            <a:pPr lvl="1"/>
            <a:r>
              <a:rPr lang="en-US" dirty="0" smtClean="0"/>
              <a:t>Once they are in one state, they will remain there.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a:solidFill>
                  <a:schemeClr val="accent1">
                    <a:lumMod val="75000"/>
                    <a:lumOff val="25000"/>
                  </a:schemeClr>
                </a:solidFill>
              </a:rPr>
              <a:t>The Loop keeps the state stable</a:t>
            </a:r>
          </a:p>
          <a:p>
            <a:pPr lvl="1"/>
            <a:endParaRPr lang="en-US" dirty="0" smtClean="0"/>
          </a:p>
          <a:p>
            <a:pPr lvl="1"/>
            <a:endParaRPr lang="en-US" dirty="0" smtClean="0"/>
          </a:p>
          <a:p>
            <a:pPr marL="457200" lvl="1" indent="0">
              <a:buNone/>
            </a:pPr>
            <a:endParaRPr lang="en-US" dirty="0" smtClean="0"/>
          </a:p>
        </p:txBody>
      </p:sp>
      <p:grpSp>
        <p:nvGrpSpPr>
          <p:cNvPr id="4" name="Group 3"/>
          <p:cNvGrpSpPr/>
          <p:nvPr/>
        </p:nvGrpSpPr>
        <p:grpSpPr>
          <a:xfrm>
            <a:off x="2362200" y="3124200"/>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31320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5" name="Straight Connector 14"/>
          <p:cNvCxnSpPr/>
          <p:nvPr/>
        </p:nvCxnSpPr>
        <p:spPr bwMode="auto">
          <a:xfrm>
            <a:off x="3810000" y="3432572"/>
            <a:ext cx="76200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a:off x="6019800" y="3432572"/>
            <a:ext cx="381000" cy="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6400800" y="3432572"/>
            <a:ext cx="0" cy="910828"/>
          </a:xfrm>
          <a:prstGeom prst="line">
            <a:avLst/>
          </a:prstGeom>
          <a:noFill/>
          <a:ln w="25400">
            <a:solidFill>
              <a:srgbClr val="000000"/>
            </a:solidFill>
            <a:miter lim="800000"/>
            <a:headEnd type="none" w="med" len="med"/>
            <a:tailEnd type="none" w="med" len="med"/>
          </a:ln>
          <a:effectLst/>
        </p:spPr>
      </p:cxnSp>
      <p:cxnSp>
        <p:nvCxnSpPr>
          <p:cNvPr id="22" name="Straight Connector 21"/>
          <p:cNvCxnSpPr/>
          <p:nvPr/>
        </p:nvCxnSpPr>
        <p:spPr bwMode="auto">
          <a:xfrm flipH="1">
            <a:off x="1828800" y="4343400"/>
            <a:ext cx="4572000" cy="0"/>
          </a:xfrm>
          <a:prstGeom prst="line">
            <a:avLst/>
          </a:prstGeom>
          <a:noFill/>
          <a:ln w="25400">
            <a:solidFill>
              <a:srgbClr val="000000"/>
            </a:solidFill>
            <a:miter lim="800000"/>
            <a:headEnd type="none" w="med" len="med"/>
            <a:tailEnd type="none" w="med" len="med"/>
          </a:ln>
          <a:effectLst/>
        </p:spPr>
      </p:cxnSp>
      <p:cxnSp>
        <p:nvCxnSpPr>
          <p:cNvPr id="24" name="Straight Connector 23"/>
          <p:cNvCxnSpPr/>
          <p:nvPr/>
        </p:nvCxnSpPr>
        <p:spPr bwMode="auto">
          <a:xfrm flipV="1">
            <a:off x="1828800" y="3425428"/>
            <a:ext cx="0" cy="917972"/>
          </a:xfrm>
          <a:prstGeom prst="line">
            <a:avLst/>
          </a:prstGeom>
          <a:noFill/>
          <a:ln w="25400">
            <a:solidFill>
              <a:srgbClr val="000000"/>
            </a:solidFill>
            <a:miter lim="800000"/>
            <a:headEnd type="none" w="med" len="med"/>
            <a:tailEnd type="none" w="med" len="med"/>
          </a:ln>
          <a:effectLst/>
        </p:spPr>
      </p:cxnSp>
      <p:cxnSp>
        <p:nvCxnSpPr>
          <p:cNvPr id="26" name="Straight Connector 25"/>
          <p:cNvCxnSpPr/>
          <p:nvPr/>
        </p:nvCxnSpPr>
        <p:spPr bwMode="auto">
          <a:xfrm flipV="1">
            <a:off x="1828800" y="3425428"/>
            <a:ext cx="533400" cy="7144"/>
          </a:xfrm>
          <a:prstGeom prst="line">
            <a:avLst/>
          </a:prstGeom>
          <a:noFill/>
          <a:ln w="25400">
            <a:solidFill>
              <a:srgbClr val="000000"/>
            </a:solidFill>
            <a:miter lim="800000"/>
            <a:headEnd type="none" w="med" len="med"/>
            <a:tailEnd type="none" w="med" len="med"/>
          </a:ln>
          <a:effectLst/>
        </p:spPr>
      </p:cxnSp>
      <p:sp>
        <p:nvSpPr>
          <p:cNvPr id="32" name="TextBox 31"/>
          <p:cNvSpPr txBox="1"/>
          <p:nvPr/>
        </p:nvSpPr>
        <p:spPr>
          <a:xfrm>
            <a:off x="2057400" y="2819400"/>
            <a:ext cx="457200" cy="584775"/>
          </a:xfrm>
          <a:prstGeom prst="rect">
            <a:avLst/>
          </a:prstGeom>
          <a:noFill/>
        </p:spPr>
        <p:txBody>
          <a:bodyPr wrap="square" rtlCol="0">
            <a:spAutoFit/>
          </a:bodyPr>
          <a:lstStyle/>
          <a:p>
            <a:r>
              <a:rPr lang="en-US" sz="3200" b="1" dirty="0">
                <a:solidFill>
                  <a:schemeClr val="accent1">
                    <a:lumMod val="75000"/>
                    <a:lumOff val="25000"/>
                  </a:schemeClr>
                </a:solidFill>
                <a:latin typeface="Calibri" pitchFamily="34" charset="0"/>
              </a:rPr>
              <a:t>1</a:t>
            </a:r>
            <a:endParaRPr lang="de-CH" sz="3200" b="1" dirty="0" smtClean="0">
              <a:solidFill>
                <a:schemeClr val="accent1">
                  <a:lumMod val="75000"/>
                  <a:lumOff val="25000"/>
                </a:schemeClr>
              </a:solidFill>
              <a:latin typeface="Calibri" pitchFamily="34" charset="0"/>
            </a:endParaRPr>
          </a:p>
        </p:txBody>
      </p:sp>
      <p:sp>
        <p:nvSpPr>
          <p:cNvPr id="33" name="TextBox 32"/>
          <p:cNvSpPr txBox="1"/>
          <p:nvPr/>
        </p:nvSpPr>
        <p:spPr>
          <a:xfrm>
            <a:off x="3886200" y="2819400"/>
            <a:ext cx="457200" cy="584775"/>
          </a:xfrm>
          <a:prstGeom prst="rect">
            <a:avLst/>
          </a:prstGeom>
          <a:noFill/>
        </p:spPr>
        <p:txBody>
          <a:bodyPr wrap="square" rtlCol="0">
            <a:spAutoFit/>
          </a:bodyPr>
          <a:lstStyle/>
          <a:p>
            <a:r>
              <a:rPr lang="en-US" sz="3200" b="1" dirty="0" smtClean="0">
                <a:solidFill>
                  <a:schemeClr val="accent1">
                    <a:lumMod val="75000"/>
                    <a:lumOff val="25000"/>
                  </a:schemeClr>
                </a:solidFill>
                <a:latin typeface="Calibri" pitchFamily="34" charset="0"/>
              </a:rPr>
              <a:t>0</a:t>
            </a:r>
            <a:endParaRPr lang="de-CH" sz="3200" b="1" dirty="0" smtClean="0">
              <a:solidFill>
                <a:schemeClr val="accent1">
                  <a:lumMod val="75000"/>
                  <a:lumOff val="25000"/>
                </a:schemeClr>
              </a:solidFill>
              <a:latin typeface="Calibri" pitchFamily="34" charset="0"/>
            </a:endParaRPr>
          </a:p>
        </p:txBody>
      </p:sp>
      <p:sp>
        <p:nvSpPr>
          <p:cNvPr id="34" name="TextBox 33"/>
          <p:cNvSpPr txBox="1"/>
          <p:nvPr/>
        </p:nvSpPr>
        <p:spPr>
          <a:xfrm>
            <a:off x="5867400" y="2819400"/>
            <a:ext cx="3505200" cy="584775"/>
          </a:xfrm>
          <a:prstGeom prst="rect">
            <a:avLst/>
          </a:prstGeom>
          <a:noFill/>
        </p:spPr>
        <p:txBody>
          <a:bodyPr wrap="square" rtlCol="0">
            <a:spAutoFit/>
          </a:bodyPr>
          <a:lstStyle/>
          <a:p>
            <a:r>
              <a:rPr lang="en-US" sz="3200" b="1" dirty="0" smtClean="0">
                <a:solidFill>
                  <a:schemeClr val="accent1">
                    <a:lumMod val="75000"/>
                    <a:lumOff val="25000"/>
                  </a:schemeClr>
                </a:solidFill>
                <a:latin typeface="Calibri" pitchFamily="34" charset="0"/>
              </a:rPr>
              <a:t>1 = State 1</a:t>
            </a:r>
            <a:endParaRPr lang="de-CH" sz="3200" b="1" dirty="0" smtClean="0">
              <a:solidFill>
                <a:schemeClr val="accent1">
                  <a:lumMod val="75000"/>
                  <a:lumOff val="25000"/>
                </a:schemeClr>
              </a:solidFill>
              <a:latin typeface="Calibri" pitchFamily="34" charset="0"/>
            </a:endParaRPr>
          </a:p>
        </p:txBody>
      </p:sp>
    </p:spTree>
    <p:extLst>
      <p:ext uri="{BB962C8B-B14F-4D97-AF65-F5344CB8AC3E}">
        <p14:creationId xmlns:p14="http://schemas.microsoft.com/office/powerpoint/2010/main" val="11177497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custDataLst>
              <p:tags r:id="rId1"/>
            </p:custDataLst>
          </p:nvPr>
        </p:nvSpPr>
        <p:spPr/>
        <p:txBody>
          <a:bodyPr/>
          <a:lstStyle/>
          <a:p>
            <a:r>
              <a:rPr lang="en-US" dirty="0" smtClean="0"/>
              <a:t>D Flip-Flop with </a:t>
            </a:r>
            <a:r>
              <a:rPr lang="en-US" dirty="0" smtClean="0">
                <a:solidFill>
                  <a:schemeClr val="accent1">
                    <a:lumMod val="75000"/>
                    <a:lumOff val="25000"/>
                  </a:schemeClr>
                </a:solidFill>
              </a:rPr>
              <a:t>Synchronous</a:t>
            </a:r>
            <a:r>
              <a:rPr lang="en-US" dirty="0" smtClean="0"/>
              <a:t> Reset</a:t>
            </a:r>
          </a:p>
        </p:txBody>
      </p:sp>
      <p:sp>
        <p:nvSpPr>
          <p:cNvPr id="50181" name="Content Placeholder 11"/>
          <p:cNvSpPr>
            <a:spLocks noGrp="1"/>
          </p:cNvSpPr>
          <p:nvPr>
            <p:ph idx="1"/>
          </p:nvPr>
        </p:nvSpPr>
        <p:spPr>
          <a:xfrm>
            <a:off x="485775" y="1362076"/>
            <a:ext cx="7896225" cy="3133724"/>
          </a:xfrm>
        </p:spPr>
        <p:txBody>
          <a:bodyPr/>
          <a:lstStyle/>
          <a:p>
            <a:pPr lvl="0">
              <a:spcBef>
                <a:spcPct val="0"/>
              </a:spcBef>
              <a:buClrTx/>
              <a:buSzTx/>
            </a:pPr>
            <a:r>
              <a:rPr lang="en-US" sz="1800" b="1" kern="1200" dirty="0">
                <a:solidFill>
                  <a:srgbClr val="000000"/>
                </a:solidFill>
                <a:cs typeface="+mn-cs"/>
              </a:rPr>
              <a:t>module </a:t>
            </a:r>
            <a:r>
              <a:rPr lang="en-US" sz="1800" kern="1200" dirty="0" err="1" smtClean="0">
                <a:solidFill>
                  <a:srgbClr val="000000"/>
                </a:solidFill>
                <a:cs typeface="+mn-cs"/>
              </a:rPr>
              <a:t>flop_sr</a:t>
            </a:r>
            <a:r>
              <a:rPr lang="en-US" sz="1800" kern="1200" dirty="0" smtClean="0">
                <a:solidFill>
                  <a:srgbClr val="000000"/>
                </a:solidFill>
                <a:cs typeface="+mn-cs"/>
              </a:rPr>
              <a:t> </a:t>
            </a:r>
            <a:r>
              <a:rPr lang="en-US" sz="1800" kern="1200" dirty="0">
                <a:solidFill>
                  <a:srgbClr val="000000"/>
                </a:solidFill>
                <a:cs typeface="+mn-cs"/>
              </a:rPr>
              <a:t>(</a:t>
            </a:r>
            <a:r>
              <a:rPr lang="en-US" sz="1800" b="1" kern="1200" dirty="0">
                <a:solidFill>
                  <a:srgbClr val="000000"/>
                </a:solidFill>
                <a:cs typeface="+mn-cs"/>
              </a:rPr>
              <a:t>input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input            </a:t>
            </a:r>
            <a:r>
              <a:rPr lang="en-US" sz="1800" kern="1200" dirty="0">
                <a:solidFill>
                  <a:srgbClr val="000000"/>
                </a:solidFill>
                <a:cs typeface="+mn-cs"/>
              </a:rPr>
              <a:t>reset,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input      </a:t>
            </a:r>
            <a:r>
              <a:rPr lang="en-US" sz="1800" kern="1200" dirty="0">
                <a:solidFill>
                  <a:srgbClr val="000000"/>
                </a:solidFill>
                <a:cs typeface="+mn-cs"/>
              </a:rPr>
              <a:t>[3:0] d,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q);</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b="1" kern="1200" dirty="0">
                <a:solidFill>
                  <a:srgbClr val="000000"/>
                </a:solidFill>
                <a:cs typeface="+mn-cs"/>
              </a:rPr>
              <a:t> </a:t>
            </a:r>
            <a:r>
              <a:rPr lang="en-US" sz="1800" kern="1200" dirty="0" err="1" smtClean="0">
                <a:solidFill>
                  <a:srgbClr val="000000"/>
                </a:solidFill>
                <a:cs typeface="+mn-cs"/>
              </a:rPr>
              <a:t>clk</a:t>
            </a:r>
            <a:r>
              <a:rPr lang="en-US" sz="1800" kern="1200" dirty="0" smtClean="0">
                <a:solidFill>
                  <a:srgbClr val="000000"/>
                </a:solidFill>
                <a:cs typeface="+mn-cs"/>
              </a:rPr>
              <a:t>)</a:t>
            </a: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cs typeface="+mn-cs"/>
              </a:rPr>
              <a:t>begin</a:t>
            </a:r>
          </a:p>
          <a:p>
            <a:pPr lvl="0">
              <a:spcBef>
                <a:spcPct val="0"/>
              </a:spcBef>
              <a:buClrTx/>
              <a:buSzTx/>
            </a:pPr>
            <a:r>
              <a:rPr lang="en-US" sz="1800" kern="1200" dirty="0">
                <a:cs typeface="+mn-cs"/>
              </a:rPr>
              <a:t>       </a:t>
            </a:r>
            <a:r>
              <a:rPr lang="en-US" sz="1800" b="1" kern="1200" dirty="0">
                <a:cs typeface="+mn-cs"/>
              </a:rPr>
              <a:t>if </a:t>
            </a:r>
            <a:r>
              <a:rPr lang="en-US" sz="1800" kern="1200" dirty="0">
                <a:cs typeface="+mn-cs"/>
              </a:rPr>
              <a:t>(reset == ‘0’) q &lt;= 0;   // when reset</a:t>
            </a:r>
          </a:p>
          <a:p>
            <a:pPr lvl="0">
              <a:spcBef>
                <a:spcPct val="0"/>
              </a:spcBef>
              <a:buClrTx/>
              <a:buSzTx/>
            </a:pPr>
            <a:r>
              <a:rPr lang="en-US" sz="1800" kern="1200" dirty="0">
                <a:cs typeface="+mn-cs"/>
              </a:rPr>
              <a:t>       </a:t>
            </a:r>
            <a:r>
              <a:rPr lang="en-US" sz="1800" b="1" kern="1200" dirty="0">
                <a:cs typeface="+mn-cs"/>
              </a:rPr>
              <a:t>else              </a:t>
            </a:r>
            <a:r>
              <a:rPr lang="en-US" sz="1800" kern="1200" dirty="0">
                <a:cs typeface="+mn-cs"/>
              </a:rPr>
              <a:t>q &lt;= d;   // when </a:t>
            </a:r>
            <a:r>
              <a:rPr lang="en-US" sz="1800" kern="1200" dirty="0" err="1">
                <a:cs typeface="+mn-cs"/>
              </a:rPr>
              <a:t>clk</a:t>
            </a:r>
            <a:endParaRPr lang="en-US" sz="1800" kern="1200" dirty="0">
              <a:cs typeface="+mn-cs"/>
            </a:endParaRPr>
          </a:p>
          <a:p>
            <a:pPr lvl="0">
              <a:spcBef>
                <a:spcPct val="0"/>
              </a:spcBef>
              <a:buClrTx/>
              <a:buSzTx/>
            </a:pPr>
            <a:r>
              <a:rPr lang="en-US" sz="1800" kern="1200" dirty="0">
                <a:cs typeface="+mn-cs"/>
              </a:rPr>
              <a:t>    </a:t>
            </a:r>
            <a:r>
              <a:rPr lang="en-US" sz="1800" b="1" kern="1200" dirty="0">
                <a:cs typeface="+mn-cs"/>
              </a:rPr>
              <a:t>end</a:t>
            </a:r>
          </a:p>
          <a:p>
            <a:pPr lvl="0">
              <a:spcBef>
                <a:spcPct val="0"/>
              </a:spcBef>
              <a:buClrTx/>
              <a:buSzTx/>
            </a:pPr>
            <a:r>
              <a:rPr lang="en-US" sz="1800" b="1" kern="1200" dirty="0" err="1" smtClean="0">
                <a:solidFill>
                  <a:srgbClr val="000000"/>
                </a:solidFill>
                <a:cs typeface="+mn-cs"/>
              </a:rPr>
              <a:t>endmodule</a:t>
            </a:r>
            <a:endParaRPr lang="en-US" sz="1800" kern="1200" dirty="0">
              <a:solidFill>
                <a:srgbClr val="000000"/>
              </a:solidFill>
              <a:latin typeface="Times New Roman" charset="0"/>
              <a:cs typeface="+mn-cs"/>
            </a:endParaRPr>
          </a:p>
        </p:txBody>
      </p:sp>
      <p:sp>
        <p:nvSpPr>
          <p:cNvPr id="2" name="Content Placeholder 1"/>
          <p:cNvSpPr>
            <a:spLocks noGrp="1"/>
          </p:cNvSpPr>
          <p:nvPr>
            <p:ph idx="10"/>
          </p:nvPr>
        </p:nvSpPr>
        <p:spPr>
          <a:xfrm>
            <a:off x="383997" y="4638675"/>
            <a:ext cx="7896225" cy="1914525"/>
          </a:xfrm>
        </p:spPr>
        <p:txBody>
          <a:bodyPr/>
          <a:lstStyle/>
          <a:p>
            <a:r>
              <a:rPr lang="en-US" dirty="0"/>
              <a:t>The process is only sensitive to clock</a:t>
            </a:r>
          </a:p>
          <a:p>
            <a:pPr lvl="1"/>
            <a:r>
              <a:rPr lang="en-US" dirty="0" smtClean="0"/>
              <a:t>Reset </a:t>
            </a:r>
            <a:r>
              <a:rPr lang="en-US" b="1" i="1" dirty="0">
                <a:solidFill>
                  <a:schemeClr val="accent1">
                    <a:lumMod val="75000"/>
                    <a:lumOff val="25000"/>
                  </a:schemeClr>
                </a:solidFill>
              </a:rPr>
              <a:t>only happens </a:t>
            </a:r>
            <a:r>
              <a:rPr lang="en-US" dirty="0"/>
              <a:t>when the </a:t>
            </a:r>
            <a:r>
              <a:rPr lang="en-US" b="1" i="1" dirty="0">
                <a:solidFill>
                  <a:schemeClr val="accent1">
                    <a:lumMod val="75000"/>
                    <a:lumOff val="25000"/>
                  </a:schemeClr>
                </a:solidFill>
              </a:rPr>
              <a:t>clock rises</a:t>
            </a:r>
            <a:r>
              <a:rPr lang="en-US" dirty="0"/>
              <a:t>. This is a ‘synchronous’ reset</a:t>
            </a:r>
          </a:p>
          <a:p>
            <a:r>
              <a:rPr lang="en-US" dirty="0"/>
              <a:t>A small change, has a large impact on the </a:t>
            </a:r>
            <a:r>
              <a:rPr lang="en-US" dirty="0" smtClean="0"/>
              <a:t>outcome</a:t>
            </a:r>
            <a:endParaRPr lang="en-US" dirty="0"/>
          </a:p>
        </p:txBody>
      </p:sp>
      <p:sp>
        <p:nvSpPr>
          <p:cNvPr id="10" name="Oval 9"/>
          <p:cNvSpPr/>
          <p:nvPr/>
        </p:nvSpPr>
        <p:spPr bwMode="auto">
          <a:xfrm>
            <a:off x="1752600" y="2667000"/>
            <a:ext cx="1981200" cy="5334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72420479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custDataLst>
              <p:tags r:id="rId1"/>
            </p:custDataLst>
          </p:nvPr>
        </p:nvSpPr>
        <p:spPr/>
        <p:txBody>
          <a:bodyPr/>
          <a:lstStyle/>
          <a:p>
            <a:r>
              <a:rPr lang="en-US" dirty="0" smtClean="0"/>
              <a:t>D Flip-Flop with Enable and Reset</a:t>
            </a:r>
          </a:p>
        </p:txBody>
      </p:sp>
      <p:sp>
        <p:nvSpPr>
          <p:cNvPr id="2" name="Content Placeholder 1"/>
          <p:cNvSpPr>
            <a:spLocks noGrp="1"/>
          </p:cNvSpPr>
          <p:nvPr>
            <p:ph idx="1"/>
          </p:nvPr>
        </p:nvSpPr>
        <p:spPr>
          <a:xfrm>
            <a:off x="485775" y="1362076"/>
            <a:ext cx="7896225" cy="3438524"/>
          </a:xfrm>
        </p:spPr>
        <p:txBody>
          <a:bodyPr/>
          <a:lstStyle/>
          <a:p>
            <a:pPr lvl="0">
              <a:spcBef>
                <a:spcPct val="0"/>
              </a:spcBef>
              <a:buClrTx/>
              <a:buSzTx/>
            </a:pPr>
            <a:r>
              <a:rPr lang="en-US" sz="1800" b="1" kern="1200" dirty="0">
                <a:solidFill>
                  <a:srgbClr val="000000"/>
                </a:solidFill>
              </a:rPr>
              <a:t>module </a:t>
            </a:r>
            <a:r>
              <a:rPr lang="en-US" sz="1800" kern="1200" dirty="0" err="1">
                <a:solidFill>
                  <a:srgbClr val="000000"/>
                </a:solidFill>
              </a:rPr>
              <a:t>flop_ar</a:t>
            </a:r>
            <a:r>
              <a:rPr lang="en-US" sz="1800" kern="1200" dirty="0">
                <a:solidFill>
                  <a:srgbClr val="000000"/>
                </a:solidFill>
              </a:rPr>
              <a:t> (</a:t>
            </a:r>
            <a:r>
              <a:rPr lang="en-US" sz="1800" b="1" kern="1200" dirty="0">
                <a:solidFill>
                  <a:srgbClr val="000000"/>
                </a:solidFill>
              </a:rPr>
              <a:t>input            </a:t>
            </a:r>
            <a:r>
              <a:rPr lang="en-US" sz="1800" kern="1200" dirty="0" err="1">
                <a:solidFill>
                  <a:srgbClr val="000000"/>
                </a:solidFill>
              </a:rPr>
              <a:t>clk</a:t>
            </a:r>
            <a:r>
              <a:rPr lang="en-US" sz="1800" kern="1200" dirty="0">
                <a:solidFill>
                  <a:srgbClr val="000000"/>
                </a:solidFill>
              </a:rPr>
              <a:t>,</a:t>
            </a: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reset,</a:t>
            </a:r>
          </a:p>
          <a:p>
            <a:pPr lvl="0">
              <a:spcBef>
                <a:spcPct val="0"/>
              </a:spcBef>
              <a:buClrTx/>
              <a:buSzTx/>
            </a:pPr>
            <a:r>
              <a:rPr lang="en-US" sz="1800" kern="1200" dirty="0">
                <a:solidFill>
                  <a:srgbClr val="000000"/>
                </a:solidFill>
              </a:rPr>
              <a:t>                </a:t>
            </a:r>
            <a:r>
              <a:rPr lang="en-US" sz="1800" b="1" dirty="0">
                <a:solidFill>
                  <a:srgbClr val="000000"/>
                </a:solidFill>
              </a:rPr>
              <a:t>input            </a:t>
            </a:r>
            <a:r>
              <a:rPr lang="en-US" sz="1800" dirty="0">
                <a:solidFill>
                  <a:srgbClr val="000000"/>
                </a:solidFill>
              </a:rPr>
              <a:t>en,</a:t>
            </a:r>
            <a:endParaRPr lang="en-US" sz="1800" kern="1200" dirty="0">
              <a:solidFill>
                <a:srgbClr val="000000"/>
              </a:solidFill>
            </a:endParaRPr>
          </a:p>
          <a:p>
            <a:pPr lvl="0">
              <a:spcBef>
                <a:spcPct val="0"/>
              </a:spcBef>
              <a:buClrTx/>
              <a:buSzTx/>
            </a:pPr>
            <a:r>
              <a:rPr lang="en-US" sz="1800" kern="1200" dirty="0">
                <a:solidFill>
                  <a:srgbClr val="000000"/>
                </a:solidFill>
              </a:rPr>
              <a:t>                </a:t>
            </a:r>
            <a:r>
              <a:rPr lang="en-US" sz="1800" b="1" kern="1200" dirty="0">
                <a:solidFill>
                  <a:srgbClr val="000000"/>
                </a:solidFill>
              </a:rPr>
              <a:t>input      </a:t>
            </a:r>
            <a:r>
              <a:rPr lang="en-US" sz="1800" kern="1200" dirty="0">
                <a:solidFill>
                  <a:srgbClr val="000000"/>
                </a:solidFill>
              </a:rPr>
              <a:t>[3:0] d, </a:t>
            </a:r>
          </a:p>
          <a:p>
            <a:pPr lvl="0">
              <a:spcBef>
                <a:spcPct val="0"/>
              </a:spcBef>
              <a:buClrTx/>
              <a:buSzTx/>
            </a:pPr>
            <a:r>
              <a:rPr lang="en-US" sz="1800" kern="1200" dirty="0">
                <a:solidFill>
                  <a:srgbClr val="000000"/>
                </a:solidFill>
              </a:rPr>
              <a:t>                </a:t>
            </a:r>
            <a:r>
              <a:rPr lang="en-US" sz="1800" b="1" kern="1200" dirty="0">
                <a:solidFill>
                  <a:srgbClr val="000000"/>
                </a:solidFill>
              </a:rPr>
              <a:t>output </a:t>
            </a:r>
            <a:r>
              <a:rPr lang="en-US" sz="1800" b="1" kern="1200" dirty="0" err="1">
                <a:solidFill>
                  <a:srgbClr val="000000"/>
                </a:solidFill>
              </a:rPr>
              <a:t>reg</a:t>
            </a:r>
            <a:r>
              <a:rPr lang="en-US" sz="1800" b="1" kern="1200" dirty="0">
                <a:solidFill>
                  <a:srgbClr val="000000"/>
                </a:solidFill>
              </a:rPr>
              <a:t> </a:t>
            </a:r>
            <a:r>
              <a:rPr lang="en-US" sz="1800" kern="1200" dirty="0">
                <a:solidFill>
                  <a:srgbClr val="000000"/>
                </a:solidFill>
              </a:rPr>
              <a:t>[3:0] q);</a:t>
            </a:r>
          </a:p>
          <a:p>
            <a:pPr lvl="0">
              <a:spcBef>
                <a:spcPct val="0"/>
              </a:spcBef>
              <a:buClrTx/>
              <a:buSzTx/>
            </a:pPr>
            <a:endParaRPr lang="en-US" sz="1800" kern="1200" dirty="0">
              <a:solidFill>
                <a:srgbClr val="000000"/>
              </a:solidFill>
            </a:endParaRPr>
          </a:p>
          <a:p>
            <a:pPr lvl="0">
              <a:spcBef>
                <a:spcPct val="0"/>
              </a:spcBef>
              <a:buClrTx/>
              <a:buSzTx/>
            </a:pPr>
            <a:r>
              <a:rPr lang="en-US" sz="1800" kern="1200" dirty="0">
                <a:solidFill>
                  <a:srgbClr val="000000"/>
                </a:solidFill>
              </a:rPr>
              <a:t>  </a:t>
            </a:r>
            <a:r>
              <a:rPr lang="en-US" sz="1800" b="1" kern="1200" dirty="0">
                <a:solidFill>
                  <a:srgbClr val="000000"/>
                </a:solidFill>
              </a:rPr>
              <a:t>always </a:t>
            </a:r>
            <a:r>
              <a:rPr lang="en-US" sz="1800" kern="1200" dirty="0">
                <a:solidFill>
                  <a:srgbClr val="000000"/>
                </a:solidFill>
              </a:rPr>
              <a:t>@ (</a:t>
            </a:r>
            <a:r>
              <a:rPr lang="en-US" sz="1800" b="1" kern="1200" dirty="0" err="1">
                <a:solidFill>
                  <a:srgbClr val="000000"/>
                </a:solidFill>
              </a:rPr>
              <a:t>posedge</a:t>
            </a:r>
            <a:r>
              <a:rPr lang="en-US" sz="1800" b="1" kern="1200" dirty="0">
                <a:solidFill>
                  <a:srgbClr val="000000"/>
                </a:solidFill>
              </a:rPr>
              <a:t> </a:t>
            </a:r>
            <a:r>
              <a:rPr lang="en-US" sz="1800" kern="1200" dirty="0" err="1" smtClean="0">
                <a:solidFill>
                  <a:srgbClr val="000000"/>
                </a:solidFill>
              </a:rPr>
              <a:t>clk</a:t>
            </a:r>
            <a:r>
              <a:rPr lang="en-US" sz="1800" kern="1200" dirty="0" smtClean="0">
                <a:solidFill>
                  <a:srgbClr val="000000"/>
                </a:solidFill>
              </a:rPr>
              <a:t>, </a:t>
            </a:r>
            <a:r>
              <a:rPr lang="en-US" sz="1800" b="1" kern="1200" dirty="0" err="1">
                <a:solidFill>
                  <a:srgbClr val="000000"/>
                </a:solidFill>
              </a:rPr>
              <a:t>negedge</a:t>
            </a:r>
            <a:r>
              <a:rPr lang="en-US" sz="1800" kern="1200" dirty="0">
                <a:solidFill>
                  <a:srgbClr val="000000"/>
                </a:solidFill>
              </a:rPr>
              <a:t> reset)</a:t>
            </a:r>
          </a:p>
          <a:p>
            <a:pPr lvl="0">
              <a:spcBef>
                <a:spcPct val="0"/>
              </a:spcBef>
              <a:buClrTx/>
              <a:buSzTx/>
            </a:pPr>
            <a:r>
              <a:rPr lang="en-US" sz="1800" kern="1200" dirty="0">
                <a:solidFill>
                  <a:srgbClr val="000000"/>
                </a:solidFill>
              </a:rPr>
              <a:t>    </a:t>
            </a:r>
            <a:r>
              <a:rPr lang="en-US" sz="1800" b="1" kern="1200" dirty="0">
                <a:solidFill>
                  <a:srgbClr val="000000"/>
                </a:solidFill>
              </a:rPr>
              <a:t>begin</a:t>
            </a:r>
          </a:p>
          <a:p>
            <a:pPr lvl="0">
              <a:spcBef>
                <a:spcPct val="0"/>
              </a:spcBef>
              <a:buClrTx/>
              <a:buSzTx/>
            </a:pPr>
            <a:r>
              <a:rPr lang="en-US" sz="1800" kern="1200" dirty="0">
                <a:solidFill>
                  <a:srgbClr val="000000"/>
                </a:solidFill>
              </a:rPr>
              <a:t>       </a:t>
            </a:r>
            <a:r>
              <a:rPr lang="en-US" sz="1800" b="1" kern="1200" dirty="0">
                <a:solidFill>
                  <a:srgbClr val="000000"/>
                </a:solidFill>
              </a:rPr>
              <a:t>if </a:t>
            </a:r>
            <a:r>
              <a:rPr lang="en-US" sz="1800" kern="1200" dirty="0">
                <a:solidFill>
                  <a:srgbClr val="000000"/>
                </a:solidFill>
              </a:rPr>
              <a:t>(reset == ‘0’) q &lt;= 0;   </a:t>
            </a:r>
            <a:r>
              <a:rPr lang="en-US" sz="1800" kern="1200" dirty="0">
                <a:solidFill>
                  <a:srgbClr val="A03232"/>
                </a:solidFill>
              </a:rPr>
              <a:t>// when reset</a:t>
            </a:r>
          </a:p>
          <a:p>
            <a:pPr lvl="0">
              <a:spcBef>
                <a:spcPct val="0"/>
              </a:spcBef>
              <a:buClrTx/>
              <a:buSzTx/>
            </a:pPr>
            <a:r>
              <a:rPr lang="en-US" sz="1800" kern="1200" dirty="0">
                <a:solidFill>
                  <a:srgbClr val="000000"/>
                </a:solidFill>
              </a:rPr>
              <a:t>       </a:t>
            </a:r>
            <a:r>
              <a:rPr lang="en-US" sz="1800" b="1" kern="1200" dirty="0">
                <a:solidFill>
                  <a:srgbClr val="000000"/>
                </a:solidFill>
              </a:rPr>
              <a:t>else if </a:t>
            </a:r>
            <a:r>
              <a:rPr lang="en-US" sz="1800" kern="1200" dirty="0">
                <a:solidFill>
                  <a:srgbClr val="000000"/>
                </a:solidFill>
              </a:rPr>
              <a:t>(en)      q &lt;= d;   </a:t>
            </a:r>
            <a:r>
              <a:rPr lang="en-US" sz="1800" kern="1200" dirty="0">
                <a:solidFill>
                  <a:srgbClr val="A03232"/>
                </a:solidFill>
              </a:rPr>
              <a:t>// when en AND </a:t>
            </a:r>
            <a:r>
              <a:rPr lang="en-US" sz="1800" kern="1200" dirty="0" err="1">
                <a:solidFill>
                  <a:srgbClr val="A03232"/>
                </a:solidFill>
              </a:rPr>
              <a:t>clk</a:t>
            </a:r>
            <a:endParaRPr lang="en-US" sz="1800" kern="1200" dirty="0">
              <a:solidFill>
                <a:srgbClr val="A03232"/>
              </a:solidFill>
            </a:endParaRPr>
          </a:p>
          <a:p>
            <a:pPr lvl="0">
              <a:spcBef>
                <a:spcPct val="0"/>
              </a:spcBef>
              <a:buClrTx/>
              <a:buSzTx/>
            </a:pPr>
            <a:r>
              <a:rPr lang="en-US" sz="1800" kern="1200" dirty="0">
                <a:solidFill>
                  <a:srgbClr val="000000"/>
                </a:solidFill>
              </a:rPr>
              <a:t>    </a:t>
            </a:r>
            <a:r>
              <a:rPr lang="en-US" sz="1800" b="1" kern="1200" dirty="0">
                <a:solidFill>
                  <a:srgbClr val="000000"/>
                </a:solidFill>
              </a:rPr>
              <a:t>end</a:t>
            </a:r>
          </a:p>
          <a:p>
            <a:pPr lvl="0">
              <a:spcBef>
                <a:spcPct val="0"/>
              </a:spcBef>
              <a:buClrTx/>
              <a:buSzTx/>
            </a:pPr>
            <a:r>
              <a:rPr lang="en-US" sz="1800" b="1" kern="1200" dirty="0" err="1">
                <a:solidFill>
                  <a:srgbClr val="000000"/>
                </a:solidFill>
              </a:rPr>
              <a:t>endmodule</a:t>
            </a:r>
            <a:endParaRPr lang="en-US" sz="1800" kern="1200" dirty="0">
              <a:solidFill>
                <a:srgbClr val="000000"/>
              </a:solidFill>
              <a:latin typeface="Times New Roman" charset="0"/>
            </a:endParaRPr>
          </a:p>
          <a:p>
            <a:endParaRPr lang="en-US" dirty="0"/>
          </a:p>
        </p:txBody>
      </p:sp>
      <p:sp>
        <p:nvSpPr>
          <p:cNvPr id="3" name="Content Placeholder 2"/>
          <p:cNvSpPr>
            <a:spLocks noGrp="1"/>
          </p:cNvSpPr>
          <p:nvPr>
            <p:ph idx="10"/>
          </p:nvPr>
        </p:nvSpPr>
        <p:spPr>
          <a:xfrm>
            <a:off x="383997" y="4953000"/>
            <a:ext cx="7896225" cy="1447800"/>
          </a:xfrm>
        </p:spPr>
        <p:txBody>
          <a:bodyPr/>
          <a:lstStyle/>
          <a:p>
            <a:r>
              <a:rPr lang="en-US" dirty="0"/>
              <a:t>A flip-flop with enable and reset</a:t>
            </a:r>
          </a:p>
          <a:p>
            <a:pPr lvl="1"/>
            <a:r>
              <a:rPr lang="en-US" dirty="0"/>
              <a:t>Note that the en signal is </a:t>
            </a:r>
            <a:r>
              <a:rPr lang="en-US" b="1" i="1" dirty="0">
                <a:solidFill>
                  <a:schemeClr val="accent1">
                    <a:lumMod val="75000"/>
                    <a:lumOff val="25000"/>
                  </a:schemeClr>
                </a:solidFill>
              </a:rPr>
              <a:t>not</a:t>
            </a:r>
            <a:r>
              <a:rPr lang="en-US" dirty="0"/>
              <a:t> in the sensitivity list</a:t>
            </a:r>
          </a:p>
          <a:p>
            <a:r>
              <a:rPr lang="en-US" dirty="0"/>
              <a:t>Only when </a:t>
            </a:r>
            <a:r>
              <a:rPr lang="en-US" dirty="0" smtClean="0"/>
              <a:t>“</a:t>
            </a:r>
            <a:r>
              <a:rPr lang="en-US" dirty="0" err="1" smtClean="0"/>
              <a:t>clk</a:t>
            </a:r>
            <a:r>
              <a:rPr lang="en-US" dirty="0" smtClean="0"/>
              <a:t> </a:t>
            </a:r>
            <a:r>
              <a:rPr lang="en-US" dirty="0"/>
              <a:t>is </a:t>
            </a:r>
            <a:r>
              <a:rPr lang="en-US" dirty="0" smtClean="0"/>
              <a:t>rising” </a:t>
            </a:r>
            <a:r>
              <a:rPr lang="en-US" i="1" dirty="0">
                <a:solidFill>
                  <a:schemeClr val="accent1">
                    <a:lumMod val="75000"/>
                    <a:lumOff val="25000"/>
                  </a:schemeClr>
                </a:solidFill>
              </a:rPr>
              <a:t>AND</a:t>
            </a:r>
            <a:r>
              <a:rPr lang="en-US" dirty="0"/>
              <a:t> </a:t>
            </a:r>
            <a:r>
              <a:rPr lang="en-US" dirty="0" smtClean="0"/>
              <a:t>“en </a:t>
            </a:r>
            <a:r>
              <a:rPr lang="en-US" dirty="0"/>
              <a:t>is </a:t>
            </a:r>
            <a:r>
              <a:rPr lang="en-US" dirty="0" smtClean="0"/>
              <a:t>1” </a:t>
            </a:r>
            <a:r>
              <a:rPr lang="en-US" dirty="0"/>
              <a:t>data is stored</a:t>
            </a:r>
          </a:p>
          <a:p>
            <a:endParaRPr lang="de-CH" dirty="0"/>
          </a:p>
        </p:txBody>
      </p:sp>
      <p:sp>
        <p:nvSpPr>
          <p:cNvPr id="10" name="Oval 9"/>
          <p:cNvSpPr/>
          <p:nvPr/>
        </p:nvSpPr>
        <p:spPr bwMode="auto">
          <a:xfrm>
            <a:off x="1066800" y="3810000"/>
            <a:ext cx="2286000" cy="457200"/>
          </a:xfrm>
          <a:prstGeom prst="ellipse">
            <a:avLst/>
          </a:prstGeom>
          <a:noFill/>
          <a:ln w="50800">
            <a:solidFill>
              <a:schemeClr val="tx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Calibri" pitchFamily="34" charset="0"/>
            </a:endParaRPr>
          </a:p>
        </p:txBody>
      </p:sp>
    </p:spTree>
    <p:extLst>
      <p:ext uri="{BB962C8B-B14F-4D97-AF65-F5344CB8AC3E}">
        <p14:creationId xmlns:p14="http://schemas.microsoft.com/office/powerpoint/2010/main" val="34370629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custDataLst>
              <p:tags r:id="rId2"/>
            </p:custDataLst>
          </p:nvPr>
        </p:nvSpPr>
        <p:spPr/>
        <p:txBody>
          <a:bodyPr/>
          <a:lstStyle/>
          <a:p>
            <a:r>
              <a:rPr lang="en-US" smtClean="0"/>
              <a:t>Example: D Latch</a:t>
            </a:r>
          </a:p>
        </p:txBody>
      </p:sp>
      <p:sp>
        <p:nvSpPr>
          <p:cNvPr id="3" name="Content Placeholder 2"/>
          <p:cNvSpPr>
            <a:spLocks noGrp="1"/>
          </p:cNvSpPr>
          <p:nvPr>
            <p:ph idx="1"/>
          </p:nvPr>
        </p:nvSpPr>
        <p:spPr>
          <a:xfrm>
            <a:off x="396875" y="1362075"/>
            <a:ext cx="7896225" cy="2447925"/>
          </a:xfrm>
        </p:spPr>
        <p:txBody>
          <a:bodyPr/>
          <a:lstStyle/>
          <a:p>
            <a:r>
              <a:rPr lang="en-US" sz="1800" b="1" dirty="0">
                <a:solidFill>
                  <a:srgbClr val="000000"/>
                </a:solidFill>
              </a:rPr>
              <a:t>module </a:t>
            </a:r>
            <a:r>
              <a:rPr lang="en-US" sz="1800" dirty="0">
                <a:solidFill>
                  <a:srgbClr val="000000"/>
                </a:solidFill>
              </a:rPr>
              <a:t>latch (</a:t>
            </a:r>
            <a:r>
              <a:rPr lang="en-US" sz="1800" b="1" dirty="0">
                <a:solidFill>
                  <a:srgbClr val="000000"/>
                </a:solidFill>
              </a:rPr>
              <a:t>input            </a:t>
            </a:r>
            <a:r>
              <a:rPr lang="en-US" sz="1800" dirty="0" err="1">
                <a:solidFill>
                  <a:srgbClr val="000000"/>
                </a:solidFill>
              </a:rPr>
              <a:t>clk</a:t>
            </a:r>
            <a:r>
              <a:rPr lang="en-US" sz="1800" dirty="0">
                <a:solidFill>
                  <a:srgbClr val="000000"/>
                </a:solidFill>
              </a:rPr>
              <a:t>, </a:t>
            </a:r>
          </a:p>
          <a:p>
            <a:r>
              <a:rPr lang="en-US" sz="1800" dirty="0">
                <a:solidFill>
                  <a:srgbClr val="000000"/>
                </a:solidFill>
              </a:rPr>
              <a:t>              </a:t>
            </a:r>
            <a:r>
              <a:rPr lang="en-US" sz="1800" b="1" dirty="0">
                <a:solidFill>
                  <a:srgbClr val="000000"/>
                </a:solidFill>
              </a:rPr>
              <a:t>input      </a:t>
            </a:r>
            <a:r>
              <a:rPr lang="en-US" sz="1800" dirty="0">
                <a:solidFill>
                  <a:srgbClr val="000000"/>
                </a:solidFill>
              </a:rPr>
              <a:t>[3:0] d, </a:t>
            </a:r>
          </a:p>
          <a:p>
            <a:r>
              <a:rPr lang="en-US" sz="1800" dirty="0">
                <a:solidFill>
                  <a:srgbClr val="000000"/>
                </a:solidFill>
              </a:rPr>
              <a:t>              </a:t>
            </a:r>
            <a:r>
              <a:rPr lang="en-US" sz="1800" b="1" dirty="0">
                <a:solidFill>
                  <a:srgbClr val="000000"/>
                </a:solidFill>
              </a:rPr>
              <a:t>output </a:t>
            </a:r>
            <a:r>
              <a:rPr lang="en-US" sz="1800" b="1" dirty="0" err="1"/>
              <a:t>reg</a:t>
            </a:r>
            <a:r>
              <a:rPr lang="en-US" sz="1800" b="1" dirty="0"/>
              <a:t> </a:t>
            </a:r>
            <a:r>
              <a:rPr lang="en-US" sz="1800" dirty="0">
                <a:solidFill>
                  <a:srgbClr val="000000"/>
                </a:solidFill>
              </a:rPr>
              <a:t>[3:0] q);</a:t>
            </a:r>
          </a:p>
          <a:p>
            <a:endParaRPr lang="en-US" sz="1800" dirty="0">
              <a:solidFill>
                <a:srgbClr val="000000"/>
              </a:solidFill>
            </a:endParaRPr>
          </a:p>
          <a:p>
            <a:r>
              <a:rPr lang="en-US" sz="1800" dirty="0">
                <a:solidFill>
                  <a:srgbClr val="000000"/>
                </a:solidFill>
              </a:rPr>
              <a:t>  </a:t>
            </a:r>
            <a:r>
              <a:rPr lang="en-US" sz="1800" b="1" dirty="0">
                <a:solidFill>
                  <a:srgbClr val="000000"/>
                </a:solidFill>
              </a:rPr>
              <a:t>always </a:t>
            </a:r>
            <a:r>
              <a:rPr lang="en-US" sz="1800" dirty="0">
                <a:solidFill>
                  <a:srgbClr val="000000"/>
                </a:solidFill>
              </a:rPr>
              <a:t>@ (</a:t>
            </a:r>
            <a:r>
              <a:rPr lang="en-US" sz="1800" dirty="0" err="1">
                <a:solidFill>
                  <a:srgbClr val="000000"/>
                </a:solidFill>
              </a:rPr>
              <a:t>clk</a:t>
            </a:r>
            <a:r>
              <a:rPr lang="en-US" sz="1800" dirty="0">
                <a:solidFill>
                  <a:srgbClr val="000000"/>
                </a:solidFill>
              </a:rPr>
              <a:t>, d)</a:t>
            </a:r>
          </a:p>
          <a:p>
            <a:r>
              <a:rPr lang="en-US" sz="1800" dirty="0">
                <a:solidFill>
                  <a:srgbClr val="000000"/>
                </a:solidFill>
              </a:rPr>
              <a:t>    </a:t>
            </a:r>
            <a:r>
              <a:rPr lang="en-US" sz="1800" b="1" dirty="0">
                <a:solidFill>
                  <a:srgbClr val="000000"/>
                </a:solidFill>
              </a:rPr>
              <a:t>if</a:t>
            </a:r>
            <a:r>
              <a:rPr lang="en-US" sz="1800" dirty="0">
                <a:solidFill>
                  <a:srgbClr val="000000"/>
                </a:solidFill>
              </a:rPr>
              <a:t> (</a:t>
            </a:r>
            <a:r>
              <a:rPr lang="en-US" sz="1800" dirty="0" err="1">
                <a:solidFill>
                  <a:srgbClr val="000000"/>
                </a:solidFill>
              </a:rPr>
              <a:t>clk</a:t>
            </a:r>
            <a:r>
              <a:rPr lang="en-US" sz="1800" dirty="0">
                <a:solidFill>
                  <a:srgbClr val="000000"/>
                </a:solidFill>
              </a:rPr>
              <a:t>) q &lt;= d;      </a:t>
            </a:r>
            <a:r>
              <a:rPr lang="en-US" sz="1800" dirty="0">
                <a:solidFill>
                  <a:schemeClr val="accent3"/>
                </a:solidFill>
              </a:rPr>
              <a:t>// latch is transparent when</a:t>
            </a:r>
          </a:p>
          <a:p>
            <a:r>
              <a:rPr lang="en-US" sz="1800" dirty="0">
                <a:solidFill>
                  <a:srgbClr val="000000"/>
                </a:solidFill>
              </a:rPr>
              <a:t>                          </a:t>
            </a:r>
            <a:r>
              <a:rPr lang="en-US" sz="1800" dirty="0">
                <a:solidFill>
                  <a:schemeClr val="accent3"/>
                </a:solidFill>
              </a:rPr>
              <a:t>// clock is 1</a:t>
            </a:r>
          </a:p>
          <a:p>
            <a:r>
              <a:rPr lang="en-US" sz="1800" b="1" dirty="0" err="1">
                <a:solidFill>
                  <a:srgbClr val="000000"/>
                </a:solidFill>
              </a:rPr>
              <a:t>endmodule</a:t>
            </a:r>
            <a:endParaRPr lang="en-US" sz="1800" dirty="0">
              <a:solidFill>
                <a:srgbClr val="000000"/>
              </a:solidFill>
            </a:endParaRPr>
          </a:p>
          <a:p>
            <a:endParaRPr lang="de-CH" sz="1800" dirty="0"/>
          </a:p>
        </p:txBody>
      </p:sp>
      <p:graphicFrame>
        <p:nvGraphicFramePr>
          <p:cNvPr id="4" name="Object 3"/>
          <p:cNvGraphicFramePr>
            <a:graphicFrameLocks noChangeAspect="1"/>
          </p:cNvGraphicFramePr>
          <p:nvPr>
            <p:custDataLst>
              <p:tags r:id="rId3"/>
            </p:custDataLst>
            <p:extLst/>
          </p:nvPr>
        </p:nvGraphicFramePr>
        <p:xfrm>
          <a:off x="1371600" y="4343400"/>
          <a:ext cx="6124575" cy="1352550"/>
        </p:xfrm>
        <a:graphic>
          <a:graphicData uri="http://schemas.openxmlformats.org/presentationml/2006/ole">
            <mc:AlternateContent xmlns:mc="http://schemas.openxmlformats.org/markup-compatibility/2006">
              <mc:Choice xmlns:v="urn:schemas-microsoft-com:vml" Requires="v">
                <p:oleObj spid="_x0000_s157747" name="VISIO" r:id="rId6" imgW="2336800" imgH="654756" progId="Visio.Drawing.6">
                  <p:embed/>
                </p:oleObj>
              </mc:Choice>
              <mc:Fallback>
                <p:oleObj name="VISIO" r:id="rId6" imgW="2336800" imgH="654756"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343400"/>
                        <a:ext cx="6124575"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6811605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1"/>
            </p:custDataLst>
          </p:nvPr>
        </p:nvSpPr>
        <p:spPr>
          <a:xfrm>
            <a:off x="357018" y="435678"/>
            <a:ext cx="8024982" cy="762000"/>
          </a:xfrm>
        </p:spPr>
        <p:txBody>
          <a:bodyPr/>
          <a:lstStyle/>
          <a:p>
            <a:r>
              <a:rPr lang="en-US" dirty="0" smtClean="0"/>
              <a:t>Summary: Sequential Statements so far</a:t>
            </a:r>
          </a:p>
        </p:txBody>
      </p:sp>
      <p:sp>
        <p:nvSpPr>
          <p:cNvPr id="60419" name="Content Placeholder 12"/>
          <p:cNvSpPr>
            <a:spLocks noGrp="1"/>
          </p:cNvSpPr>
          <p:nvPr>
            <p:ph idx="1"/>
          </p:nvPr>
        </p:nvSpPr>
        <p:spPr/>
        <p:txBody>
          <a:bodyPr/>
          <a:lstStyle/>
          <a:p>
            <a:r>
              <a:rPr lang="en-US" dirty="0" smtClean="0"/>
              <a:t>Sequential statements are within an ‘</a:t>
            </a:r>
            <a:r>
              <a:rPr lang="en-US" dirty="0" smtClean="0">
                <a:solidFill>
                  <a:schemeClr val="accent1">
                    <a:lumMod val="75000"/>
                    <a:lumOff val="25000"/>
                  </a:schemeClr>
                </a:solidFill>
                <a:latin typeface="Consolas" pitchFamily="49" charset="0"/>
                <a:cs typeface="Consolas" pitchFamily="49" charset="0"/>
              </a:rPr>
              <a:t>always</a:t>
            </a:r>
            <a:r>
              <a:rPr lang="en-US" dirty="0" smtClean="0"/>
              <a:t>’ block</a:t>
            </a:r>
          </a:p>
          <a:p>
            <a:r>
              <a:rPr lang="en-US" dirty="0" smtClean="0"/>
              <a:t>The sequential block is triggered with a change in the sensitivity list</a:t>
            </a:r>
          </a:p>
          <a:p>
            <a:r>
              <a:rPr lang="en-US" dirty="0" smtClean="0"/>
              <a:t>Signals assigned within an always must be declared as </a:t>
            </a:r>
            <a:r>
              <a:rPr lang="en-US" dirty="0" err="1" smtClean="0">
                <a:solidFill>
                  <a:schemeClr val="accent1">
                    <a:lumMod val="75000"/>
                    <a:lumOff val="25000"/>
                  </a:schemeClr>
                </a:solidFill>
                <a:latin typeface="Consolas" pitchFamily="49" charset="0"/>
                <a:cs typeface="Consolas" pitchFamily="49" charset="0"/>
              </a:rPr>
              <a:t>reg</a:t>
            </a:r>
            <a:endParaRPr lang="en-US" dirty="0" smtClean="0">
              <a:solidFill>
                <a:schemeClr val="accent1">
                  <a:lumMod val="75000"/>
                  <a:lumOff val="25000"/>
                </a:schemeClr>
              </a:solidFill>
              <a:latin typeface="Consolas" pitchFamily="49" charset="0"/>
              <a:cs typeface="Consolas" pitchFamily="49" charset="0"/>
            </a:endParaRPr>
          </a:p>
          <a:p>
            <a:r>
              <a:rPr lang="en-US" dirty="0" smtClean="0"/>
              <a:t>We use </a:t>
            </a:r>
            <a:r>
              <a:rPr lang="en-US" dirty="0" smtClean="0">
                <a:solidFill>
                  <a:schemeClr val="accent1">
                    <a:lumMod val="75000"/>
                    <a:lumOff val="25000"/>
                  </a:schemeClr>
                </a:solidFill>
                <a:latin typeface="Consolas" pitchFamily="49" charset="0"/>
                <a:cs typeface="Consolas" pitchFamily="49" charset="0"/>
              </a:rPr>
              <a:t>&lt;=</a:t>
            </a:r>
            <a:r>
              <a:rPr lang="en-US" dirty="0" smtClean="0"/>
              <a:t> for (non-blocking) assignments and do not use ‘</a:t>
            </a:r>
            <a:r>
              <a:rPr lang="en-US" dirty="0" smtClean="0">
                <a:solidFill>
                  <a:schemeClr val="accent1">
                    <a:lumMod val="75000"/>
                    <a:lumOff val="25000"/>
                  </a:schemeClr>
                </a:solidFill>
                <a:latin typeface="Consolas" pitchFamily="49" charset="0"/>
                <a:cs typeface="Consolas" pitchFamily="49" charset="0"/>
              </a:rPr>
              <a:t>assign</a:t>
            </a:r>
            <a:r>
              <a:rPr lang="en-US" dirty="0" smtClean="0"/>
              <a:t>’ within the always block.</a:t>
            </a:r>
          </a:p>
          <a:p>
            <a:endParaRPr lang="en-US" dirty="0" smtClean="0"/>
          </a:p>
        </p:txBody>
      </p:sp>
    </p:spTree>
    <p:extLst>
      <p:ext uri="{BB962C8B-B14F-4D97-AF65-F5344CB8AC3E}">
        <p14:creationId xmlns:p14="http://schemas.microsoft.com/office/powerpoint/2010/main" val="18472621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609600" y="3200400"/>
            <a:ext cx="7467600" cy="6096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a:defRPr/>
            </a:pPr>
            <a:endParaRPr lang="en-US" dirty="0">
              <a:latin typeface="Calibri" pitchFamily="34" charset="0"/>
              <a:ea typeface="+mn-ea"/>
            </a:endParaRPr>
          </a:p>
        </p:txBody>
      </p:sp>
      <p:sp>
        <p:nvSpPr>
          <p:cNvPr id="62468" name="Rectangle 2"/>
          <p:cNvSpPr>
            <a:spLocks noGrp="1" noChangeArrowheads="1"/>
          </p:cNvSpPr>
          <p:nvPr>
            <p:ph type="title"/>
            <p:custDataLst>
              <p:tags r:id="rId1"/>
            </p:custDataLst>
          </p:nvPr>
        </p:nvSpPr>
        <p:spPr/>
        <p:txBody>
          <a:bodyPr/>
          <a:lstStyle/>
          <a:p>
            <a:r>
              <a:rPr lang="en-US" dirty="0" smtClean="0"/>
              <a:t>Summary: Basics of always Statements</a:t>
            </a:r>
          </a:p>
        </p:txBody>
      </p:sp>
      <p:sp>
        <p:nvSpPr>
          <p:cNvPr id="62473" name="Content Placeholder 11"/>
          <p:cNvSpPr>
            <a:spLocks noGrp="1"/>
          </p:cNvSpPr>
          <p:nvPr>
            <p:ph idx="1"/>
          </p:nvPr>
        </p:nvSpPr>
        <p:spPr>
          <a:xfrm>
            <a:off x="485775" y="1362076"/>
            <a:ext cx="7896225" cy="4276724"/>
          </a:xfrm>
        </p:spPr>
        <p:txBody>
          <a:bodyPr/>
          <a:lstStyle/>
          <a:p>
            <a:pPr lvl="0">
              <a:spcBef>
                <a:spcPct val="0"/>
              </a:spcBef>
              <a:buClrTx/>
              <a:buSzTx/>
            </a:pPr>
            <a:r>
              <a:rPr lang="en-US" sz="1800" b="1" kern="1200" dirty="0">
                <a:solidFill>
                  <a:srgbClr val="000000"/>
                </a:solidFill>
                <a:cs typeface="+mn-cs"/>
              </a:rPr>
              <a:t>module </a:t>
            </a:r>
            <a:r>
              <a:rPr lang="en-US" sz="1800" kern="1200" dirty="0">
                <a:solidFill>
                  <a:srgbClr val="000000"/>
                </a:solidFill>
                <a:cs typeface="+mn-cs"/>
              </a:rPr>
              <a:t>example (</a:t>
            </a:r>
            <a:r>
              <a:rPr lang="en-US" sz="1800" b="1" kern="1200" dirty="0">
                <a:solidFill>
                  <a:srgbClr val="000000"/>
                </a:solidFill>
                <a:cs typeface="+mn-cs"/>
              </a:rPr>
              <a:t>input            </a:t>
            </a:r>
            <a:r>
              <a:rPr lang="en-US" sz="1800" kern="1200" dirty="0" err="1">
                <a:solidFill>
                  <a:srgbClr val="000000"/>
                </a:solidFill>
                <a:cs typeface="+mn-cs"/>
              </a:rPr>
              <a:t>clk</a:t>
            </a:r>
            <a:r>
              <a:rPr lang="en-US" sz="1800" kern="1200" dirty="0">
                <a:solidFill>
                  <a:srgbClr val="000000"/>
                </a:solidFill>
                <a:cs typeface="+mn-cs"/>
              </a:rPr>
              <a:t>,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input      </a:t>
            </a:r>
            <a:r>
              <a:rPr lang="en-US" sz="1800" kern="1200" dirty="0">
                <a:solidFill>
                  <a:srgbClr val="000000"/>
                </a:solidFill>
                <a:cs typeface="+mn-cs"/>
              </a:rPr>
              <a:t>[3:0] d,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q);</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wire </a:t>
            </a:r>
            <a:r>
              <a:rPr lang="en-US" sz="1800" kern="1200" dirty="0">
                <a:solidFill>
                  <a:srgbClr val="000000"/>
                </a:solidFill>
                <a:cs typeface="+mn-cs"/>
              </a:rPr>
              <a:t>[3:0] normal;         </a:t>
            </a:r>
            <a:r>
              <a:rPr lang="en-US" sz="1800" kern="1200" dirty="0">
                <a:solidFill>
                  <a:schemeClr val="accent3"/>
                </a:solidFill>
                <a:cs typeface="+mn-cs"/>
              </a:rPr>
              <a:t>// standard wire</a:t>
            </a:r>
          </a:p>
          <a:p>
            <a:pPr lvl="0">
              <a:spcBef>
                <a:spcPct val="0"/>
              </a:spcBef>
              <a:buClrTx/>
              <a:buSzTx/>
            </a:pPr>
            <a:r>
              <a:rPr lang="en-US" sz="1800" kern="1200" dirty="0">
                <a:solidFill>
                  <a:srgbClr val="000000"/>
                </a:solidFill>
                <a:cs typeface="+mn-cs"/>
              </a:rPr>
              <a: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special;</a:t>
            </a:r>
            <a:r>
              <a:rPr lang="en-US" sz="1800" kern="1200" dirty="0">
                <a:solidFill>
                  <a:srgbClr val="A6A6A6"/>
                </a:solidFill>
                <a:cs typeface="+mn-cs"/>
              </a:rPr>
              <a:t>        </a:t>
            </a:r>
            <a:r>
              <a:rPr lang="en-US" sz="1800" kern="1200" dirty="0">
                <a:solidFill>
                  <a:schemeClr val="accent3"/>
                </a:solidFill>
                <a:cs typeface="+mn-cs"/>
              </a:rPr>
              <a:t>// assigned in always</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kern="1200" dirty="0">
                <a:solidFill>
                  <a:srgbClr val="000000"/>
                </a:solidFill>
                <a:cs typeface="+mn-cs"/>
              </a:rPr>
              <a: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special &lt;= d;            </a:t>
            </a:r>
            <a:r>
              <a:rPr lang="en-US" sz="1800" kern="1200" dirty="0">
                <a:solidFill>
                  <a:schemeClr val="accent3"/>
                </a:solidFill>
                <a:cs typeface="+mn-cs"/>
              </a:rPr>
              <a:t>// first FF array</a:t>
            </a:r>
          </a:p>
          <a:p>
            <a:pPr lvl="0">
              <a:spcBef>
                <a:spcPct val="0"/>
              </a:spcBef>
              <a:buClrTx/>
              <a:buSzTx/>
            </a:pPr>
            <a:endParaRPr lang="en-US" sz="1800" kern="1200" dirty="0">
              <a:solidFill>
                <a:srgbClr val="A6A6A6"/>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assign </a:t>
            </a:r>
            <a:r>
              <a:rPr lang="en-US" sz="1800" kern="1200" dirty="0">
                <a:solidFill>
                  <a:srgbClr val="000000"/>
                </a:solidFill>
                <a:cs typeface="+mn-cs"/>
              </a:rPr>
              <a:t>normal = ~ special; </a:t>
            </a:r>
            <a:r>
              <a:rPr lang="en-US" sz="1800" kern="1200" dirty="0">
                <a:solidFill>
                  <a:schemeClr val="accent3"/>
                </a:solidFill>
                <a:cs typeface="+mn-cs"/>
              </a:rPr>
              <a:t>// simple assignment</a:t>
            </a:r>
          </a:p>
          <a:p>
            <a:pPr lvl="0">
              <a:spcBef>
                <a:spcPct val="0"/>
              </a:spcBef>
              <a:buClrTx/>
              <a:buSzTx/>
            </a:pPr>
            <a:endParaRPr lang="en-US" sz="1800" kern="1200" dirty="0">
              <a:solidFill>
                <a:srgbClr val="A6A6A6"/>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kern="1200" dirty="0">
                <a:solidFill>
                  <a:srgbClr val="000000"/>
                </a:solidFill>
                <a:cs typeface="+mn-cs"/>
              </a:rPr>
              <a: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q &lt;= normal;             </a:t>
            </a:r>
            <a:r>
              <a:rPr lang="en-US" sz="1800" kern="1200" dirty="0">
                <a:solidFill>
                  <a:schemeClr val="accent3"/>
                </a:solidFill>
                <a:cs typeface="+mn-cs"/>
              </a:rPr>
              <a:t>// second FF array</a:t>
            </a:r>
          </a:p>
          <a:p>
            <a:pPr lvl="0">
              <a:spcBef>
                <a:spcPct val="0"/>
              </a:spcBef>
              <a:buClrTx/>
              <a:buSzTx/>
            </a:pPr>
            <a:r>
              <a:rPr lang="en-US" sz="1800" b="1" kern="1200" dirty="0" err="1">
                <a:solidFill>
                  <a:srgbClr val="000000"/>
                </a:solidFill>
                <a:cs typeface="+mn-cs"/>
              </a:rPr>
              <a:t>endmodule</a:t>
            </a:r>
            <a:endParaRPr lang="en-US" sz="1800" kern="1200" dirty="0">
              <a:solidFill>
                <a:srgbClr val="000000"/>
              </a:solidFill>
              <a:latin typeface="Times New Roman" charset="0"/>
              <a:cs typeface="+mn-cs"/>
            </a:endParaRPr>
          </a:p>
          <a:p>
            <a:pPr eaLnBrk="1" hangingPunct="1">
              <a:buFont typeface="Arial" charset="0"/>
              <a:buChar char="•"/>
            </a:pPr>
            <a:endParaRPr lang="en-US" dirty="0" smtClean="0"/>
          </a:p>
        </p:txBody>
      </p:sp>
      <p:sp>
        <p:nvSpPr>
          <p:cNvPr id="2" name="Content Placeholder 1"/>
          <p:cNvSpPr>
            <a:spLocks noGrp="1"/>
          </p:cNvSpPr>
          <p:nvPr>
            <p:ph idx="10"/>
          </p:nvPr>
        </p:nvSpPr>
        <p:spPr>
          <a:xfrm>
            <a:off x="383997" y="5819775"/>
            <a:ext cx="7896225" cy="962025"/>
          </a:xfrm>
        </p:spPr>
        <p:txBody>
          <a:bodyPr/>
          <a:lstStyle/>
          <a:p>
            <a:r>
              <a:rPr lang="en-US" dirty="0"/>
              <a:t>You can have many always </a:t>
            </a:r>
            <a:r>
              <a:rPr lang="en-US" dirty="0" smtClean="0"/>
              <a:t>blocks</a:t>
            </a:r>
            <a:endParaRPr lang="en-US" dirty="0"/>
          </a:p>
        </p:txBody>
      </p:sp>
      <p:sp>
        <p:nvSpPr>
          <p:cNvPr id="3" name="Rectangle 2"/>
          <p:cNvSpPr/>
          <p:nvPr/>
        </p:nvSpPr>
        <p:spPr bwMode="auto">
          <a:xfrm>
            <a:off x="609600" y="3276600"/>
            <a:ext cx="6019800" cy="685800"/>
          </a:xfrm>
          <a:prstGeom prst="rect">
            <a:avLst/>
          </a:prstGeom>
          <a:noFill/>
          <a:ln w="25400">
            <a:solidFill>
              <a:schemeClr val="tx2">
                <a:lumMod val="50000"/>
                <a:lumOff val="50000"/>
              </a:schemeClr>
            </a:solidFill>
            <a:round/>
            <a:headEnd/>
            <a:tailEnd/>
          </a:ln>
          <a:effectLst/>
        </p:spPr>
        <p:txBody>
          <a:bodyPr wrap="none" rtlCol="0" anchor="ctr">
            <a:spAutoFit/>
          </a:bodyPr>
          <a:lstStyle/>
          <a:p>
            <a:pPr algn="ctr"/>
            <a:endParaRPr lang="de-CH"/>
          </a:p>
        </p:txBody>
      </p:sp>
      <p:sp>
        <p:nvSpPr>
          <p:cNvPr id="12" name="Rectangle 11"/>
          <p:cNvSpPr/>
          <p:nvPr/>
        </p:nvSpPr>
        <p:spPr bwMode="auto">
          <a:xfrm>
            <a:off x="609600" y="4572000"/>
            <a:ext cx="6019800" cy="685800"/>
          </a:xfrm>
          <a:prstGeom prst="rect">
            <a:avLst/>
          </a:prstGeom>
          <a:noFill/>
          <a:ln w="25400">
            <a:solidFill>
              <a:schemeClr val="tx2">
                <a:lumMod val="50000"/>
                <a:lumOff val="50000"/>
              </a:schemeClr>
            </a:solidFill>
            <a:round/>
            <a:headEnd/>
            <a:tailEnd/>
          </a:ln>
          <a:effectLst/>
        </p:spPr>
        <p:txBody>
          <a:bodyPr wrap="none" rtlCol="0" anchor="ctr">
            <a:spAutoFit/>
          </a:bodyPr>
          <a:lstStyle/>
          <a:p>
            <a:pPr algn="ctr"/>
            <a:endParaRPr lang="de-CH"/>
          </a:p>
        </p:txBody>
      </p:sp>
    </p:spTree>
    <p:extLst>
      <p:ext uri="{BB962C8B-B14F-4D97-AF65-F5344CB8AC3E}">
        <p14:creationId xmlns:p14="http://schemas.microsoft.com/office/powerpoint/2010/main" val="100949641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609600" y="3200400"/>
            <a:ext cx="7467600" cy="6096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a:defRPr/>
            </a:pPr>
            <a:endParaRPr lang="en-US" dirty="0">
              <a:latin typeface="Calibri" pitchFamily="34" charset="0"/>
              <a:ea typeface="+mn-ea"/>
            </a:endParaRPr>
          </a:p>
        </p:txBody>
      </p:sp>
      <p:sp>
        <p:nvSpPr>
          <p:cNvPr id="62468" name="Rectangle 2"/>
          <p:cNvSpPr>
            <a:spLocks noGrp="1" noChangeArrowheads="1"/>
          </p:cNvSpPr>
          <p:nvPr>
            <p:ph type="title"/>
            <p:custDataLst>
              <p:tags r:id="rId1"/>
            </p:custDataLst>
          </p:nvPr>
        </p:nvSpPr>
        <p:spPr/>
        <p:txBody>
          <a:bodyPr/>
          <a:lstStyle/>
          <a:p>
            <a:r>
              <a:rPr lang="en-US" dirty="0" smtClean="0"/>
              <a:t>Summary: Basics of always Statements</a:t>
            </a:r>
          </a:p>
        </p:txBody>
      </p:sp>
      <p:sp>
        <p:nvSpPr>
          <p:cNvPr id="62473" name="Content Placeholder 11"/>
          <p:cNvSpPr>
            <a:spLocks noGrp="1"/>
          </p:cNvSpPr>
          <p:nvPr>
            <p:ph idx="1"/>
          </p:nvPr>
        </p:nvSpPr>
        <p:spPr>
          <a:xfrm>
            <a:off x="485775" y="1362076"/>
            <a:ext cx="7896225" cy="4276724"/>
          </a:xfrm>
        </p:spPr>
        <p:txBody>
          <a:bodyPr/>
          <a:lstStyle/>
          <a:p>
            <a:pPr lvl="0">
              <a:spcBef>
                <a:spcPct val="0"/>
              </a:spcBef>
              <a:buClrTx/>
              <a:buSzTx/>
            </a:pPr>
            <a:r>
              <a:rPr lang="en-US" sz="1800" b="1" kern="1200" dirty="0">
                <a:solidFill>
                  <a:srgbClr val="000000"/>
                </a:solidFill>
                <a:cs typeface="+mn-cs"/>
              </a:rPr>
              <a:t>module </a:t>
            </a:r>
            <a:r>
              <a:rPr lang="en-US" sz="1800" kern="1200" dirty="0">
                <a:solidFill>
                  <a:srgbClr val="000000"/>
                </a:solidFill>
                <a:cs typeface="+mn-cs"/>
              </a:rPr>
              <a:t>example (</a:t>
            </a:r>
            <a:r>
              <a:rPr lang="en-US" sz="1800" b="1" kern="1200" dirty="0">
                <a:solidFill>
                  <a:srgbClr val="000000"/>
                </a:solidFill>
                <a:cs typeface="+mn-cs"/>
              </a:rPr>
              <a:t>input            </a:t>
            </a:r>
            <a:r>
              <a:rPr lang="en-US" sz="1800" kern="1200" dirty="0" err="1">
                <a:solidFill>
                  <a:srgbClr val="000000"/>
                </a:solidFill>
                <a:cs typeface="+mn-cs"/>
              </a:rPr>
              <a:t>clk</a:t>
            </a:r>
            <a:r>
              <a:rPr lang="en-US" sz="1800" kern="1200" dirty="0">
                <a:solidFill>
                  <a:srgbClr val="000000"/>
                </a:solidFill>
                <a:cs typeface="+mn-cs"/>
              </a:rPr>
              <a:t>,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input      </a:t>
            </a:r>
            <a:r>
              <a:rPr lang="en-US" sz="1800" kern="1200" dirty="0">
                <a:solidFill>
                  <a:srgbClr val="000000"/>
                </a:solidFill>
                <a:cs typeface="+mn-cs"/>
              </a:rPr>
              <a:t>[3:0] d,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q);</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wire </a:t>
            </a:r>
            <a:r>
              <a:rPr lang="en-US" sz="1800" kern="1200" dirty="0">
                <a:solidFill>
                  <a:srgbClr val="000000"/>
                </a:solidFill>
                <a:cs typeface="+mn-cs"/>
              </a:rPr>
              <a:t>[3:0] normal;         </a:t>
            </a:r>
            <a:r>
              <a:rPr lang="en-US" sz="1800" kern="1200" dirty="0">
                <a:solidFill>
                  <a:schemeClr val="accent3"/>
                </a:solidFill>
                <a:cs typeface="+mn-cs"/>
              </a:rPr>
              <a:t>// standard wire</a:t>
            </a:r>
          </a:p>
          <a:p>
            <a:pPr lvl="0">
              <a:spcBef>
                <a:spcPct val="0"/>
              </a:spcBef>
              <a:buClrTx/>
              <a:buSzTx/>
            </a:pPr>
            <a:r>
              <a:rPr lang="en-US" sz="1800" kern="1200" dirty="0">
                <a:solidFill>
                  <a:srgbClr val="000000"/>
                </a:solidFill>
                <a:cs typeface="+mn-cs"/>
              </a:rPr>
              <a: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special;</a:t>
            </a:r>
            <a:r>
              <a:rPr lang="en-US" sz="1800" kern="1200" dirty="0">
                <a:solidFill>
                  <a:srgbClr val="A6A6A6"/>
                </a:solidFill>
                <a:cs typeface="+mn-cs"/>
              </a:rPr>
              <a:t>        </a:t>
            </a:r>
            <a:r>
              <a:rPr lang="en-US" sz="1800" kern="1200" dirty="0">
                <a:solidFill>
                  <a:schemeClr val="accent3"/>
                </a:solidFill>
                <a:cs typeface="+mn-cs"/>
              </a:rPr>
              <a:t>// assigned in always</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kern="1200" dirty="0">
                <a:solidFill>
                  <a:srgbClr val="000000"/>
                </a:solidFill>
                <a:cs typeface="+mn-cs"/>
              </a:rPr>
              <a: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special &lt;= d;            </a:t>
            </a:r>
            <a:r>
              <a:rPr lang="en-US" sz="1800" kern="1200" dirty="0">
                <a:solidFill>
                  <a:schemeClr val="accent3"/>
                </a:solidFill>
                <a:cs typeface="+mn-cs"/>
              </a:rPr>
              <a:t>// first FF array</a:t>
            </a:r>
          </a:p>
          <a:p>
            <a:pPr lvl="0">
              <a:spcBef>
                <a:spcPct val="0"/>
              </a:spcBef>
              <a:buClrTx/>
              <a:buSzTx/>
            </a:pPr>
            <a:endParaRPr lang="en-US" sz="1800" kern="1200" dirty="0">
              <a:solidFill>
                <a:srgbClr val="A6A6A6"/>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assign </a:t>
            </a:r>
            <a:r>
              <a:rPr lang="en-US" sz="1800" kern="1200" dirty="0">
                <a:solidFill>
                  <a:srgbClr val="000000"/>
                </a:solidFill>
                <a:cs typeface="+mn-cs"/>
              </a:rPr>
              <a:t>normal = ~ special; </a:t>
            </a:r>
            <a:r>
              <a:rPr lang="en-US" sz="1800" kern="1200" dirty="0">
                <a:solidFill>
                  <a:schemeClr val="accent3"/>
                </a:solidFill>
                <a:cs typeface="+mn-cs"/>
              </a:rPr>
              <a:t>// simple assignment</a:t>
            </a:r>
          </a:p>
          <a:p>
            <a:pPr lvl="0">
              <a:spcBef>
                <a:spcPct val="0"/>
              </a:spcBef>
              <a:buClrTx/>
              <a:buSzTx/>
            </a:pPr>
            <a:endParaRPr lang="en-US" sz="1800" kern="1200" dirty="0">
              <a:solidFill>
                <a:srgbClr val="A6A6A6"/>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kern="1200" dirty="0">
                <a:solidFill>
                  <a:srgbClr val="000000"/>
                </a:solidFill>
                <a:cs typeface="+mn-cs"/>
              </a:rPr>
              <a: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q &lt;= normal;             </a:t>
            </a:r>
            <a:r>
              <a:rPr lang="en-US" sz="1800" kern="1200" dirty="0">
                <a:solidFill>
                  <a:schemeClr val="accent3"/>
                </a:solidFill>
                <a:cs typeface="+mn-cs"/>
              </a:rPr>
              <a:t>// second FF array</a:t>
            </a:r>
          </a:p>
          <a:p>
            <a:pPr lvl="0">
              <a:spcBef>
                <a:spcPct val="0"/>
              </a:spcBef>
              <a:buClrTx/>
              <a:buSzTx/>
            </a:pPr>
            <a:r>
              <a:rPr lang="en-US" sz="1800" b="1" kern="1200" dirty="0" err="1">
                <a:solidFill>
                  <a:srgbClr val="000000"/>
                </a:solidFill>
                <a:cs typeface="+mn-cs"/>
              </a:rPr>
              <a:t>endmodule</a:t>
            </a:r>
            <a:endParaRPr lang="en-US" sz="1800" kern="1200" dirty="0">
              <a:solidFill>
                <a:srgbClr val="000000"/>
              </a:solidFill>
              <a:latin typeface="Times New Roman" charset="0"/>
              <a:cs typeface="+mn-cs"/>
            </a:endParaRPr>
          </a:p>
          <a:p>
            <a:pPr eaLnBrk="1" hangingPunct="1">
              <a:buFont typeface="Arial" charset="0"/>
              <a:buChar char="•"/>
            </a:pPr>
            <a:endParaRPr lang="en-US" dirty="0" smtClean="0"/>
          </a:p>
        </p:txBody>
      </p:sp>
      <p:sp>
        <p:nvSpPr>
          <p:cNvPr id="2" name="Content Placeholder 1"/>
          <p:cNvSpPr>
            <a:spLocks noGrp="1"/>
          </p:cNvSpPr>
          <p:nvPr>
            <p:ph idx="10"/>
          </p:nvPr>
        </p:nvSpPr>
        <p:spPr>
          <a:xfrm>
            <a:off x="383997" y="5867400"/>
            <a:ext cx="7896225" cy="847725"/>
          </a:xfrm>
        </p:spPr>
        <p:txBody>
          <a:bodyPr/>
          <a:lstStyle/>
          <a:p>
            <a:r>
              <a:rPr lang="en-US" dirty="0"/>
              <a:t>Assignments are different within always </a:t>
            </a:r>
            <a:r>
              <a:rPr lang="en-US" dirty="0" smtClean="0"/>
              <a:t>blocks</a:t>
            </a:r>
            <a:endParaRPr lang="en-US" dirty="0"/>
          </a:p>
        </p:txBody>
      </p:sp>
      <p:sp>
        <p:nvSpPr>
          <p:cNvPr id="3" name="Rectangle 2"/>
          <p:cNvSpPr/>
          <p:nvPr/>
        </p:nvSpPr>
        <p:spPr bwMode="auto">
          <a:xfrm>
            <a:off x="914400" y="3619500"/>
            <a:ext cx="1828800" cy="342900"/>
          </a:xfrm>
          <a:prstGeom prst="rect">
            <a:avLst/>
          </a:prstGeom>
          <a:noFill/>
          <a:ln w="25400">
            <a:solidFill>
              <a:schemeClr val="tx2">
                <a:lumMod val="50000"/>
                <a:lumOff val="50000"/>
              </a:schemeClr>
            </a:solidFill>
            <a:round/>
            <a:headEnd/>
            <a:tailEnd/>
          </a:ln>
          <a:effectLst/>
        </p:spPr>
        <p:txBody>
          <a:bodyPr wrap="square" rtlCol="0" anchor="ctr">
            <a:spAutoFit/>
          </a:bodyPr>
          <a:lstStyle/>
          <a:p>
            <a:pPr algn="ctr"/>
            <a:endParaRPr lang="de-CH"/>
          </a:p>
        </p:txBody>
      </p:sp>
      <p:sp>
        <p:nvSpPr>
          <p:cNvPr id="12" name="Rectangle 11"/>
          <p:cNvSpPr/>
          <p:nvPr/>
        </p:nvSpPr>
        <p:spPr bwMode="auto">
          <a:xfrm>
            <a:off x="685800" y="4114800"/>
            <a:ext cx="3429000" cy="342900"/>
          </a:xfrm>
          <a:prstGeom prst="rect">
            <a:avLst/>
          </a:prstGeom>
          <a:noFill/>
          <a:ln w="25400">
            <a:solidFill>
              <a:schemeClr val="tx2">
                <a:lumMod val="50000"/>
                <a:lumOff val="50000"/>
              </a:schemeClr>
            </a:solidFill>
            <a:round/>
            <a:headEnd/>
            <a:tailEnd/>
          </a:ln>
          <a:effectLst/>
        </p:spPr>
        <p:txBody>
          <a:bodyPr wrap="square" rtlCol="0" anchor="ctr">
            <a:spAutoFit/>
          </a:bodyPr>
          <a:lstStyle/>
          <a:p>
            <a:pPr algn="ctr"/>
            <a:endParaRPr lang="de-CH"/>
          </a:p>
        </p:txBody>
      </p:sp>
    </p:spTree>
    <p:extLst>
      <p:ext uri="{BB962C8B-B14F-4D97-AF65-F5344CB8AC3E}">
        <p14:creationId xmlns:p14="http://schemas.microsoft.com/office/powerpoint/2010/main" val="206624260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custDataLst>
              <p:tags r:id="rId1"/>
            </p:custDataLst>
          </p:nvPr>
        </p:nvSpPr>
        <p:spPr>
          <a:xfrm>
            <a:off x="357018" y="435678"/>
            <a:ext cx="8558382" cy="762000"/>
          </a:xfrm>
        </p:spPr>
        <p:txBody>
          <a:bodyPr/>
          <a:lstStyle/>
          <a:p>
            <a:r>
              <a:rPr lang="en-US" dirty="0" smtClean="0"/>
              <a:t>Why does an always Statement Memorize?</a:t>
            </a:r>
          </a:p>
        </p:txBody>
      </p:sp>
      <p:sp>
        <p:nvSpPr>
          <p:cNvPr id="68612" name="Content Placeholder 11"/>
          <p:cNvSpPr>
            <a:spLocks noGrp="1"/>
          </p:cNvSpPr>
          <p:nvPr>
            <p:ph idx="1"/>
          </p:nvPr>
        </p:nvSpPr>
        <p:spPr>
          <a:xfrm>
            <a:off x="485775" y="1362076"/>
            <a:ext cx="7896225" cy="2600324"/>
          </a:xfrm>
        </p:spPr>
        <p:txBody>
          <a:bodyPr/>
          <a:lstStyle/>
          <a:p>
            <a:pPr lvl="0">
              <a:spcBef>
                <a:spcPct val="0"/>
              </a:spcBef>
              <a:buClrTx/>
              <a:buSzTx/>
            </a:pPr>
            <a:r>
              <a:rPr lang="en-US" sz="1800" b="1" kern="1200" dirty="0">
                <a:solidFill>
                  <a:srgbClr val="000000"/>
                </a:solidFill>
                <a:cs typeface="+mn-cs"/>
              </a:rPr>
              <a:t>module </a:t>
            </a:r>
            <a:r>
              <a:rPr lang="en-US" sz="1800" kern="1200" dirty="0">
                <a:solidFill>
                  <a:srgbClr val="000000"/>
                </a:solidFill>
                <a:cs typeface="+mn-cs"/>
              </a:rPr>
              <a:t>flop (</a:t>
            </a:r>
            <a:r>
              <a:rPr lang="en-US" sz="1800" b="1" kern="1200" dirty="0">
                <a:solidFill>
                  <a:srgbClr val="000000"/>
                </a:solidFill>
                <a:cs typeface="+mn-cs"/>
              </a:rPr>
              <a:t>input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b="1" kern="1200" dirty="0">
                <a:solidFill>
                  <a:srgbClr val="000000"/>
                </a:solidFill>
                <a:cs typeface="+mn-cs"/>
              </a:rPr>
              <a:t>             input      </a:t>
            </a:r>
            <a:r>
              <a:rPr lang="en-US" sz="1800" kern="1200" dirty="0">
                <a:solidFill>
                  <a:srgbClr val="000000"/>
                </a:solidFill>
                <a:cs typeface="+mn-cs"/>
              </a:rPr>
              <a:t>[3:0] d,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q);</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b="1" kern="1200" dirty="0">
                <a:solidFill>
                  <a:srgbClr val="000000"/>
                </a:solidFill>
                <a:cs typeface="+mn-cs"/>
              </a:rPr>
              <a: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begin</a:t>
            </a:r>
          </a:p>
          <a:p>
            <a:pPr lvl="0">
              <a:spcBef>
                <a:spcPct val="0"/>
              </a:spcBef>
              <a:buClrTx/>
              <a:buSzTx/>
            </a:pPr>
            <a:r>
              <a:rPr lang="en-US" sz="1800" kern="1200" dirty="0">
                <a:solidFill>
                  <a:srgbClr val="000000"/>
                </a:solidFill>
                <a:cs typeface="+mn-cs"/>
              </a:rPr>
              <a:t>        q &lt;= d;</a:t>
            </a:r>
            <a:r>
              <a:rPr lang="en-US" sz="1800" kern="1200" dirty="0">
                <a:solidFill>
                  <a:srgbClr val="A6A6A6"/>
                </a:solidFill>
                <a:cs typeface="+mn-cs"/>
              </a:rPr>
              <a:t>   </a:t>
            </a:r>
            <a:r>
              <a:rPr lang="en-US" sz="1800" kern="1200" dirty="0">
                <a:solidFill>
                  <a:schemeClr val="accent3"/>
                </a:solidFill>
                <a:cs typeface="+mn-cs"/>
              </a:rPr>
              <a:t>// when </a:t>
            </a:r>
            <a:r>
              <a:rPr lang="en-US" sz="1800" kern="1200" dirty="0" err="1">
                <a:solidFill>
                  <a:schemeClr val="accent3"/>
                </a:solidFill>
                <a:cs typeface="+mn-cs"/>
              </a:rPr>
              <a:t>clk</a:t>
            </a:r>
            <a:r>
              <a:rPr lang="en-US" sz="1800" kern="1200" dirty="0">
                <a:solidFill>
                  <a:schemeClr val="accent3"/>
                </a:solidFill>
                <a:cs typeface="+mn-cs"/>
              </a:rPr>
              <a:t> rises copy d to q</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end</a:t>
            </a:r>
          </a:p>
          <a:p>
            <a:pPr lvl="0">
              <a:spcBef>
                <a:spcPct val="0"/>
              </a:spcBef>
              <a:buClrTx/>
              <a:buSzTx/>
            </a:pPr>
            <a:r>
              <a:rPr lang="en-US" sz="1800" b="1" kern="1200" dirty="0" err="1">
                <a:solidFill>
                  <a:srgbClr val="000000"/>
                </a:solidFill>
                <a:cs typeface="+mn-cs"/>
              </a:rPr>
              <a:t>endmodule</a:t>
            </a:r>
            <a:endParaRPr lang="en-US" sz="1800" kern="1200" dirty="0">
              <a:solidFill>
                <a:srgbClr val="000000"/>
              </a:solidFill>
              <a:latin typeface="Times New Roman" charset="0"/>
              <a:cs typeface="+mn-cs"/>
            </a:endParaRPr>
          </a:p>
        </p:txBody>
      </p:sp>
      <p:sp>
        <p:nvSpPr>
          <p:cNvPr id="2" name="Content Placeholder 1"/>
          <p:cNvSpPr>
            <a:spLocks noGrp="1"/>
          </p:cNvSpPr>
          <p:nvPr>
            <p:ph idx="10"/>
          </p:nvPr>
        </p:nvSpPr>
        <p:spPr>
          <a:xfrm>
            <a:off x="383997" y="4191000"/>
            <a:ext cx="7896225" cy="2209800"/>
          </a:xfrm>
        </p:spPr>
        <p:txBody>
          <a:bodyPr/>
          <a:lstStyle/>
          <a:p>
            <a:r>
              <a:rPr lang="en-US" dirty="0"/>
              <a:t>This statement describes what happens to signal q</a:t>
            </a:r>
          </a:p>
          <a:p>
            <a:r>
              <a:rPr lang="en-US" dirty="0" smtClean="0"/>
              <a:t>… but </a:t>
            </a:r>
            <a:r>
              <a:rPr lang="en-US" dirty="0"/>
              <a:t>what happens when clock is not </a:t>
            </a:r>
            <a:r>
              <a:rPr lang="en-US" dirty="0" smtClean="0"/>
              <a:t>rising?</a:t>
            </a:r>
            <a:endParaRPr lang="en-US" dirty="0"/>
          </a:p>
          <a:p>
            <a:endParaRPr lang="de-CH" dirty="0"/>
          </a:p>
        </p:txBody>
      </p:sp>
    </p:spTree>
    <p:extLst>
      <p:ext uri="{BB962C8B-B14F-4D97-AF65-F5344CB8AC3E}">
        <p14:creationId xmlns:p14="http://schemas.microsoft.com/office/powerpoint/2010/main" val="62695678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custDataLst>
              <p:tags r:id="rId1"/>
            </p:custDataLst>
          </p:nvPr>
        </p:nvSpPr>
        <p:spPr>
          <a:xfrm>
            <a:off x="357018" y="435678"/>
            <a:ext cx="8482182" cy="762000"/>
          </a:xfrm>
        </p:spPr>
        <p:txBody>
          <a:bodyPr/>
          <a:lstStyle/>
          <a:p>
            <a:r>
              <a:rPr lang="en-US" dirty="0" smtClean="0"/>
              <a:t>Why does an always Statement Memorize?</a:t>
            </a:r>
          </a:p>
        </p:txBody>
      </p:sp>
      <p:sp>
        <p:nvSpPr>
          <p:cNvPr id="68612" name="Content Placeholder 11"/>
          <p:cNvSpPr>
            <a:spLocks noGrp="1"/>
          </p:cNvSpPr>
          <p:nvPr>
            <p:ph idx="1"/>
          </p:nvPr>
        </p:nvSpPr>
        <p:spPr>
          <a:xfrm>
            <a:off x="485775" y="1362076"/>
            <a:ext cx="7896225" cy="2600324"/>
          </a:xfrm>
        </p:spPr>
        <p:txBody>
          <a:bodyPr/>
          <a:lstStyle/>
          <a:p>
            <a:pPr lvl="0">
              <a:spcBef>
                <a:spcPct val="0"/>
              </a:spcBef>
              <a:buClrTx/>
              <a:buSzTx/>
            </a:pPr>
            <a:r>
              <a:rPr lang="en-US" sz="1800" b="1" kern="1200" dirty="0">
                <a:solidFill>
                  <a:srgbClr val="000000"/>
                </a:solidFill>
                <a:cs typeface="+mn-cs"/>
              </a:rPr>
              <a:t>module </a:t>
            </a:r>
            <a:r>
              <a:rPr lang="en-US" sz="1800" kern="1200" dirty="0">
                <a:solidFill>
                  <a:srgbClr val="000000"/>
                </a:solidFill>
                <a:cs typeface="+mn-cs"/>
              </a:rPr>
              <a:t>flop (</a:t>
            </a:r>
            <a:r>
              <a:rPr lang="en-US" sz="1800" b="1" kern="1200" dirty="0">
                <a:solidFill>
                  <a:srgbClr val="000000"/>
                </a:solidFill>
                <a:cs typeface="+mn-cs"/>
              </a:rPr>
              <a:t>input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b="1" kern="1200" dirty="0">
                <a:solidFill>
                  <a:srgbClr val="000000"/>
                </a:solidFill>
                <a:cs typeface="+mn-cs"/>
              </a:rPr>
              <a:t>             input      </a:t>
            </a:r>
            <a:r>
              <a:rPr lang="en-US" sz="1800" kern="1200" dirty="0">
                <a:solidFill>
                  <a:srgbClr val="000000"/>
                </a:solidFill>
                <a:cs typeface="+mn-cs"/>
              </a:rPr>
              <a:t>[3:0] d,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q);</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b="1" kern="1200" dirty="0" err="1">
                <a:solidFill>
                  <a:srgbClr val="000000"/>
                </a:solidFill>
                <a:cs typeface="+mn-cs"/>
              </a:rPr>
              <a:t>posedge</a:t>
            </a:r>
            <a:r>
              <a:rPr lang="en-US" sz="1800" b="1" kern="1200" dirty="0">
                <a:solidFill>
                  <a:srgbClr val="000000"/>
                </a:solidFill>
                <a:cs typeface="+mn-cs"/>
              </a:rPr>
              <a:t> </a:t>
            </a:r>
            <a:r>
              <a:rPr lang="en-US" sz="1800" kern="1200" dirty="0" err="1">
                <a:solidFill>
                  <a:srgbClr val="000000"/>
                </a:solidFill>
                <a:cs typeface="+mn-cs"/>
              </a:rPr>
              <a:t>clk</a:t>
            </a:r>
            <a:r>
              <a:rPr lang="en-US" sz="1800" kern="1200" dirty="0">
                <a:solidFill>
                  <a:srgbClr val="000000"/>
                </a:solidFill>
                <a:cs typeface="+mn-cs"/>
              </a:rPr>
              <a:t>)</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begin</a:t>
            </a:r>
          </a:p>
          <a:p>
            <a:pPr lvl="0">
              <a:spcBef>
                <a:spcPct val="0"/>
              </a:spcBef>
              <a:buClrTx/>
              <a:buSzTx/>
            </a:pPr>
            <a:r>
              <a:rPr lang="en-US" sz="1800" kern="1200" dirty="0">
                <a:solidFill>
                  <a:srgbClr val="000000"/>
                </a:solidFill>
                <a:cs typeface="+mn-cs"/>
              </a:rPr>
              <a:t>        q &lt;= d;</a:t>
            </a:r>
            <a:r>
              <a:rPr lang="en-US" sz="1800" kern="1200" dirty="0">
                <a:solidFill>
                  <a:srgbClr val="A6A6A6"/>
                </a:solidFill>
                <a:cs typeface="+mn-cs"/>
              </a:rPr>
              <a:t>   </a:t>
            </a:r>
            <a:r>
              <a:rPr lang="en-US" sz="1800" kern="1200" dirty="0">
                <a:solidFill>
                  <a:schemeClr val="accent3"/>
                </a:solidFill>
                <a:cs typeface="+mn-cs"/>
              </a:rPr>
              <a:t>// when </a:t>
            </a:r>
            <a:r>
              <a:rPr lang="en-US" sz="1800" kern="1200" dirty="0" err="1">
                <a:solidFill>
                  <a:schemeClr val="accent3"/>
                </a:solidFill>
                <a:cs typeface="+mn-cs"/>
              </a:rPr>
              <a:t>clk</a:t>
            </a:r>
            <a:r>
              <a:rPr lang="en-US" sz="1800" kern="1200" dirty="0">
                <a:solidFill>
                  <a:schemeClr val="accent3"/>
                </a:solidFill>
                <a:cs typeface="+mn-cs"/>
              </a:rPr>
              <a:t> rises copy d to q</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end</a:t>
            </a:r>
          </a:p>
          <a:p>
            <a:pPr lvl="0">
              <a:spcBef>
                <a:spcPct val="0"/>
              </a:spcBef>
              <a:buClrTx/>
              <a:buSzTx/>
            </a:pPr>
            <a:r>
              <a:rPr lang="en-US" sz="1800" b="1" kern="1200" dirty="0" err="1">
                <a:solidFill>
                  <a:srgbClr val="000000"/>
                </a:solidFill>
                <a:cs typeface="+mn-cs"/>
              </a:rPr>
              <a:t>endmodule</a:t>
            </a:r>
            <a:endParaRPr lang="en-US" sz="1800" kern="1200" dirty="0">
              <a:solidFill>
                <a:srgbClr val="000000"/>
              </a:solidFill>
              <a:latin typeface="Times New Roman" charset="0"/>
              <a:cs typeface="+mn-cs"/>
            </a:endParaRPr>
          </a:p>
        </p:txBody>
      </p:sp>
      <p:sp>
        <p:nvSpPr>
          <p:cNvPr id="2" name="Content Placeholder 1"/>
          <p:cNvSpPr>
            <a:spLocks noGrp="1"/>
          </p:cNvSpPr>
          <p:nvPr>
            <p:ph idx="10"/>
          </p:nvPr>
        </p:nvSpPr>
        <p:spPr>
          <a:xfrm>
            <a:off x="383997" y="4191000"/>
            <a:ext cx="7896225" cy="2447925"/>
          </a:xfrm>
        </p:spPr>
        <p:txBody>
          <a:bodyPr/>
          <a:lstStyle/>
          <a:p>
            <a:r>
              <a:rPr lang="en-US" dirty="0"/>
              <a:t>This statement describes what happens to signal q</a:t>
            </a:r>
          </a:p>
          <a:p>
            <a:r>
              <a:rPr lang="en-US" dirty="0" smtClean="0"/>
              <a:t>… but </a:t>
            </a:r>
            <a:r>
              <a:rPr lang="en-US" dirty="0"/>
              <a:t>what happens when clock is not </a:t>
            </a:r>
            <a:r>
              <a:rPr lang="en-US" dirty="0" smtClean="0"/>
              <a:t>rising?</a:t>
            </a:r>
            <a:endParaRPr lang="en-US" dirty="0"/>
          </a:p>
          <a:p>
            <a:r>
              <a:rPr lang="en-US" dirty="0">
                <a:solidFill>
                  <a:schemeClr val="accent1">
                    <a:lumMod val="75000"/>
                    <a:lumOff val="25000"/>
                  </a:schemeClr>
                </a:solidFill>
              </a:rPr>
              <a:t>The value of </a:t>
            </a:r>
            <a:r>
              <a:rPr lang="en-US" dirty="0">
                <a:solidFill>
                  <a:schemeClr val="accent1">
                    <a:lumMod val="75000"/>
                    <a:lumOff val="25000"/>
                  </a:schemeClr>
                </a:solidFill>
                <a:latin typeface="Consolas" pitchFamily="49" charset="0"/>
              </a:rPr>
              <a:t>q</a:t>
            </a:r>
            <a:r>
              <a:rPr lang="en-US" dirty="0">
                <a:solidFill>
                  <a:schemeClr val="accent1">
                    <a:lumMod val="75000"/>
                    <a:lumOff val="25000"/>
                  </a:schemeClr>
                </a:solidFill>
              </a:rPr>
              <a:t> is preserved (memorized)</a:t>
            </a:r>
          </a:p>
          <a:p>
            <a:endParaRPr lang="de-CH" dirty="0"/>
          </a:p>
        </p:txBody>
      </p:sp>
    </p:spTree>
    <p:extLst>
      <p:ext uri="{BB962C8B-B14F-4D97-AF65-F5344CB8AC3E}">
        <p14:creationId xmlns:p14="http://schemas.microsoft.com/office/powerpoint/2010/main" val="61504313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custDataLst>
              <p:tags r:id="rId1"/>
            </p:custDataLst>
          </p:nvPr>
        </p:nvSpPr>
        <p:spPr>
          <a:xfrm>
            <a:off x="357018" y="435678"/>
            <a:ext cx="8634582" cy="762000"/>
          </a:xfrm>
        </p:spPr>
        <p:txBody>
          <a:bodyPr/>
          <a:lstStyle/>
          <a:p>
            <a:r>
              <a:rPr lang="en-US" dirty="0" smtClean="0"/>
              <a:t>Why does an always Statement Memorize?</a:t>
            </a:r>
          </a:p>
        </p:txBody>
      </p:sp>
      <p:sp>
        <p:nvSpPr>
          <p:cNvPr id="72708" name="Content Placeholder 11"/>
          <p:cNvSpPr>
            <a:spLocks noGrp="1"/>
          </p:cNvSpPr>
          <p:nvPr>
            <p:ph idx="1"/>
          </p:nvPr>
        </p:nvSpPr>
        <p:spPr>
          <a:xfrm>
            <a:off x="485775" y="1362076"/>
            <a:ext cx="7896225" cy="2600324"/>
          </a:xfrm>
        </p:spPr>
        <p:txBody>
          <a:bodyPr/>
          <a:lstStyle/>
          <a:p>
            <a:pPr lvl="0">
              <a:spcBef>
                <a:spcPct val="0"/>
              </a:spcBef>
              <a:buClrTx/>
              <a:buSzTx/>
            </a:pPr>
            <a:r>
              <a:rPr lang="en-US" sz="1800" b="1" kern="1200" dirty="0">
                <a:solidFill>
                  <a:srgbClr val="000000"/>
                </a:solidFill>
                <a:cs typeface="+mn-cs"/>
              </a:rPr>
              <a:t>module </a:t>
            </a:r>
            <a:r>
              <a:rPr lang="en-US" sz="1800" kern="1200" dirty="0">
                <a:solidFill>
                  <a:srgbClr val="000000"/>
                </a:solidFill>
                <a:cs typeface="+mn-cs"/>
              </a:rPr>
              <a:t>comb (</a:t>
            </a:r>
            <a:r>
              <a:rPr lang="en-US" sz="1800" b="1" kern="1200" dirty="0">
                <a:solidFill>
                  <a:srgbClr val="000000"/>
                </a:solidFill>
                <a:cs typeface="+mn-cs"/>
              </a:rPr>
              <a:t>input            </a:t>
            </a:r>
            <a:r>
              <a:rPr lang="en-US" sz="1800" kern="1200" dirty="0" err="1">
                <a:solidFill>
                  <a:srgbClr val="000000"/>
                </a:solidFill>
                <a:cs typeface="+mn-cs"/>
              </a:rPr>
              <a:t>inv</a:t>
            </a:r>
            <a:r>
              <a:rPr lang="en-US" sz="1800" kern="1200" dirty="0">
                <a:solidFill>
                  <a:srgbClr val="000000"/>
                </a:solidFill>
                <a:cs typeface="+mn-cs"/>
              </a:rPr>
              <a:t>,</a:t>
            </a:r>
          </a:p>
          <a:p>
            <a:pPr lvl="0">
              <a:spcBef>
                <a:spcPct val="0"/>
              </a:spcBef>
              <a:buClrTx/>
              <a:buSzTx/>
            </a:pPr>
            <a:r>
              <a:rPr lang="en-US" sz="1800" b="1" kern="1200" dirty="0">
                <a:solidFill>
                  <a:srgbClr val="000000"/>
                </a:solidFill>
                <a:cs typeface="+mn-cs"/>
              </a:rPr>
              <a:t>             input      </a:t>
            </a:r>
            <a:r>
              <a:rPr lang="en-US" sz="1800" kern="1200" dirty="0">
                <a:solidFill>
                  <a:srgbClr val="000000"/>
                </a:solidFill>
                <a:cs typeface="+mn-cs"/>
              </a:rPr>
              <a:t>[3:0] data,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result);</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kern="1200" dirty="0" err="1">
                <a:solidFill>
                  <a:srgbClr val="000000"/>
                </a:solidFill>
                <a:cs typeface="+mn-cs"/>
              </a:rPr>
              <a:t>inv</a:t>
            </a:r>
            <a:r>
              <a:rPr lang="en-US" sz="1800" kern="1200" dirty="0">
                <a:solidFill>
                  <a:srgbClr val="000000"/>
                </a:solidFill>
                <a:cs typeface="+mn-cs"/>
              </a:rPr>
              <a:t>, data)       </a:t>
            </a:r>
            <a:r>
              <a:rPr lang="en-US" sz="1800" kern="1200" dirty="0">
                <a:solidFill>
                  <a:schemeClr val="accent3"/>
                </a:solidFill>
                <a:cs typeface="+mn-cs"/>
              </a:rPr>
              <a:t>// trigger with </a:t>
            </a:r>
            <a:r>
              <a:rPr lang="en-US" sz="1800" kern="1200" dirty="0" err="1">
                <a:solidFill>
                  <a:schemeClr val="accent3"/>
                </a:solidFill>
                <a:cs typeface="+mn-cs"/>
              </a:rPr>
              <a:t>inv</a:t>
            </a:r>
            <a:r>
              <a:rPr lang="en-US" sz="1800" kern="1200" dirty="0">
                <a:solidFill>
                  <a:schemeClr val="accent3"/>
                </a:solidFill>
                <a:cs typeface="+mn-cs"/>
              </a:rPr>
              <a:t>, data</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if </a:t>
            </a:r>
            <a:r>
              <a:rPr lang="en-US" sz="1800" kern="1200" dirty="0">
                <a:solidFill>
                  <a:srgbClr val="000000"/>
                </a:solidFill>
                <a:cs typeface="+mn-cs"/>
              </a:rPr>
              <a:t>(</a:t>
            </a:r>
            <a:r>
              <a:rPr lang="en-US" sz="1800" kern="1200" dirty="0" err="1">
                <a:solidFill>
                  <a:srgbClr val="000000"/>
                </a:solidFill>
                <a:cs typeface="+mn-cs"/>
              </a:rPr>
              <a:t>inv</a:t>
            </a:r>
            <a:r>
              <a:rPr lang="en-US" sz="1800" kern="1200" dirty="0">
                <a:solidFill>
                  <a:srgbClr val="000000"/>
                </a:solidFill>
                <a:cs typeface="+mn-cs"/>
              </a:rPr>
              <a:t>)</a:t>
            </a:r>
            <a:r>
              <a:rPr lang="en-US" sz="1800" b="1" kern="1200" dirty="0">
                <a:solidFill>
                  <a:srgbClr val="000000"/>
                </a:solidFill>
                <a:cs typeface="+mn-cs"/>
              </a:rPr>
              <a:t> </a:t>
            </a:r>
            <a:r>
              <a:rPr lang="en-US" sz="1800" kern="1200" dirty="0">
                <a:solidFill>
                  <a:srgbClr val="000000"/>
                </a:solidFill>
                <a:cs typeface="+mn-cs"/>
              </a:rPr>
              <a:t>result &lt;= ~data;</a:t>
            </a:r>
            <a:r>
              <a:rPr lang="en-US" sz="1800" kern="1200" dirty="0">
                <a:solidFill>
                  <a:schemeClr val="accent3"/>
                </a:solidFill>
                <a:cs typeface="+mn-cs"/>
              </a:rPr>
              <a:t>// result is inverted data</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else</a:t>
            </a:r>
            <a:r>
              <a:rPr lang="en-US" sz="1800" kern="1200" dirty="0">
                <a:solidFill>
                  <a:srgbClr val="000000"/>
                </a:solidFill>
                <a:cs typeface="+mn-cs"/>
              </a:rPr>
              <a:t>     result &lt;= data;</a:t>
            </a:r>
            <a:r>
              <a:rPr lang="en-US" sz="1800" kern="1200" dirty="0">
                <a:solidFill>
                  <a:srgbClr val="A6A6A6"/>
                </a:solidFill>
                <a:cs typeface="+mn-cs"/>
              </a:rPr>
              <a:t> </a:t>
            </a:r>
            <a:r>
              <a:rPr lang="en-US" sz="1800" kern="1200" dirty="0">
                <a:solidFill>
                  <a:schemeClr val="accent3"/>
                </a:solidFill>
                <a:cs typeface="+mn-cs"/>
              </a:rPr>
              <a:t>// result is data</a:t>
            </a:r>
          </a:p>
          <a:p>
            <a:pPr lvl="0">
              <a:spcBef>
                <a:spcPct val="0"/>
              </a:spcBef>
              <a:buClrTx/>
              <a:buSzTx/>
            </a:pPr>
            <a:endParaRPr lang="en-US" sz="1800" b="1" kern="1200" dirty="0">
              <a:solidFill>
                <a:srgbClr val="000000"/>
              </a:solidFill>
              <a:cs typeface="+mn-cs"/>
            </a:endParaRPr>
          </a:p>
          <a:p>
            <a:pPr lvl="0">
              <a:spcBef>
                <a:spcPct val="0"/>
              </a:spcBef>
              <a:buClrTx/>
              <a:buSzTx/>
            </a:pPr>
            <a:r>
              <a:rPr lang="en-US" sz="1800" b="1" kern="1200" dirty="0" err="1">
                <a:solidFill>
                  <a:srgbClr val="000000"/>
                </a:solidFill>
                <a:cs typeface="+mn-cs"/>
              </a:rPr>
              <a:t>endmodule</a:t>
            </a:r>
            <a:endParaRPr lang="en-US" sz="1800" kern="1200" dirty="0">
              <a:solidFill>
                <a:srgbClr val="000000"/>
              </a:solidFill>
              <a:latin typeface="Times New Roman" charset="0"/>
              <a:cs typeface="+mn-cs"/>
            </a:endParaRPr>
          </a:p>
          <a:p>
            <a:pPr algn="ctr" eaLnBrk="1" hangingPunct="1">
              <a:buFont typeface="Wingdings" charset="2"/>
              <a:buNone/>
            </a:pPr>
            <a:endParaRPr lang="en-US" sz="1000" dirty="0" smtClean="0"/>
          </a:p>
        </p:txBody>
      </p:sp>
      <p:sp>
        <p:nvSpPr>
          <p:cNvPr id="2" name="Content Placeholder 1"/>
          <p:cNvSpPr>
            <a:spLocks noGrp="1"/>
          </p:cNvSpPr>
          <p:nvPr>
            <p:ph idx="10"/>
          </p:nvPr>
        </p:nvSpPr>
        <p:spPr>
          <a:xfrm>
            <a:off x="383997" y="4181475"/>
            <a:ext cx="7896225" cy="2447925"/>
          </a:xfrm>
        </p:spPr>
        <p:txBody>
          <a:bodyPr/>
          <a:lstStyle/>
          <a:p>
            <a:r>
              <a:rPr lang="en-US" dirty="0"/>
              <a:t>This statement describes what happens to signal result</a:t>
            </a:r>
          </a:p>
          <a:p>
            <a:pPr lvl="1"/>
            <a:r>
              <a:rPr lang="en-US" dirty="0"/>
              <a:t>When </a:t>
            </a:r>
            <a:r>
              <a:rPr lang="en-US" dirty="0" err="1"/>
              <a:t>inv</a:t>
            </a:r>
            <a:r>
              <a:rPr lang="en-US" dirty="0"/>
              <a:t> is 1, result is ~data</a:t>
            </a:r>
          </a:p>
          <a:p>
            <a:pPr lvl="1"/>
            <a:r>
              <a:rPr lang="en-US" dirty="0"/>
              <a:t>What happens when </a:t>
            </a:r>
            <a:r>
              <a:rPr lang="en-US" dirty="0" err="1"/>
              <a:t>inv</a:t>
            </a:r>
            <a:r>
              <a:rPr lang="en-US" dirty="0"/>
              <a:t> is </a:t>
            </a:r>
            <a:r>
              <a:rPr lang="en-US" b="1" i="1" dirty="0">
                <a:solidFill>
                  <a:schemeClr val="accent1">
                    <a:lumMod val="75000"/>
                    <a:lumOff val="25000"/>
                  </a:schemeClr>
                </a:solidFill>
              </a:rPr>
              <a:t>not 1</a:t>
            </a:r>
            <a:r>
              <a:rPr lang="en-US" dirty="0"/>
              <a:t> </a:t>
            </a:r>
            <a:r>
              <a:rPr lang="en-US" dirty="0" smtClean="0"/>
              <a:t>?</a:t>
            </a:r>
            <a:endParaRPr lang="en-US" dirty="0"/>
          </a:p>
        </p:txBody>
      </p:sp>
    </p:spTree>
    <p:extLst>
      <p:ext uri="{BB962C8B-B14F-4D97-AF65-F5344CB8AC3E}">
        <p14:creationId xmlns:p14="http://schemas.microsoft.com/office/powerpoint/2010/main" val="211559815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custDataLst>
              <p:tags r:id="rId1"/>
            </p:custDataLst>
          </p:nvPr>
        </p:nvSpPr>
        <p:spPr>
          <a:xfrm>
            <a:off x="357018" y="435678"/>
            <a:ext cx="8482182" cy="762000"/>
          </a:xfrm>
        </p:spPr>
        <p:txBody>
          <a:bodyPr/>
          <a:lstStyle/>
          <a:p>
            <a:r>
              <a:rPr lang="en-US" dirty="0" smtClean="0"/>
              <a:t>Why does an always Statement Memorize?</a:t>
            </a:r>
          </a:p>
        </p:txBody>
      </p:sp>
      <p:sp>
        <p:nvSpPr>
          <p:cNvPr id="74756" name="Content Placeholder 11"/>
          <p:cNvSpPr>
            <a:spLocks noGrp="1"/>
          </p:cNvSpPr>
          <p:nvPr>
            <p:ph idx="1"/>
          </p:nvPr>
        </p:nvSpPr>
        <p:spPr>
          <a:xfrm>
            <a:off x="485775" y="1362076"/>
            <a:ext cx="7896225" cy="2600324"/>
          </a:xfrm>
        </p:spPr>
        <p:txBody>
          <a:bodyPr/>
          <a:lstStyle/>
          <a:p>
            <a:pPr lvl="0">
              <a:spcBef>
                <a:spcPct val="0"/>
              </a:spcBef>
              <a:buClrTx/>
              <a:buSzTx/>
            </a:pPr>
            <a:r>
              <a:rPr lang="en-US" sz="1800" b="1" kern="1200" dirty="0">
                <a:solidFill>
                  <a:srgbClr val="000000"/>
                </a:solidFill>
                <a:cs typeface="+mn-cs"/>
              </a:rPr>
              <a:t>module </a:t>
            </a:r>
            <a:r>
              <a:rPr lang="en-US" sz="1800" kern="1200" dirty="0">
                <a:solidFill>
                  <a:srgbClr val="000000"/>
                </a:solidFill>
                <a:cs typeface="+mn-cs"/>
              </a:rPr>
              <a:t>comb (</a:t>
            </a:r>
            <a:r>
              <a:rPr lang="en-US" sz="1800" b="1" kern="1200" dirty="0">
                <a:solidFill>
                  <a:srgbClr val="000000"/>
                </a:solidFill>
                <a:cs typeface="+mn-cs"/>
              </a:rPr>
              <a:t>input            </a:t>
            </a:r>
            <a:r>
              <a:rPr lang="en-US" sz="1800" kern="1200" dirty="0" err="1">
                <a:solidFill>
                  <a:srgbClr val="000000"/>
                </a:solidFill>
                <a:cs typeface="+mn-cs"/>
              </a:rPr>
              <a:t>inv</a:t>
            </a:r>
            <a:r>
              <a:rPr lang="en-US" sz="1800" kern="1200" dirty="0">
                <a:solidFill>
                  <a:srgbClr val="000000"/>
                </a:solidFill>
                <a:cs typeface="+mn-cs"/>
              </a:rPr>
              <a:t>,</a:t>
            </a:r>
          </a:p>
          <a:p>
            <a:pPr lvl="0">
              <a:spcBef>
                <a:spcPct val="0"/>
              </a:spcBef>
              <a:buClrTx/>
              <a:buSzTx/>
            </a:pPr>
            <a:r>
              <a:rPr lang="en-US" sz="1800" b="1" kern="1200" dirty="0">
                <a:solidFill>
                  <a:srgbClr val="000000"/>
                </a:solidFill>
                <a:cs typeface="+mn-cs"/>
              </a:rPr>
              <a:t>             input      </a:t>
            </a:r>
            <a:r>
              <a:rPr lang="en-US" sz="1800" kern="1200" dirty="0">
                <a:solidFill>
                  <a:srgbClr val="000000"/>
                </a:solidFill>
                <a:cs typeface="+mn-cs"/>
              </a:rPr>
              <a:t>[3:0] data,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output </a:t>
            </a:r>
            <a:r>
              <a:rPr lang="en-US" sz="1800" b="1" kern="1200" dirty="0" err="1">
                <a:solidFill>
                  <a:srgbClr val="000000"/>
                </a:solidFill>
                <a:cs typeface="+mn-cs"/>
              </a:rPr>
              <a:t>reg</a:t>
            </a:r>
            <a:r>
              <a:rPr lang="en-US" sz="1800" b="1" kern="1200" dirty="0">
                <a:solidFill>
                  <a:srgbClr val="000000"/>
                </a:solidFill>
                <a:cs typeface="+mn-cs"/>
              </a:rPr>
              <a:t> </a:t>
            </a:r>
            <a:r>
              <a:rPr lang="en-US" sz="1800" kern="1200" dirty="0">
                <a:solidFill>
                  <a:srgbClr val="000000"/>
                </a:solidFill>
                <a:cs typeface="+mn-cs"/>
              </a:rPr>
              <a:t>[3:0] result);</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t>
            </a:r>
            <a:r>
              <a:rPr lang="en-US" sz="1800" kern="1200" dirty="0" err="1">
                <a:solidFill>
                  <a:srgbClr val="000000"/>
                </a:solidFill>
                <a:cs typeface="+mn-cs"/>
              </a:rPr>
              <a:t>inv</a:t>
            </a:r>
            <a:r>
              <a:rPr lang="en-US" sz="1800" kern="1200" dirty="0">
                <a:solidFill>
                  <a:srgbClr val="000000"/>
                </a:solidFill>
                <a:cs typeface="+mn-cs"/>
              </a:rPr>
              <a:t>, data)       </a:t>
            </a:r>
            <a:r>
              <a:rPr lang="en-US" sz="1800" kern="1200" dirty="0">
                <a:solidFill>
                  <a:schemeClr val="accent3"/>
                </a:solidFill>
                <a:cs typeface="+mn-cs"/>
              </a:rPr>
              <a:t>// trigger with </a:t>
            </a:r>
            <a:r>
              <a:rPr lang="en-US" sz="1800" kern="1200" dirty="0" err="1">
                <a:solidFill>
                  <a:schemeClr val="accent3"/>
                </a:solidFill>
                <a:cs typeface="+mn-cs"/>
              </a:rPr>
              <a:t>inv</a:t>
            </a:r>
            <a:r>
              <a:rPr lang="en-US" sz="1800" kern="1200" dirty="0">
                <a:solidFill>
                  <a:schemeClr val="accent3"/>
                </a:solidFill>
                <a:cs typeface="+mn-cs"/>
              </a:rPr>
              <a:t>, data</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if </a:t>
            </a:r>
            <a:r>
              <a:rPr lang="en-US" sz="1800" kern="1200" dirty="0">
                <a:solidFill>
                  <a:srgbClr val="000000"/>
                </a:solidFill>
                <a:cs typeface="+mn-cs"/>
              </a:rPr>
              <a:t>(</a:t>
            </a:r>
            <a:r>
              <a:rPr lang="en-US" sz="1800" kern="1200" dirty="0" err="1">
                <a:solidFill>
                  <a:srgbClr val="000000"/>
                </a:solidFill>
                <a:cs typeface="+mn-cs"/>
              </a:rPr>
              <a:t>inv</a:t>
            </a:r>
            <a:r>
              <a:rPr lang="en-US" sz="1800" kern="1200" dirty="0">
                <a:solidFill>
                  <a:srgbClr val="000000"/>
                </a:solidFill>
                <a:cs typeface="+mn-cs"/>
              </a:rPr>
              <a:t>)</a:t>
            </a:r>
            <a:r>
              <a:rPr lang="en-US" sz="1800" b="1" kern="1200" dirty="0">
                <a:solidFill>
                  <a:srgbClr val="000000"/>
                </a:solidFill>
                <a:cs typeface="+mn-cs"/>
              </a:rPr>
              <a:t> </a:t>
            </a:r>
            <a:r>
              <a:rPr lang="en-US" sz="1800" kern="1200" dirty="0">
                <a:solidFill>
                  <a:srgbClr val="000000"/>
                </a:solidFill>
                <a:cs typeface="+mn-cs"/>
              </a:rPr>
              <a:t>result &lt;= ~data;</a:t>
            </a:r>
            <a:r>
              <a:rPr lang="en-US" sz="1800" kern="1200" dirty="0">
                <a:solidFill>
                  <a:schemeClr val="accent3"/>
                </a:solidFill>
                <a:cs typeface="+mn-cs"/>
              </a:rPr>
              <a:t>// result is inverted data</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else</a:t>
            </a:r>
            <a:r>
              <a:rPr lang="en-US" sz="1800" kern="1200" dirty="0">
                <a:solidFill>
                  <a:srgbClr val="000000"/>
                </a:solidFill>
                <a:cs typeface="+mn-cs"/>
              </a:rPr>
              <a:t>     result &lt;= data;</a:t>
            </a:r>
            <a:r>
              <a:rPr lang="en-US" sz="1800" kern="1200" dirty="0">
                <a:solidFill>
                  <a:srgbClr val="A6A6A6"/>
                </a:solidFill>
                <a:cs typeface="+mn-cs"/>
              </a:rPr>
              <a:t> </a:t>
            </a:r>
            <a:r>
              <a:rPr lang="en-US" sz="1800" kern="1200" dirty="0">
                <a:solidFill>
                  <a:schemeClr val="accent3"/>
                </a:solidFill>
                <a:cs typeface="+mn-cs"/>
              </a:rPr>
              <a:t>// result is data</a:t>
            </a:r>
          </a:p>
          <a:p>
            <a:pPr lvl="0">
              <a:spcBef>
                <a:spcPct val="0"/>
              </a:spcBef>
              <a:buClrTx/>
              <a:buSzTx/>
            </a:pPr>
            <a:endParaRPr lang="en-US" sz="1800" b="1" kern="1200" dirty="0">
              <a:solidFill>
                <a:srgbClr val="000000"/>
              </a:solidFill>
              <a:cs typeface="+mn-cs"/>
            </a:endParaRPr>
          </a:p>
          <a:p>
            <a:pPr lvl="0">
              <a:spcBef>
                <a:spcPct val="0"/>
              </a:spcBef>
              <a:buClrTx/>
              <a:buSzTx/>
            </a:pPr>
            <a:r>
              <a:rPr lang="en-US" sz="1800" b="1" kern="1200" dirty="0" err="1">
                <a:solidFill>
                  <a:srgbClr val="000000"/>
                </a:solidFill>
                <a:cs typeface="+mn-cs"/>
              </a:rPr>
              <a:t>endmodule</a:t>
            </a:r>
            <a:endParaRPr lang="en-US" sz="1800" kern="1200" dirty="0">
              <a:solidFill>
                <a:srgbClr val="000000"/>
              </a:solidFill>
              <a:latin typeface="Times New Roman" charset="0"/>
              <a:cs typeface="+mn-cs"/>
            </a:endParaRPr>
          </a:p>
          <a:p>
            <a:pPr eaLnBrk="1" hangingPunct="1">
              <a:buFont typeface="Arial" charset="0"/>
              <a:buChar char="•"/>
            </a:pPr>
            <a:endParaRPr lang="en-US" dirty="0" smtClean="0"/>
          </a:p>
        </p:txBody>
      </p:sp>
      <p:sp>
        <p:nvSpPr>
          <p:cNvPr id="2" name="Content Placeholder 1"/>
          <p:cNvSpPr>
            <a:spLocks noGrp="1"/>
          </p:cNvSpPr>
          <p:nvPr>
            <p:ph idx="10"/>
          </p:nvPr>
        </p:nvSpPr>
        <p:spPr>
          <a:xfrm>
            <a:off x="383997" y="4181475"/>
            <a:ext cx="7896225" cy="2447925"/>
          </a:xfrm>
        </p:spPr>
        <p:txBody>
          <a:bodyPr/>
          <a:lstStyle/>
          <a:p>
            <a:r>
              <a:rPr lang="en-US" dirty="0"/>
              <a:t>This statement describes what happens to signal result</a:t>
            </a:r>
          </a:p>
          <a:p>
            <a:pPr lvl="1"/>
            <a:r>
              <a:rPr lang="en-US" dirty="0"/>
              <a:t>When </a:t>
            </a:r>
            <a:r>
              <a:rPr lang="en-US" dirty="0" err="1">
                <a:latin typeface="Consolas" pitchFamily="49" charset="0"/>
                <a:cs typeface="Consolas" pitchFamily="49" charset="0"/>
              </a:rPr>
              <a:t>inv</a:t>
            </a:r>
            <a:r>
              <a:rPr lang="en-US" dirty="0"/>
              <a:t> is 1, result is </a:t>
            </a:r>
            <a:r>
              <a:rPr lang="en-US" dirty="0">
                <a:latin typeface="Consolas" pitchFamily="49" charset="0"/>
                <a:cs typeface="Consolas" pitchFamily="49" charset="0"/>
              </a:rPr>
              <a:t>~data</a:t>
            </a:r>
          </a:p>
          <a:p>
            <a:pPr lvl="1"/>
            <a:r>
              <a:rPr lang="en-US" dirty="0"/>
              <a:t>When </a:t>
            </a:r>
            <a:r>
              <a:rPr lang="en-US" dirty="0" err="1">
                <a:latin typeface="Consolas" pitchFamily="49" charset="0"/>
                <a:cs typeface="Consolas" pitchFamily="49" charset="0"/>
              </a:rPr>
              <a:t>inv</a:t>
            </a:r>
            <a:r>
              <a:rPr lang="en-US" dirty="0"/>
              <a:t> is not 1, result is </a:t>
            </a:r>
            <a:r>
              <a:rPr lang="en-US" dirty="0">
                <a:latin typeface="Consolas" pitchFamily="49" charset="0"/>
                <a:cs typeface="Consolas" pitchFamily="49" charset="0"/>
              </a:rPr>
              <a:t>data </a:t>
            </a:r>
          </a:p>
          <a:p>
            <a:r>
              <a:rPr lang="en-US" dirty="0"/>
              <a:t>Circuit is combinational (no memory</a:t>
            </a:r>
            <a:r>
              <a:rPr lang="en-US" dirty="0" smtClean="0"/>
              <a:t>)</a:t>
            </a:r>
          </a:p>
          <a:p>
            <a:pPr lvl="1"/>
            <a:r>
              <a:rPr lang="en-US" dirty="0" smtClean="0"/>
              <a:t>The output (</a:t>
            </a:r>
            <a:r>
              <a:rPr lang="en-US" dirty="0" smtClean="0">
                <a:latin typeface="Consolas" pitchFamily="49" charset="0"/>
                <a:cs typeface="Consolas" pitchFamily="49" charset="0"/>
              </a:rPr>
              <a:t>result</a:t>
            </a:r>
            <a:r>
              <a:rPr lang="en-US" dirty="0" smtClean="0"/>
              <a:t>) is defined for all possible inputs (</a:t>
            </a:r>
            <a:r>
              <a:rPr lang="en-US" dirty="0" err="1" smtClean="0">
                <a:latin typeface="Consolas" pitchFamily="49" charset="0"/>
                <a:cs typeface="Consolas" pitchFamily="49" charset="0"/>
              </a:rPr>
              <a:t>inv</a:t>
            </a:r>
            <a:r>
              <a:rPr lang="en-US" dirty="0" smtClean="0">
                <a:latin typeface="Consolas" pitchFamily="49" charset="0"/>
                <a:cs typeface="Consolas" pitchFamily="49" charset="0"/>
              </a:rPr>
              <a:t> data</a:t>
            </a:r>
            <a:r>
              <a:rPr lang="en-US" dirty="0" smtClean="0"/>
              <a:t>)</a:t>
            </a:r>
            <a:endParaRPr lang="en-US" dirty="0"/>
          </a:p>
        </p:txBody>
      </p:sp>
    </p:spTree>
    <p:extLst>
      <p:ext uri="{BB962C8B-B14F-4D97-AF65-F5344CB8AC3E}">
        <p14:creationId xmlns:p14="http://schemas.microsoft.com/office/powerpoint/2010/main" val="8210092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 circuit remember?</a:t>
            </a:r>
            <a:endParaRPr lang="de-CH" dirty="0"/>
          </a:p>
        </p:txBody>
      </p:sp>
      <p:sp>
        <p:nvSpPr>
          <p:cNvPr id="3" name="Content Placeholder 2"/>
          <p:cNvSpPr>
            <a:spLocks noGrp="1"/>
          </p:cNvSpPr>
          <p:nvPr>
            <p:ph idx="1"/>
          </p:nvPr>
        </p:nvSpPr>
        <p:spPr>
          <a:xfrm>
            <a:off x="396875" y="1362075"/>
            <a:ext cx="7896225" cy="4810125"/>
          </a:xfrm>
        </p:spPr>
        <p:txBody>
          <a:bodyPr/>
          <a:lstStyle/>
          <a:p>
            <a:r>
              <a:rPr lang="en-US" dirty="0" err="1" smtClean="0"/>
              <a:t>Bistable</a:t>
            </a:r>
            <a:r>
              <a:rPr lang="en-US" dirty="0" smtClean="0"/>
              <a:t> circuits can have two distinct states</a:t>
            </a:r>
          </a:p>
          <a:p>
            <a:pPr lvl="1"/>
            <a:r>
              <a:rPr lang="en-US" dirty="0" smtClean="0"/>
              <a:t>Once they are in one state, they will remain there.</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r>
              <a:rPr lang="en-US" dirty="0" smtClean="0"/>
              <a:t>But how can we move from one state to another?</a:t>
            </a:r>
          </a:p>
          <a:p>
            <a:pPr marL="457200" lvl="1" indent="0">
              <a:buNone/>
            </a:pPr>
            <a:endParaRPr lang="en-US" dirty="0" smtClean="0"/>
          </a:p>
        </p:txBody>
      </p:sp>
      <p:grpSp>
        <p:nvGrpSpPr>
          <p:cNvPr id="4" name="Group 3"/>
          <p:cNvGrpSpPr/>
          <p:nvPr/>
        </p:nvGrpSpPr>
        <p:grpSpPr>
          <a:xfrm>
            <a:off x="2362200" y="3124200"/>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31320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5" name="Straight Connector 14"/>
          <p:cNvCxnSpPr/>
          <p:nvPr/>
        </p:nvCxnSpPr>
        <p:spPr bwMode="auto">
          <a:xfrm>
            <a:off x="3810000" y="3432572"/>
            <a:ext cx="76200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a:off x="6019800" y="3432572"/>
            <a:ext cx="381000" cy="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6400800" y="3432572"/>
            <a:ext cx="0" cy="910828"/>
          </a:xfrm>
          <a:prstGeom prst="line">
            <a:avLst/>
          </a:prstGeom>
          <a:noFill/>
          <a:ln w="25400">
            <a:solidFill>
              <a:srgbClr val="000000"/>
            </a:solidFill>
            <a:miter lim="800000"/>
            <a:headEnd type="none" w="med" len="med"/>
            <a:tailEnd type="none" w="med" len="med"/>
          </a:ln>
          <a:effectLst/>
        </p:spPr>
      </p:cxnSp>
      <p:cxnSp>
        <p:nvCxnSpPr>
          <p:cNvPr id="22" name="Straight Connector 21"/>
          <p:cNvCxnSpPr/>
          <p:nvPr/>
        </p:nvCxnSpPr>
        <p:spPr bwMode="auto">
          <a:xfrm flipH="1">
            <a:off x="1828800" y="4343400"/>
            <a:ext cx="4572000" cy="0"/>
          </a:xfrm>
          <a:prstGeom prst="line">
            <a:avLst/>
          </a:prstGeom>
          <a:noFill/>
          <a:ln w="25400">
            <a:solidFill>
              <a:srgbClr val="000000"/>
            </a:solidFill>
            <a:miter lim="800000"/>
            <a:headEnd type="none" w="med" len="med"/>
            <a:tailEnd type="none" w="med" len="med"/>
          </a:ln>
          <a:effectLst/>
        </p:spPr>
      </p:cxnSp>
      <p:cxnSp>
        <p:nvCxnSpPr>
          <p:cNvPr id="24" name="Straight Connector 23"/>
          <p:cNvCxnSpPr/>
          <p:nvPr/>
        </p:nvCxnSpPr>
        <p:spPr bwMode="auto">
          <a:xfrm flipV="1">
            <a:off x="1828800" y="3425428"/>
            <a:ext cx="0" cy="917972"/>
          </a:xfrm>
          <a:prstGeom prst="line">
            <a:avLst/>
          </a:prstGeom>
          <a:noFill/>
          <a:ln w="25400">
            <a:solidFill>
              <a:srgbClr val="000000"/>
            </a:solidFill>
            <a:miter lim="800000"/>
            <a:headEnd type="none" w="med" len="med"/>
            <a:tailEnd type="none" w="med" len="med"/>
          </a:ln>
          <a:effectLst/>
        </p:spPr>
      </p:cxnSp>
      <p:cxnSp>
        <p:nvCxnSpPr>
          <p:cNvPr id="26" name="Straight Connector 25"/>
          <p:cNvCxnSpPr/>
          <p:nvPr/>
        </p:nvCxnSpPr>
        <p:spPr bwMode="auto">
          <a:xfrm flipV="1">
            <a:off x="1828800" y="3425428"/>
            <a:ext cx="533400" cy="7144"/>
          </a:xfrm>
          <a:prstGeom prst="line">
            <a:avLst/>
          </a:prstGeom>
          <a:noFill/>
          <a:ln w="25400">
            <a:solidFill>
              <a:srgbClr val="000000"/>
            </a:solidFill>
            <a:miter lim="800000"/>
            <a:headEnd type="none" w="med" len="med"/>
            <a:tailEnd type="none" w="med" len="med"/>
          </a:ln>
          <a:effectLst/>
        </p:spPr>
      </p:cxnSp>
    </p:spTree>
    <p:extLst>
      <p:ext uri="{BB962C8B-B14F-4D97-AF65-F5344CB8AC3E}">
        <p14:creationId xmlns:p14="http://schemas.microsoft.com/office/powerpoint/2010/main" val="821077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
            </p:custDataLst>
          </p:nvPr>
        </p:nvSpPr>
        <p:spPr>
          <a:xfrm>
            <a:off x="357018" y="435678"/>
            <a:ext cx="8405982" cy="762000"/>
          </a:xfrm>
        </p:spPr>
        <p:txBody>
          <a:bodyPr/>
          <a:lstStyle/>
          <a:p>
            <a:r>
              <a:rPr lang="en-US" dirty="0" smtClean="0"/>
              <a:t>always Blocks for </a:t>
            </a:r>
            <a:r>
              <a:rPr lang="en-US" dirty="0"/>
              <a:t>C</a:t>
            </a:r>
            <a:r>
              <a:rPr lang="en-US" dirty="0" smtClean="0"/>
              <a:t>ombinational Circuits</a:t>
            </a:r>
          </a:p>
        </p:txBody>
      </p:sp>
      <p:sp>
        <p:nvSpPr>
          <p:cNvPr id="76803" name="Content Placeholder 12"/>
          <p:cNvSpPr>
            <a:spLocks noGrp="1"/>
          </p:cNvSpPr>
          <p:nvPr>
            <p:ph idx="1"/>
          </p:nvPr>
        </p:nvSpPr>
        <p:spPr/>
        <p:txBody>
          <a:bodyPr/>
          <a:lstStyle/>
          <a:p>
            <a:r>
              <a:rPr lang="en-US" dirty="0" smtClean="0"/>
              <a:t>If the statements define the signals completely, nothing is memorized, block becomes combinational.</a:t>
            </a:r>
          </a:p>
          <a:p>
            <a:pPr lvl="1"/>
            <a:r>
              <a:rPr lang="en-US" dirty="0" smtClean="0"/>
              <a:t>Care must be taken, it is easy to make mistakes and unintentionally describe memorizing elements (latches).</a:t>
            </a:r>
            <a:endParaRPr lang="en-US" sz="1000" dirty="0" smtClean="0"/>
          </a:p>
          <a:p>
            <a:r>
              <a:rPr lang="en-US" dirty="0" smtClean="0"/>
              <a:t>Always blocks allow powerful statements</a:t>
            </a:r>
          </a:p>
          <a:p>
            <a:pPr lvl="1"/>
            <a:r>
              <a:rPr lang="en-US" sz="1800" b="1" dirty="0" smtClean="0">
                <a:solidFill>
                  <a:schemeClr val="accent1">
                    <a:lumMod val="75000"/>
                    <a:lumOff val="25000"/>
                  </a:schemeClr>
                </a:solidFill>
                <a:latin typeface="Consolas" pitchFamily="49" charset="0"/>
                <a:cs typeface="Consolas" pitchFamily="49" charset="0"/>
              </a:rPr>
              <a:t>if  .. then .. else</a:t>
            </a:r>
          </a:p>
          <a:p>
            <a:pPr lvl="1"/>
            <a:r>
              <a:rPr lang="en-US" sz="1800" b="1" dirty="0" smtClean="0">
                <a:solidFill>
                  <a:schemeClr val="accent1">
                    <a:lumMod val="75000"/>
                    <a:lumOff val="25000"/>
                  </a:schemeClr>
                </a:solidFill>
                <a:latin typeface="Consolas" pitchFamily="49" charset="0"/>
                <a:cs typeface="Consolas" pitchFamily="49" charset="0"/>
              </a:rPr>
              <a:t>case</a:t>
            </a:r>
          </a:p>
          <a:p>
            <a:r>
              <a:rPr lang="en-US" dirty="0" smtClean="0"/>
              <a:t>Use always blocks only if it makes your job easier</a:t>
            </a:r>
          </a:p>
          <a:p>
            <a:pPr>
              <a:buFont typeface="Wingdings" charset="2"/>
              <a:buNone/>
            </a:pPr>
            <a:endParaRPr lang="en-US" dirty="0" smtClean="0"/>
          </a:p>
        </p:txBody>
      </p:sp>
    </p:spTree>
    <p:extLst>
      <p:ext uri="{BB962C8B-B14F-4D97-AF65-F5344CB8AC3E}">
        <p14:creationId xmlns:p14="http://schemas.microsoft.com/office/powerpoint/2010/main" val="11415032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a:xfrm>
            <a:off x="357018" y="435678"/>
            <a:ext cx="8405982" cy="762000"/>
          </a:xfrm>
        </p:spPr>
        <p:txBody>
          <a:bodyPr/>
          <a:lstStyle/>
          <a:p>
            <a:r>
              <a:rPr lang="en-US" dirty="0" smtClean="0"/>
              <a:t>Always Statement is not Always Practical…</a:t>
            </a:r>
          </a:p>
        </p:txBody>
      </p:sp>
      <p:sp>
        <p:nvSpPr>
          <p:cNvPr id="78852" name="Content Placeholder 11"/>
          <p:cNvSpPr>
            <a:spLocks noGrp="1"/>
          </p:cNvSpPr>
          <p:nvPr>
            <p:ph idx="1"/>
          </p:nvPr>
        </p:nvSpPr>
        <p:spPr>
          <a:xfrm>
            <a:off x="485775" y="1362076"/>
            <a:ext cx="7896225" cy="3209924"/>
          </a:xfrm>
        </p:spPr>
        <p:txBody>
          <a:bodyPr/>
          <a:lstStyle/>
          <a:p>
            <a:pPr lvl="0">
              <a:spcBef>
                <a:spcPct val="0"/>
              </a:spcBef>
              <a:buClrTx/>
              <a:buSzTx/>
            </a:pPr>
            <a:r>
              <a:rPr lang="en-US" sz="1800" kern="1200" dirty="0">
                <a:solidFill>
                  <a:srgbClr val="000000"/>
                </a:solidFill>
                <a:cs typeface="+mn-cs"/>
              </a:rPr>
              <a:t> </a:t>
            </a:r>
            <a:r>
              <a:rPr lang="en-US" sz="1800" kern="1200" dirty="0" smtClean="0">
                <a:solidFill>
                  <a:srgbClr val="000000"/>
                </a:solidFill>
                <a:cs typeface="+mn-cs"/>
              </a:rPr>
              <a:t> </a:t>
            </a:r>
            <a:r>
              <a:rPr lang="en-US" sz="1800" b="1" kern="1200" dirty="0" err="1" smtClean="0">
                <a:solidFill>
                  <a:srgbClr val="000000"/>
                </a:solidFill>
                <a:cs typeface="+mn-cs"/>
              </a:rPr>
              <a:t>reg</a:t>
            </a:r>
            <a:r>
              <a:rPr lang="en-US" sz="1800" b="1" kern="1200" dirty="0" smtClean="0">
                <a:solidFill>
                  <a:srgbClr val="000000"/>
                </a:solidFill>
                <a:cs typeface="+mn-cs"/>
              </a:rPr>
              <a:t>  </a:t>
            </a:r>
            <a:r>
              <a:rPr lang="en-US" sz="1800" kern="1200" dirty="0">
                <a:solidFill>
                  <a:srgbClr val="000000"/>
                </a:solidFill>
                <a:cs typeface="+mn-cs"/>
              </a:rPr>
              <a:t>[31:0] result;</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wire</a:t>
            </a:r>
            <a:r>
              <a:rPr lang="en-US" sz="1800" kern="1200" dirty="0">
                <a:solidFill>
                  <a:srgbClr val="000000"/>
                </a:solidFill>
                <a:cs typeface="+mn-cs"/>
              </a:rPr>
              <a:t> [31:0] a, b, comb;</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wire</a:t>
            </a:r>
            <a:r>
              <a:rPr lang="en-US" sz="1800" kern="1200" dirty="0">
                <a:solidFill>
                  <a:srgbClr val="000000"/>
                </a:solidFill>
                <a:cs typeface="+mn-cs"/>
              </a:rPr>
              <a:t>        </a:t>
            </a:r>
            <a:r>
              <a:rPr lang="en-US" sz="1800" kern="1200" dirty="0" err="1">
                <a:solidFill>
                  <a:srgbClr val="000000"/>
                </a:solidFill>
                <a:cs typeface="+mn-cs"/>
              </a:rPr>
              <a:t>sel</a:t>
            </a:r>
            <a:r>
              <a:rPr lang="en-US" sz="1800" kern="1200" dirty="0">
                <a:solidFill>
                  <a:srgbClr val="000000"/>
                </a:solidFill>
                <a:cs typeface="+mn-cs"/>
              </a:rPr>
              <a:t>,</a:t>
            </a:r>
          </a:p>
          <a:p>
            <a:pPr lvl="0">
              <a:spcBef>
                <a:spcPct val="0"/>
              </a:spcBef>
              <a:buClrTx/>
              <a:buSzTx/>
            </a:pPr>
            <a:endParaRPr lang="en-US" sz="1800" kern="1200" dirty="0">
              <a:solidFill>
                <a:srgbClr val="000000"/>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always </a:t>
            </a:r>
            <a:r>
              <a:rPr lang="en-US" sz="1800" kern="1200" dirty="0">
                <a:solidFill>
                  <a:srgbClr val="000000"/>
                </a:solidFill>
                <a:cs typeface="+mn-cs"/>
              </a:rPr>
              <a:t>@ (a, b, </a:t>
            </a:r>
            <a:r>
              <a:rPr lang="en-US" sz="1800" kern="1200" dirty="0" err="1">
                <a:solidFill>
                  <a:srgbClr val="000000"/>
                </a:solidFill>
                <a:cs typeface="+mn-cs"/>
              </a:rPr>
              <a:t>sel</a:t>
            </a:r>
            <a:r>
              <a:rPr lang="en-US" sz="1800" kern="1200" dirty="0">
                <a:solidFill>
                  <a:srgbClr val="000000"/>
                </a:solidFill>
                <a:cs typeface="+mn-cs"/>
              </a:rPr>
              <a:t>)   </a:t>
            </a:r>
            <a:r>
              <a:rPr lang="en-US" sz="1800" kern="1200" dirty="0" smtClean="0">
                <a:solidFill>
                  <a:srgbClr val="000000"/>
                </a:solidFill>
                <a:cs typeface="+mn-cs"/>
              </a:rPr>
              <a:t> </a:t>
            </a:r>
            <a:r>
              <a:rPr lang="en-US" sz="1800" kern="1200" dirty="0" smtClean="0">
                <a:solidFill>
                  <a:schemeClr val="accent3"/>
                </a:solidFill>
                <a:cs typeface="+mn-cs"/>
              </a:rPr>
              <a:t>// </a:t>
            </a:r>
            <a:r>
              <a:rPr lang="en-US" sz="1800" kern="1200" dirty="0">
                <a:solidFill>
                  <a:schemeClr val="accent3"/>
                </a:solidFill>
                <a:cs typeface="+mn-cs"/>
              </a:rPr>
              <a:t>trigger with a, b, </a:t>
            </a:r>
            <a:r>
              <a:rPr lang="en-US" sz="1800" kern="1200" dirty="0" err="1">
                <a:solidFill>
                  <a:schemeClr val="accent3"/>
                </a:solidFill>
                <a:cs typeface="+mn-cs"/>
              </a:rPr>
              <a:t>sel</a:t>
            </a:r>
            <a:endParaRPr lang="en-US" sz="1800" kern="1200" dirty="0">
              <a:solidFill>
                <a:schemeClr val="accent3"/>
              </a:solidFill>
              <a:cs typeface="+mn-cs"/>
            </a:endParaRP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if </a:t>
            </a:r>
            <a:r>
              <a:rPr lang="en-US" sz="1800" kern="1200" dirty="0">
                <a:solidFill>
                  <a:srgbClr val="000000"/>
                </a:solidFill>
                <a:cs typeface="+mn-cs"/>
              </a:rPr>
              <a:t>(</a:t>
            </a:r>
            <a:r>
              <a:rPr lang="en-US" sz="1800" kern="1200" dirty="0" err="1">
                <a:solidFill>
                  <a:srgbClr val="000000"/>
                </a:solidFill>
                <a:cs typeface="+mn-cs"/>
              </a:rPr>
              <a:t>sel</a:t>
            </a:r>
            <a:r>
              <a:rPr lang="en-US" sz="1800" kern="1200" dirty="0">
                <a:solidFill>
                  <a:srgbClr val="000000"/>
                </a:solidFill>
                <a:cs typeface="+mn-cs"/>
              </a:rPr>
              <a:t>)</a:t>
            </a:r>
            <a:r>
              <a:rPr lang="en-US" sz="1800" b="1" kern="1200" dirty="0">
                <a:solidFill>
                  <a:srgbClr val="000000"/>
                </a:solidFill>
                <a:cs typeface="+mn-cs"/>
              </a:rPr>
              <a:t> </a:t>
            </a:r>
            <a:r>
              <a:rPr lang="en-US" sz="1800" kern="1200" dirty="0">
                <a:solidFill>
                  <a:srgbClr val="000000"/>
                </a:solidFill>
                <a:cs typeface="+mn-cs"/>
              </a:rPr>
              <a:t>result &lt;= a</a:t>
            </a:r>
            <a:r>
              <a:rPr lang="en-US" sz="1800" kern="1200" dirty="0" smtClean="0">
                <a:solidFill>
                  <a:srgbClr val="000000"/>
                </a:solidFill>
                <a:cs typeface="+mn-cs"/>
              </a:rPr>
              <a:t>; </a:t>
            </a:r>
            <a:r>
              <a:rPr lang="en-US" sz="1800" kern="1200" dirty="0" smtClean="0">
                <a:solidFill>
                  <a:schemeClr val="accent3"/>
                </a:solidFill>
                <a:cs typeface="+mn-cs"/>
              </a:rPr>
              <a:t>// </a:t>
            </a:r>
            <a:r>
              <a:rPr lang="en-US" sz="1800" kern="1200" dirty="0">
                <a:solidFill>
                  <a:schemeClr val="accent3"/>
                </a:solidFill>
                <a:cs typeface="+mn-cs"/>
              </a:rPr>
              <a:t>result is a</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else</a:t>
            </a:r>
            <a:r>
              <a:rPr lang="en-US" sz="1800" kern="1200" dirty="0">
                <a:solidFill>
                  <a:srgbClr val="000000"/>
                </a:solidFill>
                <a:cs typeface="+mn-cs"/>
              </a:rPr>
              <a:t>     result &lt;= b</a:t>
            </a:r>
            <a:r>
              <a:rPr lang="en-US" sz="1800" kern="1200" dirty="0" smtClean="0">
                <a:solidFill>
                  <a:srgbClr val="000000"/>
                </a:solidFill>
                <a:cs typeface="+mn-cs"/>
              </a:rPr>
              <a:t>; </a:t>
            </a:r>
            <a:r>
              <a:rPr lang="en-US" sz="1800" kern="1200" dirty="0" smtClean="0">
                <a:solidFill>
                  <a:schemeClr val="accent3"/>
                </a:solidFill>
                <a:cs typeface="+mn-cs"/>
              </a:rPr>
              <a:t>// </a:t>
            </a:r>
            <a:r>
              <a:rPr lang="en-US" sz="1800" kern="1200" dirty="0">
                <a:solidFill>
                  <a:schemeClr val="accent3"/>
                </a:solidFill>
                <a:cs typeface="+mn-cs"/>
              </a:rPr>
              <a:t>result is b</a:t>
            </a:r>
          </a:p>
          <a:p>
            <a:pPr lvl="0">
              <a:spcBef>
                <a:spcPct val="0"/>
              </a:spcBef>
              <a:buClrTx/>
              <a:buSzTx/>
            </a:pPr>
            <a:r>
              <a:rPr lang="en-US" sz="1800" kern="1200" dirty="0">
                <a:solidFill>
                  <a:srgbClr val="A6A6A6"/>
                </a:solidFill>
                <a:cs typeface="+mn-cs"/>
              </a:rPr>
              <a:t>  </a:t>
            </a:r>
          </a:p>
          <a:p>
            <a:pPr lvl="0">
              <a:spcBef>
                <a:spcPct val="0"/>
              </a:spcBef>
              <a:buClrTx/>
              <a:buSzTx/>
            </a:pPr>
            <a:r>
              <a:rPr lang="en-US" sz="1800" kern="1200" dirty="0">
                <a:solidFill>
                  <a:srgbClr val="000000"/>
                </a:solidFill>
                <a:cs typeface="+mn-cs"/>
              </a:rPr>
              <a:t>  </a:t>
            </a:r>
            <a:r>
              <a:rPr lang="en-US" sz="1800" b="1" kern="1200" dirty="0">
                <a:solidFill>
                  <a:srgbClr val="000000"/>
                </a:solidFill>
                <a:cs typeface="+mn-cs"/>
              </a:rPr>
              <a:t>assign </a:t>
            </a:r>
            <a:r>
              <a:rPr lang="en-US" sz="1800" kern="1200" dirty="0">
                <a:solidFill>
                  <a:srgbClr val="000000"/>
                </a:solidFill>
                <a:cs typeface="+mn-cs"/>
              </a:rPr>
              <a:t>comb = </a:t>
            </a:r>
            <a:r>
              <a:rPr lang="en-US" sz="1800" kern="1200" dirty="0" err="1">
                <a:solidFill>
                  <a:srgbClr val="000000"/>
                </a:solidFill>
                <a:cs typeface="+mn-cs"/>
              </a:rPr>
              <a:t>sel</a:t>
            </a:r>
            <a:r>
              <a:rPr lang="en-US" sz="1800" kern="1200" dirty="0">
                <a:solidFill>
                  <a:srgbClr val="000000"/>
                </a:solidFill>
                <a:cs typeface="+mn-cs"/>
              </a:rPr>
              <a:t> </a:t>
            </a:r>
            <a:r>
              <a:rPr lang="en-US" sz="1800" b="1" kern="1200" dirty="0">
                <a:solidFill>
                  <a:srgbClr val="000000"/>
                </a:solidFill>
                <a:cs typeface="+mn-cs"/>
              </a:rPr>
              <a:t>? </a:t>
            </a:r>
            <a:r>
              <a:rPr lang="en-US" sz="1800" kern="1200" dirty="0">
                <a:solidFill>
                  <a:srgbClr val="000000"/>
                </a:solidFill>
                <a:cs typeface="+mn-cs"/>
              </a:rPr>
              <a:t>a </a:t>
            </a:r>
            <a:r>
              <a:rPr lang="en-US" sz="1800" b="1" kern="1200" dirty="0">
                <a:solidFill>
                  <a:srgbClr val="000000"/>
                </a:solidFill>
                <a:cs typeface="+mn-cs"/>
              </a:rPr>
              <a:t>: </a:t>
            </a:r>
            <a:r>
              <a:rPr lang="en-US" sz="1800" kern="1200" dirty="0">
                <a:solidFill>
                  <a:srgbClr val="000000"/>
                </a:solidFill>
                <a:cs typeface="+mn-cs"/>
              </a:rPr>
              <a:t>b;</a:t>
            </a:r>
            <a:endParaRPr lang="en-US" sz="1800" b="1" kern="1200" dirty="0">
              <a:solidFill>
                <a:srgbClr val="000000"/>
              </a:solidFill>
              <a:cs typeface="+mn-cs"/>
            </a:endParaRPr>
          </a:p>
          <a:p>
            <a:pPr lvl="0">
              <a:spcBef>
                <a:spcPct val="0"/>
              </a:spcBef>
              <a:buClrTx/>
              <a:buSzTx/>
            </a:pPr>
            <a:endParaRPr lang="en-US" sz="1800" b="1" kern="1200" dirty="0">
              <a:solidFill>
                <a:srgbClr val="000000"/>
              </a:solidFill>
              <a:cs typeface="+mn-cs"/>
            </a:endParaRPr>
          </a:p>
          <a:p>
            <a:pPr lvl="0">
              <a:spcBef>
                <a:spcPct val="0"/>
              </a:spcBef>
              <a:buClrTx/>
              <a:buSzTx/>
            </a:pPr>
            <a:r>
              <a:rPr lang="en-US" sz="1800" b="1" kern="1200" dirty="0" err="1">
                <a:solidFill>
                  <a:srgbClr val="000000"/>
                </a:solidFill>
                <a:cs typeface="+mn-cs"/>
              </a:rPr>
              <a:t>endmodule</a:t>
            </a:r>
            <a:endParaRPr lang="en-US" dirty="0" smtClean="0">
              <a:latin typeface="Consolas" pitchFamily="49" charset="0"/>
            </a:endParaRPr>
          </a:p>
        </p:txBody>
      </p:sp>
      <p:sp>
        <p:nvSpPr>
          <p:cNvPr id="2" name="Content Placeholder 1"/>
          <p:cNvSpPr>
            <a:spLocks noGrp="1"/>
          </p:cNvSpPr>
          <p:nvPr>
            <p:ph idx="10"/>
          </p:nvPr>
        </p:nvSpPr>
        <p:spPr>
          <a:xfrm>
            <a:off x="383997" y="4724400"/>
            <a:ext cx="7896225" cy="1304925"/>
          </a:xfrm>
        </p:spPr>
        <p:txBody>
          <a:bodyPr/>
          <a:lstStyle/>
          <a:p>
            <a:r>
              <a:rPr lang="en-US" dirty="0"/>
              <a:t>Both statements describe the same multiplexer</a:t>
            </a:r>
          </a:p>
          <a:p>
            <a:r>
              <a:rPr lang="en-US" dirty="0"/>
              <a:t>In this case, the always block is more work</a:t>
            </a:r>
          </a:p>
          <a:p>
            <a:endParaRPr lang="de-CH" dirty="0"/>
          </a:p>
        </p:txBody>
      </p:sp>
    </p:spTree>
    <p:extLst>
      <p:ext uri="{BB962C8B-B14F-4D97-AF65-F5344CB8AC3E}">
        <p14:creationId xmlns:p14="http://schemas.microsoft.com/office/powerpoint/2010/main" val="158950816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p:txBody>
          <a:bodyPr/>
          <a:lstStyle/>
          <a:p>
            <a:r>
              <a:rPr lang="en-US" dirty="0" smtClean="0"/>
              <a:t>Sometimes Always Statements are Great</a:t>
            </a:r>
          </a:p>
        </p:txBody>
      </p:sp>
      <p:sp>
        <p:nvSpPr>
          <p:cNvPr id="2" name="Content Placeholder 1"/>
          <p:cNvSpPr>
            <a:spLocks noGrp="1"/>
          </p:cNvSpPr>
          <p:nvPr>
            <p:ph idx="1"/>
          </p:nvPr>
        </p:nvSpPr>
        <p:spPr/>
        <p:txBody>
          <a:bodyPr/>
          <a:lstStyle/>
          <a:p>
            <a:r>
              <a:rPr lang="de-CH" b="1" dirty="0" err="1" smtClean="0"/>
              <a:t>module</a:t>
            </a:r>
            <a:r>
              <a:rPr lang="de-CH" dirty="0" smtClean="0"/>
              <a:t> </a:t>
            </a:r>
            <a:r>
              <a:rPr lang="de-CH" dirty="0" err="1"/>
              <a:t>sevensegment</a:t>
            </a:r>
            <a:r>
              <a:rPr lang="de-CH" dirty="0"/>
              <a:t> (</a:t>
            </a:r>
            <a:r>
              <a:rPr lang="de-CH" b="1" dirty="0" err="1"/>
              <a:t>input</a:t>
            </a:r>
            <a:r>
              <a:rPr lang="de-CH" dirty="0"/>
              <a:t>      [3:0] </a:t>
            </a:r>
            <a:r>
              <a:rPr lang="de-CH" dirty="0" err="1"/>
              <a:t>data</a:t>
            </a:r>
            <a:r>
              <a:rPr lang="de-CH" dirty="0"/>
              <a:t>, </a:t>
            </a:r>
          </a:p>
          <a:p>
            <a:r>
              <a:rPr lang="de-CH" dirty="0"/>
              <a:t>                     </a:t>
            </a:r>
            <a:r>
              <a:rPr lang="de-CH" b="1" dirty="0" err="1" smtClean="0"/>
              <a:t>output</a:t>
            </a:r>
            <a:r>
              <a:rPr lang="de-CH" dirty="0" smtClean="0"/>
              <a:t> </a:t>
            </a:r>
            <a:r>
              <a:rPr lang="de-CH" b="1" dirty="0"/>
              <a:t>reg</a:t>
            </a:r>
            <a:r>
              <a:rPr lang="de-CH" dirty="0"/>
              <a:t> [6:0] </a:t>
            </a:r>
            <a:r>
              <a:rPr lang="de-CH" dirty="0" err="1"/>
              <a:t>segments</a:t>
            </a:r>
            <a:r>
              <a:rPr lang="de-CH" dirty="0" smtClean="0"/>
              <a:t>);</a:t>
            </a:r>
          </a:p>
          <a:p>
            <a:endParaRPr lang="de-CH" dirty="0"/>
          </a:p>
          <a:p>
            <a:r>
              <a:rPr lang="de-CH" dirty="0"/>
              <a:t>  </a:t>
            </a:r>
            <a:r>
              <a:rPr lang="de-CH" b="1" dirty="0" err="1"/>
              <a:t>always</a:t>
            </a:r>
            <a:r>
              <a:rPr lang="de-CH" dirty="0"/>
              <a:t> @ ( * )      </a:t>
            </a:r>
            <a:r>
              <a:rPr lang="de-CH" dirty="0" smtClean="0"/>
              <a:t>            </a:t>
            </a:r>
            <a:r>
              <a:rPr lang="de-CH" dirty="0" smtClean="0">
                <a:solidFill>
                  <a:schemeClr val="accent3"/>
                </a:solidFill>
              </a:rPr>
              <a:t>// </a:t>
            </a:r>
            <a:r>
              <a:rPr lang="de-CH" dirty="0">
                <a:solidFill>
                  <a:schemeClr val="accent3"/>
                </a:solidFill>
              </a:rPr>
              <a:t>* </a:t>
            </a:r>
            <a:r>
              <a:rPr lang="de-CH" dirty="0" err="1">
                <a:solidFill>
                  <a:schemeClr val="accent3"/>
                </a:solidFill>
              </a:rPr>
              <a:t>is</a:t>
            </a:r>
            <a:r>
              <a:rPr lang="de-CH" dirty="0">
                <a:solidFill>
                  <a:schemeClr val="accent3"/>
                </a:solidFill>
              </a:rPr>
              <a:t> </a:t>
            </a:r>
            <a:r>
              <a:rPr lang="de-CH" dirty="0" err="1">
                <a:solidFill>
                  <a:schemeClr val="accent3"/>
                </a:solidFill>
              </a:rPr>
              <a:t>short</a:t>
            </a:r>
            <a:r>
              <a:rPr lang="de-CH" dirty="0">
                <a:solidFill>
                  <a:schemeClr val="accent3"/>
                </a:solidFill>
              </a:rPr>
              <a:t> </a:t>
            </a:r>
            <a:r>
              <a:rPr lang="de-CH" dirty="0" err="1">
                <a:solidFill>
                  <a:schemeClr val="accent3"/>
                </a:solidFill>
              </a:rPr>
              <a:t>for</a:t>
            </a:r>
            <a:r>
              <a:rPr lang="de-CH" dirty="0">
                <a:solidFill>
                  <a:schemeClr val="accent3"/>
                </a:solidFill>
              </a:rPr>
              <a:t> all </a:t>
            </a:r>
            <a:r>
              <a:rPr lang="de-CH" dirty="0" err="1">
                <a:solidFill>
                  <a:schemeClr val="accent3"/>
                </a:solidFill>
              </a:rPr>
              <a:t>signals</a:t>
            </a:r>
            <a:endParaRPr lang="de-CH" dirty="0">
              <a:solidFill>
                <a:schemeClr val="accent3"/>
              </a:solidFill>
            </a:endParaRPr>
          </a:p>
          <a:p>
            <a:r>
              <a:rPr lang="de-CH" dirty="0"/>
              <a:t>    </a:t>
            </a:r>
            <a:r>
              <a:rPr lang="de-CH" b="1" dirty="0" err="1"/>
              <a:t>case</a:t>
            </a:r>
            <a:r>
              <a:rPr lang="de-CH" dirty="0"/>
              <a:t> (</a:t>
            </a:r>
            <a:r>
              <a:rPr lang="de-CH" dirty="0" err="1"/>
              <a:t>data</a:t>
            </a:r>
            <a:r>
              <a:rPr lang="de-CH" dirty="0"/>
              <a:t>)       </a:t>
            </a:r>
            <a:r>
              <a:rPr lang="de-CH" dirty="0" smtClean="0"/>
              <a:t>            </a:t>
            </a:r>
            <a:r>
              <a:rPr lang="de-CH" dirty="0" smtClean="0">
                <a:solidFill>
                  <a:schemeClr val="accent3"/>
                </a:solidFill>
              </a:rPr>
              <a:t>// </a:t>
            </a:r>
            <a:r>
              <a:rPr lang="de-CH" dirty="0" err="1">
                <a:solidFill>
                  <a:schemeClr val="accent3"/>
                </a:solidFill>
              </a:rPr>
              <a:t>case</a:t>
            </a:r>
            <a:r>
              <a:rPr lang="de-CH" dirty="0">
                <a:solidFill>
                  <a:schemeClr val="accent3"/>
                </a:solidFill>
              </a:rPr>
              <a:t> </a:t>
            </a:r>
            <a:r>
              <a:rPr lang="de-CH" dirty="0" err="1">
                <a:solidFill>
                  <a:schemeClr val="accent3"/>
                </a:solidFill>
              </a:rPr>
              <a:t>statement</a:t>
            </a:r>
            <a:r>
              <a:rPr lang="de-CH" dirty="0">
                <a:solidFill>
                  <a:schemeClr val="accent3"/>
                </a:solidFill>
              </a:rPr>
              <a:t> </a:t>
            </a:r>
          </a:p>
          <a:p>
            <a:r>
              <a:rPr lang="de-CH" dirty="0"/>
              <a:t>      </a:t>
            </a:r>
            <a:r>
              <a:rPr lang="de-CH" dirty="0" smtClean="0"/>
              <a:t>4</a:t>
            </a:r>
            <a:r>
              <a:rPr lang="en-US" dirty="0"/>
              <a:t>'</a:t>
            </a:r>
            <a:r>
              <a:rPr lang="de-CH" dirty="0" smtClean="0"/>
              <a:t>d0</a:t>
            </a:r>
            <a:r>
              <a:rPr lang="de-CH" dirty="0"/>
              <a:t>: </a:t>
            </a:r>
            <a:r>
              <a:rPr lang="de-CH" dirty="0" err="1"/>
              <a:t>segments</a:t>
            </a:r>
            <a:r>
              <a:rPr lang="de-CH" dirty="0"/>
              <a:t> = 7'b111_1110; </a:t>
            </a:r>
            <a:r>
              <a:rPr lang="de-CH" dirty="0" smtClean="0"/>
              <a:t> </a:t>
            </a:r>
            <a:r>
              <a:rPr lang="de-CH" dirty="0" smtClean="0">
                <a:solidFill>
                  <a:schemeClr val="accent3"/>
                </a:solidFill>
              </a:rPr>
              <a:t>// </a:t>
            </a:r>
            <a:r>
              <a:rPr lang="de-CH" dirty="0" err="1">
                <a:solidFill>
                  <a:schemeClr val="accent3"/>
                </a:solidFill>
              </a:rPr>
              <a:t>when</a:t>
            </a:r>
            <a:r>
              <a:rPr lang="de-CH" dirty="0">
                <a:solidFill>
                  <a:schemeClr val="accent3"/>
                </a:solidFill>
              </a:rPr>
              <a:t> </a:t>
            </a:r>
            <a:r>
              <a:rPr lang="de-CH" dirty="0" err="1">
                <a:solidFill>
                  <a:schemeClr val="accent3"/>
                </a:solidFill>
              </a:rPr>
              <a:t>data</a:t>
            </a:r>
            <a:r>
              <a:rPr lang="de-CH" dirty="0">
                <a:solidFill>
                  <a:schemeClr val="accent3"/>
                </a:solidFill>
              </a:rPr>
              <a:t> </a:t>
            </a:r>
            <a:r>
              <a:rPr lang="de-CH" dirty="0" err="1">
                <a:solidFill>
                  <a:schemeClr val="accent3"/>
                </a:solidFill>
              </a:rPr>
              <a:t>is</a:t>
            </a:r>
            <a:r>
              <a:rPr lang="de-CH" dirty="0">
                <a:solidFill>
                  <a:schemeClr val="accent3"/>
                </a:solidFill>
              </a:rPr>
              <a:t> 0</a:t>
            </a:r>
          </a:p>
          <a:p>
            <a:r>
              <a:rPr lang="de-CH" dirty="0"/>
              <a:t>      </a:t>
            </a:r>
            <a:r>
              <a:rPr lang="de-CH" dirty="0" smtClean="0"/>
              <a:t>4</a:t>
            </a:r>
            <a:r>
              <a:rPr lang="en-US" dirty="0"/>
              <a:t>'</a:t>
            </a:r>
            <a:r>
              <a:rPr lang="de-CH" dirty="0" smtClean="0"/>
              <a:t>d1</a:t>
            </a:r>
            <a:r>
              <a:rPr lang="de-CH" dirty="0"/>
              <a:t>: </a:t>
            </a:r>
            <a:r>
              <a:rPr lang="de-CH" dirty="0" err="1"/>
              <a:t>segments</a:t>
            </a:r>
            <a:r>
              <a:rPr lang="de-CH" dirty="0"/>
              <a:t> = 7'b011_0000; </a:t>
            </a:r>
            <a:r>
              <a:rPr lang="de-CH" dirty="0" smtClean="0"/>
              <a:t> </a:t>
            </a:r>
            <a:r>
              <a:rPr lang="de-CH" dirty="0" smtClean="0">
                <a:solidFill>
                  <a:schemeClr val="accent3"/>
                </a:solidFill>
              </a:rPr>
              <a:t>// </a:t>
            </a:r>
            <a:r>
              <a:rPr lang="de-CH" dirty="0" err="1">
                <a:solidFill>
                  <a:schemeClr val="accent3"/>
                </a:solidFill>
              </a:rPr>
              <a:t>when</a:t>
            </a:r>
            <a:r>
              <a:rPr lang="de-CH" dirty="0">
                <a:solidFill>
                  <a:schemeClr val="accent3"/>
                </a:solidFill>
              </a:rPr>
              <a:t> </a:t>
            </a:r>
            <a:r>
              <a:rPr lang="de-CH" dirty="0" err="1">
                <a:solidFill>
                  <a:schemeClr val="accent3"/>
                </a:solidFill>
              </a:rPr>
              <a:t>data</a:t>
            </a:r>
            <a:r>
              <a:rPr lang="de-CH" dirty="0">
                <a:solidFill>
                  <a:schemeClr val="accent3"/>
                </a:solidFill>
              </a:rPr>
              <a:t> </a:t>
            </a:r>
            <a:r>
              <a:rPr lang="de-CH" dirty="0" err="1">
                <a:solidFill>
                  <a:schemeClr val="accent3"/>
                </a:solidFill>
              </a:rPr>
              <a:t>is</a:t>
            </a:r>
            <a:r>
              <a:rPr lang="de-CH" dirty="0">
                <a:solidFill>
                  <a:schemeClr val="accent3"/>
                </a:solidFill>
              </a:rPr>
              <a:t> 1 </a:t>
            </a:r>
          </a:p>
          <a:p>
            <a:r>
              <a:rPr lang="de-CH" dirty="0"/>
              <a:t>      </a:t>
            </a:r>
            <a:r>
              <a:rPr lang="de-CH" dirty="0" smtClean="0"/>
              <a:t>4</a:t>
            </a:r>
            <a:r>
              <a:rPr lang="en-US" dirty="0"/>
              <a:t>'</a:t>
            </a:r>
            <a:r>
              <a:rPr lang="de-CH" dirty="0" smtClean="0"/>
              <a:t>d2</a:t>
            </a:r>
            <a:r>
              <a:rPr lang="de-CH" dirty="0"/>
              <a:t>: </a:t>
            </a:r>
            <a:r>
              <a:rPr lang="de-CH" dirty="0" err="1"/>
              <a:t>segments</a:t>
            </a:r>
            <a:r>
              <a:rPr lang="de-CH" dirty="0"/>
              <a:t> = 7'b110_1101;</a:t>
            </a:r>
          </a:p>
          <a:p>
            <a:r>
              <a:rPr lang="de-CH" dirty="0"/>
              <a:t>      </a:t>
            </a:r>
            <a:r>
              <a:rPr lang="de-CH" dirty="0" smtClean="0"/>
              <a:t>4</a:t>
            </a:r>
            <a:r>
              <a:rPr lang="en-US" dirty="0"/>
              <a:t>'</a:t>
            </a:r>
            <a:r>
              <a:rPr lang="de-CH" dirty="0" smtClean="0"/>
              <a:t>d3</a:t>
            </a:r>
            <a:r>
              <a:rPr lang="de-CH" dirty="0"/>
              <a:t>: </a:t>
            </a:r>
            <a:r>
              <a:rPr lang="de-CH" dirty="0" err="1"/>
              <a:t>segments</a:t>
            </a:r>
            <a:r>
              <a:rPr lang="de-CH" dirty="0"/>
              <a:t> = 7'b111_1001;</a:t>
            </a:r>
          </a:p>
          <a:p>
            <a:r>
              <a:rPr lang="de-CH" dirty="0"/>
              <a:t>      </a:t>
            </a:r>
            <a:r>
              <a:rPr lang="de-CH" dirty="0" smtClean="0"/>
              <a:t>4</a:t>
            </a:r>
            <a:r>
              <a:rPr lang="en-US" dirty="0"/>
              <a:t>'</a:t>
            </a:r>
            <a:r>
              <a:rPr lang="de-CH" dirty="0" smtClean="0"/>
              <a:t>d4</a:t>
            </a:r>
            <a:r>
              <a:rPr lang="de-CH" dirty="0"/>
              <a:t>: </a:t>
            </a:r>
            <a:r>
              <a:rPr lang="de-CH" dirty="0" err="1"/>
              <a:t>segments</a:t>
            </a:r>
            <a:r>
              <a:rPr lang="de-CH" dirty="0"/>
              <a:t> = 7'b011_0011;</a:t>
            </a:r>
          </a:p>
          <a:p>
            <a:r>
              <a:rPr lang="de-CH" dirty="0"/>
              <a:t>      </a:t>
            </a:r>
            <a:r>
              <a:rPr lang="de-CH" dirty="0" smtClean="0"/>
              <a:t>4</a:t>
            </a:r>
            <a:r>
              <a:rPr lang="en-US" dirty="0"/>
              <a:t>'</a:t>
            </a:r>
            <a:r>
              <a:rPr lang="de-CH" dirty="0" smtClean="0"/>
              <a:t>d5</a:t>
            </a:r>
            <a:r>
              <a:rPr lang="de-CH" dirty="0"/>
              <a:t>: </a:t>
            </a:r>
            <a:r>
              <a:rPr lang="de-CH" dirty="0" err="1"/>
              <a:t>segments</a:t>
            </a:r>
            <a:r>
              <a:rPr lang="de-CH" dirty="0"/>
              <a:t> = 7'b101_1011;</a:t>
            </a:r>
          </a:p>
          <a:p>
            <a:r>
              <a:rPr lang="de-CH" dirty="0"/>
              <a:t>      // </a:t>
            </a:r>
            <a:r>
              <a:rPr lang="de-CH" dirty="0" err="1"/>
              <a:t>etc</a:t>
            </a:r>
            <a:r>
              <a:rPr lang="de-CH" dirty="0"/>
              <a:t> </a:t>
            </a:r>
            <a:r>
              <a:rPr lang="de-CH" dirty="0" err="1"/>
              <a:t>etc</a:t>
            </a:r>
            <a:endParaRPr lang="de-CH" dirty="0"/>
          </a:p>
          <a:p>
            <a:r>
              <a:rPr lang="de-CH" dirty="0"/>
              <a:t>      </a:t>
            </a:r>
            <a:r>
              <a:rPr lang="de-CH" b="1" dirty="0" err="1"/>
              <a:t>default</a:t>
            </a:r>
            <a:r>
              <a:rPr lang="de-CH" dirty="0"/>
              <a:t>: </a:t>
            </a:r>
            <a:r>
              <a:rPr lang="de-CH" dirty="0" err="1"/>
              <a:t>segments</a:t>
            </a:r>
            <a:r>
              <a:rPr lang="de-CH" dirty="0"/>
              <a:t> = 7'b000_0000; </a:t>
            </a:r>
            <a:r>
              <a:rPr lang="de-CH" dirty="0">
                <a:solidFill>
                  <a:schemeClr val="accent3"/>
                </a:solidFill>
              </a:rPr>
              <a:t>// </a:t>
            </a:r>
            <a:r>
              <a:rPr lang="de-CH" dirty="0" err="1">
                <a:solidFill>
                  <a:schemeClr val="accent3"/>
                </a:solidFill>
              </a:rPr>
              <a:t>required</a:t>
            </a:r>
            <a:endParaRPr lang="de-CH" dirty="0">
              <a:solidFill>
                <a:schemeClr val="accent3"/>
              </a:solidFill>
            </a:endParaRPr>
          </a:p>
          <a:p>
            <a:r>
              <a:rPr lang="de-CH" dirty="0"/>
              <a:t>    </a:t>
            </a:r>
            <a:r>
              <a:rPr lang="de-CH" b="1" dirty="0" err="1"/>
              <a:t>endcase</a:t>
            </a:r>
            <a:endParaRPr lang="de-CH" b="1" dirty="0"/>
          </a:p>
          <a:p>
            <a:endParaRPr lang="de-CH" dirty="0" smtClean="0"/>
          </a:p>
          <a:p>
            <a:r>
              <a:rPr lang="de-CH" b="1" dirty="0" err="1" smtClean="0"/>
              <a:t>endmodule</a:t>
            </a:r>
            <a:endParaRPr lang="de-CH" b="1" dirty="0"/>
          </a:p>
        </p:txBody>
      </p:sp>
    </p:spTree>
    <p:extLst>
      <p:ext uri="{BB962C8B-B14F-4D97-AF65-F5344CB8AC3E}">
        <p14:creationId xmlns:p14="http://schemas.microsoft.com/office/powerpoint/2010/main" val="168739404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p:txBody>
          <a:bodyPr/>
          <a:lstStyle/>
          <a:p>
            <a:r>
              <a:rPr lang="en-US" dirty="0" smtClean="0"/>
              <a:t>The case Statement</a:t>
            </a:r>
          </a:p>
        </p:txBody>
      </p:sp>
      <p:sp>
        <p:nvSpPr>
          <p:cNvPr id="82947" name="Content Placeholder 10"/>
          <p:cNvSpPr>
            <a:spLocks noGrp="1"/>
          </p:cNvSpPr>
          <p:nvPr>
            <p:ph idx="1"/>
          </p:nvPr>
        </p:nvSpPr>
        <p:spPr>
          <a:xfrm>
            <a:off x="396875" y="1362075"/>
            <a:ext cx="8061325" cy="4972050"/>
          </a:xfrm>
        </p:spPr>
        <p:txBody>
          <a:bodyPr/>
          <a:lstStyle/>
          <a:p>
            <a:r>
              <a:rPr lang="en-US" dirty="0" smtClean="0"/>
              <a:t>Like </a:t>
            </a:r>
            <a:r>
              <a:rPr lang="en-US" sz="2400" dirty="0" smtClean="0">
                <a:solidFill>
                  <a:schemeClr val="accent1">
                    <a:lumMod val="75000"/>
                    <a:lumOff val="25000"/>
                  </a:schemeClr>
                </a:solidFill>
                <a:latin typeface="Consolas" pitchFamily="49" charset="0"/>
              </a:rPr>
              <a:t>if .. then .. else</a:t>
            </a:r>
            <a:r>
              <a:rPr lang="en-US" dirty="0" smtClean="0">
                <a:solidFill>
                  <a:srgbClr val="0000FF"/>
                </a:solidFill>
              </a:rPr>
              <a:t> </a:t>
            </a:r>
            <a:r>
              <a:rPr lang="en-US" dirty="0" smtClean="0"/>
              <a:t>can only be used in always blocks</a:t>
            </a:r>
          </a:p>
          <a:p>
            <a:r>
              <a:rPr lang="en-US" dirty="0" smtClean="0"/>
              <a:t>The result is combinational only if the output is defined for all cases</a:t>
            </a:r>
          </a:p>
          <a:p>
            <a:pPr lvl="1"/>
            <a:r>
              <a:rPr lang="en-US" dirty="0" smtClean="0"/>
              <a:t>Did we mention this before ?</a:t>
            </a:r>
          </a:p>
          <a:p>
            <a:r>
              <a:rPr lang="en-US" dirty="0" smtClean="0"/>
              <a:t>Always use a </a:t>
            </a:r>
            <a:r>
              <a:rPr lang="en-US" sz="2400" dirty="0" smtClean="0">
                <a:solidFill>
                  <a:schemeClr val="accent1">
                    <a:lumMod val="75000"/>
                    <a:lumOff val="25000"/>
                  </a:schemeClr>
                </a:solidFill>
                <a:latin typeface="Consolas" pitchFamily="49" charset="0"/>
              </a:rPr>
              <a:t>default</a:t>
            </a:r>
            <a:r>
              <a:rPr lang="en-US" sz="2400" dirty="0" smtClean="0">
                <a:solidFill>
                  <a:srgbClr val="0000FF"/>
                </a:solidFill>
                <a:latin typeface="Consolas" pitchFamily="49" charset="0"/>
              </a:rPr>
              <a:t> </a:t>
            </a:r>
            <a:r>
              <a:rPr lang="en-US" dirty="0" smtClean="0"/>
              <a:t>case to make sure you did not forget a case (which would infer a latch) </a:t>
            </a:r>
          </a:p>
          <a:p>
            <a:r>
              <a:rPr lang="en-US" dirty="0" smtClean="0"/>
              <a:t>Use </a:t>
            </a:r>
            <a:r>
              <a:rPr lang="en-US" sz="2400" dirty="0" err="1" smtClean="0">
                <a:solidFill>
                  <a:schemeClr val="accent1">
                    <a:lumMod val="75000"/>
                    <a:lumOff val="25000"/>
                  </a:schemeClr>
                </a:solidFill>
                <a:latin typeface="Consolas" pitchFamily="49" charset="0"/>
              </a:rPr>
              <a:t>casez</a:t>
            </a:r>
            <a:r>
              <a:rPr lang="en-US" sz="2400" dirty="0" smtClean="0">
                <a:solidFill>
                  <a:schemeClr val="accent1">
                    <a:lumMod val="75000"/>
                    <a:lumOff val="25000"/>
                  </a:schemeClr>
                </a:solidFill>
                <a:latin typeface="Consolas" pitchFamily="49" charset="0"/>
              </a:rPr>
              <a:t> </a:t>
            </a:r>
            <a:r>
              <a:rPr lang="en-US" dirty="0" smtClean="0"/>
              <a:t>statement to be able to check for don’t cares</a:t>
            </a:r>
          </a:p>
          <a:p>
            <a:pPr lvl="1"/>
            <a:r>
              <a:rPr lang="en-US" dirty="0" smtClean="0"/>
              <a:t>See book page 202, example 4.28</a:t>
            </a:r>
          </a:p>
        </p:txBody>
      </p:sp>
    </p:spTree>
    <p:extLst>
      <p:ext uri="{BB962C8B-B14F-4D97-AF65-F5344CB8AC3E}">
        <p14:creationId xmlns:p14="http://schemas.microsoft.com/office/powerpoint/2010/main" val="87026844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Non-blocking and Blocking Statements</a:t>
            </a:r>
            <a:endParaRPr lang="de-CH" dirty="0"/>
          </a:p>
        </p:txBody>
      </p:sp>
      <p:sp>
        <p:nvSpPr>
          <p:cNvPr id="5" name="Content Placeholder 4"/>
          <p:cNvSpPr>
            <a:spLocks noGrp="1"/>
          </p:cNvSpPr>
          <p:nvPr>
            <p:ph idx="1"/>
          </p:nvPr>
        </p:nvSpPr>
        <p:spPr>
          <a:xfrm>
            <a:off x="488950" y="1904999"/>
            <a:ext cx="3870325" cy="1981201"/>
          </a:xfrm>
        </p:spPr>
        <p:txBody>
          <a:bodyPr/>
          <a:lstStyle/>
          <a:p>
            <a:r>
              <a:rPr lang="en-US" b="1" dirty="0">
                <a:solidFill>
                  <a:srgbClr val="000000"/>
                </a:solidFill>
                <a:ea typeface="ＭＳ Ｐゴシック" charset="-128"/>
              </a:rPr>
              <a:t>always </a:t>
            </a:r>
            <a:r>
              <a:rPr lang="en-US" dirty="0">
                <a:solidFill>
                  <a:srgbClr val="000000"/>
                </a:solidFill>
                <a:ea typeface="ＭＳ Ｐゴシック" charset="-128"/>
              </a:rPr>
              <a:t>@ (a)</a:t>
            </a:r>
          </a:p>
          <a:p>
            <a:r>
              <a:rPr lang="en-US" b="1" dirty="0">
                <a:solidFill>
                  <a:srgbClr val="000000"/>
                </a:solidFill>
                <a:ea typeface="ＭＳ Ｐゴシック" charset="-128"/>
              </a:rPr>
              <a:t>begin</a:t>
            </a:r>
          </a:p>
          <a:p>
            <a:r>
              <a:rPr lang="en-US" dirty="0">
                <a:solidFill>
                  <a:srgbClr val="000000"/>
                </a:solidFill>
                <a:ea typeface="ＭＳ Ｐゴシック" charset="-128"/>
              </a:rPr>
              <a:t>   a </a:t>
            </a:r>
            <a:r>
              <a:rPr lang="en-US" b="1" dirty="0">
                <a:ea typeface="ＭＳ Ｐゴシック" charset="-128"/>
              </a:rPr>
              <a:t>&lt;=</a:t>
            </a:r>
            <a:r>
              <a:rPr lang="en-US" dirty="0">
                <a:solidFill>
                  <a:srgbClr val="000000"/>
                </a:solidFill>
                <a:ea typeface="ＭＳ Ｐゴシック" charset="-128"/>
              </a:rPr>
              <a:t> 2’b01;</a:t>
            </a:r>
          </a:p>
          <a:p>
            <a:r>
              <a:rPr lang="en-US" dirty="0">
                <a:solidFill>
                  <a:srgbClr val="000000"/>
                </a:solidFill>
                <a:ea typeface="ＭＳ Ｐゴシック" charset="-128"/>
              </a:rPr>
              <a:t>   b </a:t>
            </a:r>
            <a:r>
              <a:rPr lang="en-US" b="1" dirty="0">
                <a:ea typeface="ＭＳ Ｐゴシック" charset="-128"/>
              </a:rPr>
              <a:t>&lt;=</a:t>
            </a:r>
            <a:r>
              <a:rPr lang="en-US" dirty="0">
                <a:solidFill>
                  <a:srgbClr val="000000"/>
                </a:solidFill>
                <a:ea typeface="ＭＳ Ｐゴシック" charset="-128"/>
              </a:rPr>
              <a:t> a;</a:t>
            </a:r>
          </a:p>
          <a:p>
            <a:r>
              <a:rPr lang="en-US" dirty="0">
                <a:solidFill>
                  <a:schemeClr val="accent3"/>
                </a:solidFill>
                <a:ea typeface="ＭＳ Ｐゴシック" charset="-128"/>
              </a:rPr>
              <a:t>// all assignments are made here</a:t>
            </a:r>
          </a:p>
          <a:p>
            <a:r>
              <a:rPr lang="en-US" dirty="0">
                <a:solidFill>
                  <a:schemeClr val="accent3"/>
                </a:solidFill>
                <a:ea typeface="ＭＳ Ｐゴシック" charset="-128"/>
              </a:rPr>
              <a:t>// b is not (yet) 2’b01</a:t>
            </a:r>
          </a:p>
          <a:p>
            <a:r>
              <a:rPr lang="en-US" b="1" dirty="0">
                <a:solidFill>
                  <a:srgbClr val="000000"/>
                </a:solidFill>
                <a:ea typeface="ＭＳ Ｐゴシック" charset="-128"/>
              </a:rPr>
              <a:t>end</a:t>
            </a:r>
          </a:p>
          <a:p>
            <a:endParaRPr lang="de-CH" dirty="0"/>
          </a:p>
        </p:txBody>
      </p:sp>
      <p:sp>
        <p:nvSpPr>
          <p:cNvPr id="6" name="Content Placeholder 5"/>
          <p:cNvSpPr>
            <a:spLocks noGrp="1"/>
          </p:cNvSpPr>
          <p:nvPr>
            <p:ph idx="10"/>
          </p:nvPr>
        </p:nvSpPr>
        <p:spPr>
          <a:xfrm>
            <a:off x="4664075" y="1904999"/>
            <a:ext cx="3870325" cy="1981201"/>
          </a:xfrm>
        </p:spPr>
        <p:txBody>
          <a:bodyPr/>
          <a:lstStyle/>
          <a:p>
            <a:r>
              <a:rPr lang="en-US" b="1" dirty="0">
                <a:solidFill>
                  <a:srgbClr val="000000"/>
                </a:solidFill>
                <a:ea typeface="ＭＳ Ｐゴシック" charset="-128"/>
              </a:rPr>
              <a:t>always </a:t>
            </a:r>
            <a:r>
              <a:rPr lang="en-US" dirty="0">
                <a:solidFill>
                  <a:srgbClr val="000000"/>
                </a:solidFill>
                <a:ea typeface="ＭＳ Ｐゴシック" charset="-128"/>
              </a:rPr>
              <a:t>@ (a)</a:t>
            </a:r>
          </a:p>
          <a:p>
            <a:r>
              <a:rPr lang="en-US" b="1" dirty="0">
                <a:solidFill>
                  <a:srgbClr val="000000"/>
                </a:solidFill>
                <a:ea typeface="ＭＳ Ｐゴシック" charset="-128"/>
              </a:rPr>
              <a:t>begin</a:t>
            </a:r>
          </a:p>
          <a:p>
            <a:r>
              <a:rPr lang="en-US" dirty="0">
                <a:solidFill>
                  <a:srgbClr val="000000"/>
                </a:solidFill>
                <a:ea typeface="ＭＳ Ｐゴシック" charset="-128"/>
              </a:rPr>
              <a:t>   a </a:t>
            </a:r>
            <a:r>
              <a:rPr lang="en-US" b="1" dirty="0">
                <a:ea typeface="ＭＳ Ｐゴシック" charset="-128"/>
              </a:rPr>
              <a:t>=</a:t>
            </a:r>
            <a:r>
              <a:rPr lang="en-US" dirty="0">
                <a:solidFill>
                  <a:srgbClr val="CC0000"/>
                </a:solidFill>
                <a:ea typeface="ＭＳ Ｐゴシック" charset="-128"/>
              </a:rPr>
              <a:t> </a:t>
            </a:r>
            <a:r>
              <a:rPr lang="en-US" dirty="0">
                <a:solidFill>
                  <a:srgbClr val="000000"/>
                </a:solidFill>
                <a:ea typeface="ＭＳ Ｐゴシック" charset="-128"/>
              </a:rPr>
              <a:t>2’b01;</a:t>
            </a:r>
          </a:p>
          <a:p>
            <a:r>
              <a:rPr lang="en-US" dirty="0">
                <a:solidFill>
                  <a:schemeClr val="accent3"/>
                </a:solidFill>
                <a:ea typeface="ＭＳ Ｐゴシック" charset="-128"/>
              </a:rPr>
              <a:t>// a is 2’b01</a:t>
            </a:r>
          </a:p>
          <a:p>
            <a:r>
              <a:rPr lang="en-US" dirty="0">
                <a:solidFill>
                  <a:srgbClr val="000000"/>
                </a:solidFill>
                <a:ea typeface="ＭＳ Ｐゴシック" charset="-128"/>
              </a:rPr>
              <a:t>   b </a:t>
            </a:r>
            <a:r>
              <a:rPr lang="en-US" b="1" dirty="0">
                <a:ea typeface="ＭＳ Ｐゴシック" charset="-128"/>
              </a:rPr>
              <a:t>=</a:t>
            </a:r>
            <a:r>
              <a:rPr lang="en-US" dirty="0">
                <a:solidFill>
                  <a:srgbClr val="CC0000"/>
                </a:solidFill>
                <a:ea typeface="ＭＳ Ｐゴシック" charset="-128"/>
              </a:rPr>
              <a:t> </a:t>
            </a:r>
            <a:r>
              <a:rPr lang="en-US" dirty="0">
                <a:solidFill>
                  <a:srgbClr val="000000"/>
                </a:solidFill>
                <a:ea typeface="ＭＳ Ｐゴシック" charset="-128"/>
              </a:rPr>
              <a:t>a;</a:t>
            </a:r>
          </a:p>
          <a:p>
            <a:r>
              <a:rPr lang="en-US" dirty="0">
                <a:solidFill>
                  <a:schemeClr val="accent3"/>
                </a:solidFill>
                <a:ea typeface="ＭＳ Ｐゴシック" charset="-128"/>
              </a:rPr>
              <a:t>// b is now 2’b01 as well</a:t>
            </a:r>
          </a:p>
          <a:p>
            <a:r>
              <a:rPr lang="en-US" b="1" dirty="0">
                <a:solidFill>
                  <a:srgbClr val="000000"/>
                </a:solidFill>
                <a:ea typeface="ＭＳ Ｐゴシック" charset="-128"/>
              </a:rPr>
              <a:t>end</a:t>
            </a:r>
          </a:p>
          <a:p>
            <a:endParaRPr lang="de-CH" dirty="0"/>
          </a:p>
        </p:txBody>
      </p:sp>
      <p:sp>
        <p:nvSpPr>
          <p:cNvPr id="7" name="Text Placeholder 6"/>
          <p:cNvSpPr>
            <a:spLocks noGrp="1"/>
          </p:cNvSpPr>
          <p:nvPr>
            <p:ph type="body" sz="quarter" idx="11"/>
          </p:nvPr>
        </p:nvSpPr>
        <p:spPr/>
        <p:txBody>
          <a:bodyPr/>
          <a:lstStyle/>
          <a:p>
            <a:r>
              <a:rPr lang="en-US" dirty="0" smtClean="0"/>
              <a:t>Non-blocking</a:t>
            </a:r>
            <a:endParaRPr lang="de-CH" dirty="0"/>
          </a:p>
        </p:txBody>
      </p:sp>
      <p:sp>
        <p:nvSpPr>
          <p:cNvPr id="8" name="Text Placeholder 7"/>
          <p:cNvSpPr>
            <a:spLocks noGrp="1"/>
          </p:cNvSpPr>
          <p:nvPr>
            <p:ph type="body" sz="quarter" idx="12"/>
          </p:nvPr>
        </p:nvSpPr>
        <p:spPr/>
        <p:txBody>
          <a:bodyPr/>
          <a:lstStyle/>
          <a:p>
            <a:r>
              <a:rPr lang="en-US" dirty="0" smtClean="0"/>
              <a:t>Blocking</a:t>
            </a:r>
            <a:endParaRPr lang="de-CH" dirty="0"/>
          </a:p>
        </p:txBody>
      </p:sp>
      <p:sp>
        <p:nvSpPr>
          <p:cNvPr id="9" name="Content Placeholder 21"/>
          <p:cNvSpPr txBox="1">
            <a:spLocks/>
          </p:cNvSpPr>
          <p:nvPr/>
        </p:nvSpPr>
        <p:spPr>
          <a:xfrm>
            <a:off x="381000" y="4038600"/>
            <a:ext cx="3886200" cy="2247900"/>
          </a:xfrm>
          <a:prstGeom prst="rect">
            <a:avLst/>
          </a:prstGeom>
        </p:spPr>
        <p:txBody>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Values are assigned at the end of the block.</a:t>
            </a:r>
          </a:p>
          <a:p>
            <a:r>
              <a:rPr lang="en-US" dirty="0" smtClean="0"/>
              <a:t>All assignments are made in parallel, process flow is</a:t>
            </a:r>
            <a:br>
              <a:rPr lang="en-US" dirty="0" smtClean="0"/>
            </a:br>
            <a:r>
              <a:rPr lang="en-US" dirty="0" smtClean="0">
                <a:solidFill>
                  <a:schemeClr val="accent1">
                    <a:lumMod val="75000"/>
                    <a:lumOff val="25000"/>
                  </a:schemeClr>
                </a:solidFill>
              </a:rPr>
              <a:t>not-blocked</a:t>
            </a:r>
            <a:r>
              <a:rPr lang="en-US" i="1" dirty="0" smtClean="0"/>
              <a:t>.</a:t>
            </a:r>
            <a:r>
              <a:rPr lang="en-US" dirty="0" smtClean="0"/>
              <a:t> </a:t>
            </a:r>
          </a:p>
        </p:txBody>
      </p:sp>
      <p:sp>
        <p:nvSpPr>
          <p:cNvPr id="10" name="Content Placeholder 21"/>
          <p:cNvSpPr txBox="1">
            <a:spLocks/>
          </p:cNvSpPr>
          <p:nvPr/>
        </p:nvSpPr>
        <p:spPr>
          <a:xfrm>
            <a:off x="4572000" y="4038600"/>
            <a:ext cx="3962400" cy="2247900"/>
          </a:xfrm>
          <a:prstGeom prst="rect">
            <a:avLst/>
          </a:prstGeom>
        </p:spPr>
        <p:txBody>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Value is assigned immediately. </a:t>
            </a:r>
          </a:p>
          <a:p>
            <a:r>
              <a:rPr lang="en-US" dirty="0"/>
              <a:t>Process waits until the first assignment is complete, it </a:t>
            </a:r>
            <a:r>
              <a:rPr lang="en-US" dirty="0">
                <a:solidFill>
                  <a:schemeClr val="accent1">
                    <a:lumMod val="75000"/>
                    <a:lumOff val="25000"/>
                  </a:schemeClr>
                </a:solidFill>
              </a:rPr>
              <a:t>blocks</a:t>
            </a:r>
            <a:r>
              <a:rPr lang="en-US" dirty="0"/>
              <a:t> </a:t>
            </a:r>
            <a:r>
              <a:rPr lang="en-US" dirty="0" smtClean="0"/>
              <a:t>progress.</a:t>
            </a:r>
          </a:p>
        </p:txBody>
      </p:sp>
    </p:spTree>
    <p:extLst>
      <p:ext uri="{BB962C8B-B14F-4D97-AF65-F5344CB8AC3E}">
        <p14:creationId xmlns:p14="http://schemas.microsoft.com/office/powerpoint/2010/main" val="7432284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87043" name="Rectangle 3"/>
          <p:cNvSpPr>
            <a:spLocks noGrp="1" noChangeArrowheads="1"/>
          </p:cNvSpPr>
          <p:nvPr>
            <p:ph type="title"/>
            <p:custDataLst>
              <p:tags r:id="rId2"/>
            </p:custDataLst>
          </p:nvPr>
        </p:nvSpPr>
        <p:spPr/>
        <p:txBody>
          <a:bodyPr/>
          <a:lstStyle/>
          <a:p>
            <a:r>
              <a:rPr lang="en-US" smtClean="0"/>
              <a:t>Why use (Non)-Blocking Statements</a:t>
            </a:r>
          </a:p>
        </p:txBody>
      </p:sp>
      <p:sp>
        <p:nvSpPr>
          <p:cNvPr id="87044" name="Content Placeholder 5"/>
          <p:cNvSpPr>
            <a:spLocks noGrp="1"/>
          </p:cNvSpPr>
          <p:nvPr>
            <p:ph idx="1"/>
          </p:nvPr>
        </p:nvSpPr>
        <p:spPr/>
        <p:txBody>
          <a:bodyPr/>
          <a:lstStyle/>
          <a:p>
            <a:r>
              <a:rPr lang="en-US" dirty="0" smtClean="0"/>
              <a:t>There are technical reasons why both are required</a:t>
            </a:r>
          </a:p>
          <a:p>
            <a:pPr lvl="1"/>
            <a:r>
              <a:rPr lang="en-US" dirty="0" smtClean="0"/>
              <a:t>It is out of the scope of this course to discuss these</a:t>
            </a:r>
          </a:p>
          <a:p>
            <a:r>
              <a:rPr lang="en-US" dirty="0" smtClean="0"/>
              <a:t>Blocking statements allow sequential descriptions</a:t>
            </a:r>
          </a:p>
          <a:p>
            <a:pPr lvl="1"/>
            <a:r>
              <a:rPr lang="en-US" dirty="0" smtClean="0"/>
              <a:t>More like a programming language</a:t>
            </a:r>
          </a:p>
          <a:p>
            <a:r>
              <a:rPr lang="en-US" dirty="0" smtClean="0"/>
              <a:t>If the sensitivity list is correct, blocks with non-blocking statements will </a:t>
            </a:r>
            <a:r>
              <a:rPr lang="en-US" dirty="0"/>
              <a:t>always </a:t>
            </a:r>
            <a:r>
              <a:rPr lang="en-US" dirty="0" smtClean="0"/>
              <a:t>evaluate to the same result</a:t>
            </a:r>
          </a:p>
          <a:p>
            <a:pPr lvl="1"/>
            <a:r>
              <a:rPr lang="en-US" dirty="0" smtClean="0"/>
              <a:t>It may require some additional iterations </a:t>
            </a:r>
          </a:p>
          <a:p>
            <a:pPr lvl="1">
              <a:buFont typeface="Wingdings" charset="2"/>
              <a:buNone/>
            </a:pPr>
            <a:endParaRPr lang="en-US" dirty="0" smtClean="0"/>
          </a:p>
        </p:txBody>
      </p:sp>
    </p:spTree>
    <p:extLst>
      <p:ext uri="{BB962C8B-B14F-4D97-AF65-F5344CB8AC3E}">
        <p14:creationId xmlns:p14="http://schemas.microsoft.com/office/powerpoint/2010/main" val="167588668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p:txBody>
          <a:bodyPr/>
          <a:lstStyle/>
          <a:p>
            <a:r>
              <a:rPr lang="en-US" dirty="0" smtClean="0"/>
              <a:t>Example: Blocking Statements</a:t>
            </a:r>
          </a:p>
        </p:txBody>
      </p:sp>
      <p:sp>
        <p:nvSpPr>
          <p:cNvPr id="89092" name="Content Placeholder 11"/>
          <p:cNvSpPr>
            <a:spLocks noGrp="1"/>
          </p:cNvSpPr>
          <p:nvPr>
            <p:ph idx="1"/>
          </p:nvPr>
        </p:nvSpPr>
        <p:spPr>
          <a:xfrm>
            <a:off x="485775" y="2047876"/>
            <a:ext cx="7896225" cy="2066924"/>
          </a:xfrm>
        </p:spPr>
        <p:txBody>
          <a:bodyPr/>
          <a:lstStyle/>
          <a:p>
            <a:pPr lvl="0">
              <a:spcBef>
                <a:spcPct val="0"/>
              </a:spcBef>
              <a:buClrTx/>
              <a:buSzTx/>
              <a:defRPr/>
            </a:pPr>
            <a:r>
              <a:rPr lang="en-US" sz="1800" b="1" kern="1200" dirty="0">
                <a:solidFill>
                  <a:srgbClr val="000000"/>
                </a:solidFill>
              </a:rPr>
              <a:t>always </a:t>
            </a:r>
            <a:r>
              <a:rPr lang="en-US" sz="1800" kern="1200" dirty="0">
                <a:solidFill>
                  <a:srgbClr val="000000"/>
                </a:solidFill>
              </a:rPr>
              <a:t>@ ( * )</a:t>
            </a:r>
          </a:p>
          <a:p>
            <a:pPr lvl="0">
              <a:spcBef>
                <a:spcPct val="0"/>
              </a:spcBef>
              <a:buClrTx/>
              <a:buSzTx/>
              <a:defRPr/>
            </a:pPr>
            <a:r>
              <a:rPr lang="en-US" sz="1800" kern="1200" dirty="0">
                <a:solidFill>
                  <a:srgbClr val="000000"/>
                </a:solidFill>
              </a:rPr>
              <a:t>  </a:t>
            </a:r>
            <a:r>
              <a:rPr lang="en-US" sz="1800" b="1" kern="1200" dirty="0">
                <a:solidFill>
                  <a:srgbClr val="000000"/>
                </a:solidFill>
              </a:rPr>
              <a:t>begin</a:t>
            </a:r>
          </a:p>
          <a:p>
            <a:pPr lvl="0">
              <a:spcBef>
                <a:spcPct val="0"/>
              </a:spcBef>
              <a:buClrTx/>
              <a:buSzTx/>
              <a:defRPr/>
            </a:pPr>
            <a:r>
              <a:rPr lang="en-US" sz="1800" kern="1200" dirty="0">
                <a:solidFill>
                  <a:srgbClr val="000000"/>
                </a:solidFill>
              </a:rPr>
              <a:t>    p    = a ^ b ;         </a:t>
            </a:r>
            <a:r>
              <a:rPr lang="en-US" sz="1800" kern="1200" dirty="0">
                <a:solidFill>
                  <a:schemeClr val="accent3"/>
                </a:solidFill>
              </a:rPr>
              <a:t>// p    = 0 </a:t>
            </a:r>
          </a:p>
          <a:p>
            <a:pPr lvl="0">
              <a:spcBef>
                <a:spcPct val="0"/>
              </a:spcBef>
              <a:buClrTx/>
              <a:buSzTx/>
              <a:defRPr/>
            </a:pPr>
            <a:r>
              <a:rPr lang="en-US" sz="1800" kern="1200" dirty="0">
                <a:solidFill>
                  <a:srgbClr val="000000"/>
                </a:solidFill>
              </a:rPr>
              <a:t>    g    = a &amp; b ;         </a:t>
            </a:r>
            <a:r>
              <a:rPr lang="en-US" sz="1800" kern="1200" dirty="0">
                <a:solidFill>
                  <a:schemeClr val="accent3"/>
                </a:solidFill>
              </a:rPr>
              <a:t>// g    = 0</a:t>
            </a:r>
          </a:p>
          <a:p>
            <a:pPr lvl="0">
              <a:spcBef>
                <a:spcPct val="0"/>
              </a:spcBef>
              <a:buClrTx/>
              <a:buSzTx/>
              <a:defRPr/>
            </a:pPr>
            <a:r>
              <a:rPr lang="en-US" sz="1800" kern="1200" dirty="0">
                <a:solidFill>
                  <a:srgbClr val="000000"/>
                </a:solidFill>
              </a:rPr>
              <a:t>    s    = p ^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s    = 0 </a:t>
            </a:r>
          </a:p>
          <a:p>
            <a:pPr lvl="0">
              <a:spcBef>
                <a:spcPct val="0"/>
              </a:spcBef>
              <a:buClrTx/>
              <a:buSzTx/>
              <a:defRPr/>
            </a:pPr>
            <a:r>
              <a:rPr lang="en-US" sz="1800" kern="1200" dirty="0">
                <a:solidFill>
                  <a:srgbClr val="000000"/>
                </a:solidFill>
              </a:rPr>
              <a:t>    </a:t>
            </a:r>
            <a:r>
              <a:rPr lang="en-US" sz="1800" kern="1200" dirty="0" err="1">
                <a:solidFill>
                  <a:srgbClr val="000000"/>
                </a:solidFill>
              </a:rPr>
              <a:t>cout</a:t>
            </a:r>
            <a:r>
              <a:rPr lang="en-US" sz="1800" kern="1200" dirty="0">
                <a:solidFill>
                  <a:srgbClr val="000000"/>
                </a:solidFill>
              </a:rPr>
              <a:t> = g | (p &amp;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a:t>
            </a:r>
            <a:r>
              <a:rPr lang="en-US" sz="1800" kern="1200" dirty="0" err="1">
                <a:solidFill>
                  <a:schemeClr val="accent3"/>
                </a:solidFill>
              </a:rPr>
              <a:t>cout</a:t>
            </a:r>
            <a:r>
              <a:rPr lang="en-US" sz="1800" kern="1200" dirty="0">
                <a:solidFill>
                  <a:schemeClr val="accent3"/>
                </a:solidFill>
              </a:rPr>
              <a:t> = 0</a:t>
            </a:r>
          </a:p>
          <a:p>
            <a:pPr lvl="0">
              <a:spcBef>
                <a:spcPct val="0"/>
              </a:spcBef>
              <a:buClrTx/>
              <a:buSzTx/>
              <a:defRPr/>
            </a:pPr>
            <a:r>
              <a:rPr lang="en-US" sz="1800" kern="1200" dirty="0">
                <a:solidFill>
                  <a:srgbClr val="000000"/>
                </a:solidFill>
              </a:rPr>
              <a:t>  </a:t>
            </a:r>
            <a:r>
              <a:rPr lang="en-US" sz="1800" b="1" kern="1200" dirty="0" smtClean="0">
                <a:solidFill>
                  <a:srgbClr val="000000"/>
                </a:solidFill>
              </a:rPr>
              <a:t>end</a:t>
            </a:r>
            <a:endParaRPr lang="en-US" sz="1800" b="1" kern="1200" dirty="0">
              <a:solidFill>
                <a:srgbClr val="000000"/>
              </a:solidFill>
            </a:endParaRPr>
          </a:p>
        </p:txBody>
      </p:sp>
      <p:sp>
        <p:nvSpPr>
          <p:cNvPr id="12" name="Content Placeholder 2"/>
          <p:cNvSpPr txBox="1">
            <a:spLocks/>
          </p:cNvSpPr>
          <p:nvPr/>
        </p:nvSpPr>
        <p:spPr bwMode="auto">
          <a:xfrm>
            <a:off x="396875" y="1371600"/>
            <a:ext cx="789622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Assume all inputs are initially ‘</a:t>
            </a:r>
            <a:r>
              <a:rPr lang="en-US" dirty="0" smtClean="0">
                <a:latin typeface="Consolas" pitchFamily="49" charset="0"/>
                <a:cs typeface="Consolas" pitchFamily="49" charset="0"/>
              </a:rPr>
              <a:t>0</a:t>
            </a:r>
            <a:r>
              <a:rPr lang="en-US" dirty="0" smtClean="0"/>
              <a:t>’</a:t>
            </a:r>
          </a:p>
          <a:p>
            <a:endParaRPr lang="de-CH" dirty="0"/>
          </a:p>
        </p:txBody>
      </p:sp>
    </p:spTree>
    <p:extLst>
      <p:ext uri="{BB962C8B-B14F-4D97-AF65-F5344CB8AC3E}">
        <p14:creationId xmlns:p14="http://schemas.microsoft.com/office/powerpoint/2010/main" val="129753635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p:txBody>
          <a:bodyPr/>
          <a:lstStyle/>
          <a:p>
            <a:r>
              <a:rPr lang="en-US" dirty="0" smtClean="0"/>
              <a:t>Example: Blocking Statements</a:t>
            </a:r>
          </a:p>
        </p:txBody>
      </p:sp>
      <p:sp>
        <p:nvSpPr>
          <p:cNvPr id="89092" name="Content Placeholder 11"/>
          <p:cNvSpPr>
            <a:spLocks noGrp="1"/>
          </p:cNvSpPr>
          <p:nvPr>
            <p:ph idx="1"/>
          </p:nvPr>
        </p:nvSpPr>
        <p:spPr>
          <a:xfrm>
            <a:off x="485775" y="2047876"/>
            <a:ext cx="7896225" cy="2066924"/>
          </a:xfrm>
        </p:spPr>
        <p:txBody>
          <a:bodyPr/>
          <a:lstStyle/>
          <a:p>
            <a:pPr lvl="0">
              <a:spcBef>
                <a:spcPct val="0"/>
              </a:spcBef>
              <a:buClrTx/>
              <a:buSzTx/>
              <a:defRPr/>
            </a:pPr>
            <a:r>
              <a:rPr lang="en-US" sz="1800" b="1" kern="1200" dirty="0">
                <a:solidFill>
                  <a:srgbClr val="000000"/>
                </a:solidFill>
              </a:rPr>
              <a:t>always </a:t>
            </a:r>
            <a:r>
              <a:rPr lang="en-US" sz="1800" kern="1200" dirty="0">
                <a:solidFill>
                  <a:srgbClr val="000000"/>
                </a:solidFill>
              </a:rPr>
              <a:t>@ ( * )</a:t>
            </a:r>
          </a:p>
          <a:p>
            <a:pPr lvl="0">
              <a:spcBef>
                <a:spcPct val="0"/>
              </a:spcBef>
              <a:buClrTx/>
              <a:buSzTx/>
              <a:defRPr/>
            </a:pPr>
            <a:r>
              <a:rPr lang="en-US" sz="1800" kern="1200" dirty="0">
                <a:solidFill>
                  <a:srgbClr val="000000"/>
                </a:solidFill>
              </a:rPr>
              <a:t>  </a:t>
            </a:r>
            <a:r>
              <a:rPr lang="en-US" sz="1800" b="1" kern="1200" dirty="0">
                <a:solidFill>
                  <a:srgbClr val="000000"/>
                </a:solidFill>
              </a:rPr>
              <a:t>begin</a:t>
            </a:r>
          </a:p>
          <a:p>
            <a:pPr lvl="0">
              <a:spcBef>
                <a:spcPct val="0"/>
              </a:spcBef>
              <a:buClrTx/>
              <a:buSzTx/>
              <a:defRPr/>
            </a:pPr>
            <a:r>
              <a:rPr lang="en-US" sz="1800" kern="1200" dirty="0">
                <a:solidFill>
                  <a:srgbClr val="000000"/>
                </a:solidFill>
              </a:rPr>
              <a:t>    p    = a ^ b ;         </a:t>
            </a:r>
            <a:r>
              <a:rPr lang="en-US" sz="1800" kern="1200" dirty="0">
                <a:solidFill>
                  <a:schemeClr val="accent3"/>
                </a:solidFill>
              </a:rPr>
              <a:t>// p    = </a:t>
            </a:r>
            <a:r>
              <a:rPr lang="en-US" sz="1800" kern="1200" dirty="0" smtClean="0">
                <a:solidFill>
                  <a:schemeClr val="accent3"/>
                </a:solidFill>
              </a:rPr>
              <a:t>1 </a:t>
            </a:r>
            <a:endParaRPr lang="en-US" sz="1800" kern="1200" dirty="0">
              <a:solidFill>
                <a:schemeClr val="accent3"/>
              </a:solidFill>
            </a:endParaRPr>
          </a:p>
          <a:p>
            <a:pPr lvl="0">
              <a:spcBef>
                <a:spcPct val="0"/>
              </a:spcBef>
              <a:buClrTx/>
              <a:buSzTx/>
              <a:defRPr/>
            </a:pPr>
            <a:r>
              <a:rPr lang="en-US" sz="1800" kern="1200" dirty="0">
                <a:solidFill>
                  <a:srgbClr val="000000"/>
                </a:solidFill>
              </a:rPr>
              <a:t>    g    = a &amp; b ;         </a:t>
            </a:r>
            <a:r>
              <a:rPr lang="en-US" sz="1800" kern="1200" dirty="0">
                <a:solidFill>
                  <a:schemeClr val="accent3"/>
                </a:solidFill>
              </a:rPr>
              <a:t>// g    = 0</a:t>
            </a:r>
          </a:p>
          <a:p>
            <a:pPr lvl="0">
              <a:spcBef>
                <a:spcPct val="0"/>
              </a:spcBef>
              <a:buClrTx/>
              <a:buSzTx/>
              <a:defRPr/>
            </a:pPr>
            <a:r>
              <a:rPr lang="en-US" sz="1800" kern="1200" dirty="0">
                <a:solidFill>
                  <a:srgbClr val="000000"/>
                </a:solidFill>
              </a:rPr>
              <a:t>    s    = p ^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s    = 1</a:t>
            </a:r>
            <a:r>
              <a:rPr lang="en-US" sz="1800" kern="1200" dirty="0" smtClean="0">
                <a:solidFill>
                  <a:schemeClr val="accent3"/>
                </a:solidFill>
              </a:rPr>
              <a:t> </a:t>
            </a:r>
            <a:endParaRPr lang="en-US" sz="1800" kern="1200" dirty="0">
              <a:solidFill>
                <a:schemeClr val="accent3"/>
              </a:solidFill>
            </a:endParaRPr>
          </a:p>
          <a:p>
            <a:pPr lvl="0">
              <a:spcBef>
                <a:spcPct val="0"/>
              </a:spcBef>
              <a:buClrTx/>
              <a:buSzTx/>
              <a:defRPr/>
            </a:pPr>
            <a:r>
              <a:rPr lang="en-US" sz="1800" kern="1200" dirty="0">
                <a:solidFill>
                  <a:srgbClr val="000000"/>
                </a:solidFill>
              </a:rPr>
              <a:t>    </a:t>
            </a:r>
            <a:r>
              <a:rPr lang="en-US" sz="1800" kern="1200" dirty="0" err="1">
                <a:solidFill>
                  <a:srgbClr val="000000"/>
                </a:solidFill>
              </a:rPr>
              <a:t>cout</a:t>
            </a:r>
            <a:r>
              <a:rPr lang="en-US" sz="1800" kern="1200" dirty="0">
                <a:solidFill>
                  <a:srgbClr val="000000"/>
                </a:solidFill>
              </a:rPr>
              <a:t> = g | (p &amp;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a:t>
            </a:r>
            <a:r>
              <a:rPr lang="en-US" sz="1800" kern="1200" dirty="0" err="1">
                <a:solidFill>
                  <a:schemeClr val="accent3"/>
                </a:solidFill>
              </a:rPr>
              <a:t>cout</a:t>
            </a:r>
            <a:r>
              <a:rPr lang="en-US" sz="1800" kern="1200" dirty="0">
                <a:solidFill>
                  <a:schemeClr val="accent3"/>
                </a:solidFill>
              </a:rPr>
              <a:t> = 0</a:t>
            </a:r>
          </a:p>
          <a:p>
            <a:pPr lvl="0">
              <a:spcBef>
                <a:spcPct val="0"/>
              </a:spcBef>
              <a:buClrTx/>
              <a:buSzTx/>
              <a:defRPr/>
            </a:pPr>
            <a:r>
              <a:rPr lang="en-US" sz="1800" kern="1200" dirty="0">
                <a:solidFill>
                  <a:srgbClr val="000000"/>
                </a:solidFill>
              </a:rPr>
              <a:t>  </a:t>
            </a:r>
            <a:r>
              <a:rPr lang="en-US" sz="1800" b="1" kern="1200" dirty="0" smtClean="0">
                <a:solidFill>
                  <a:srgbClr val="000000"/>
                </a:solidFill>
              </a:rPr>
              <a:t>end</a:t>
            </a:r>
            <a:endParaRPr lang="en-US" sz="1800" b="1" kern="1200" dirty="0">
              <a:solidFill>
                <a:srgbClr val="000000"/>
              </a:solidFill>
            </a:endParaRPr>
          </a:p>
        </p:txBody>
      </p:sp>
      <p:sp>
        <p:nvSpPr>
          <p:cNvPr id="4" name="Content Placeholder 3"/>
          <p:cNvSpPr>
            <a:spLocks noGrp="1"/>
          </p:cNvSpPr>
          <p:nvPr>
            <p:ph idx="10"/>
          </p:nvPr>
        </p:nvSpPr>
        <p:spPr>
          <a:xfrm>
            <a:off x="396875" y="4267200"/>
            <a:ext cx="7896225" cy="2133600"/>
          </a:xfrm>
        </p:spPr>
        <p:txBody>
          <a:bodyPr/>
          <a:lstStyle/>
          <a:p>
            <a:r>
              <a:rPr lang="en-US" dirty="0"/>
              <a:t>The process triggers</a:t>
            </a:r>
          </a:p>
          <a:p>
            <a:r>
              <a:rPr lang="en-US" dirty="0"/>
              <a:t>All values are updated in order</a:t>
            </a:r>
          </a:p>
          <a:p>
            <a:r>
              <a:rPr lang="en-US" dirty="0"/>
              <a:t>At the end, s = </a:t>
            </a:r>
            <a:r>
              <a:rPr lang="en-US" dirty="0" smtClean="0"/>
              <a:t>1</a:t>
            </a:r>
            <a:endParaRPr lang="en-US" dirty="0"/>
          </a:p>
        </p:txBody>
      </p:sp>
      <p:sp>
        <p:nvSpPr>
          <p:cNvPr id="12" name="Content Placeholder 2"/>
          <p:cNvSpPr txBox="1">
            <a:spLocks/>
          </p:cNvSpPr>
          <p:nvPr/>
        </p:nvSpPr>
        <p:spPr bwMode="auto">
          <a:xfrm>
            <a:off x="396875" y="1371600"/>
            <a:ext cx="789622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Now </a:t>
            </a:r>
            <a:r>
              <a:rPr lang="en-US" dirty="0" smtClean="0">
                <a:solidFill>
                  <a:schemeClr val="accent1">
                    <a:lumMod val="75000"/>
                    <a:lumOff val="25000"/>
                  </a:schemeClr>
                </a:solidFill>
                <a:latin typeface="Consolas" pitchFamily="49" charset="0"/>
              </a:rPr>
              <a:t>a</a:t>
            </a:r>
            <a:r>
              <a:rPr lang="en-US" dirty="0" smtClean="0">
                <a:solidFill>
                  <a:srgbClr val="0000FF"/>
                </a:solidFill>
                <a:latin typeface="Consolas" pitchFamily="49" charset="0"/>
              </a:rPr>
              <a:t> </a:t>
            </a:r>
            <a:r>
              <a:rPr lang="en-US" dirty="0" smtClean="0"/>
              <a:t>changes </a:t>
            </a:r>
            <a:r>
              <a:rPr lang="en-US" dirty="0"/>
              <a:t>to ‘1’</a:t>
            </a:r>
            <a:endParaRPr lang="en-US" dirty="0">
              <a:latin typeface="Consolas" pitchFamily="49" charset="0"/>
            </a:endParaRPr>
          </a:p>
          <a:p>
            <a:endParaRPr lang="de-CH" dirty="0"/>
          </a:p>
        </p:txBody>
      </p:sp>
    </p:spTree>
    <p:extLst>
      <p:ext uri="{BB962C8B-B14F-4D97-AF65-F5344CB8AC3E}">
        <p14:creationId xmlns:p14="http://schemas.microsoft.com/office/powerpoint/2010/main" val="110457368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357018" y="435678"/>
            <a:ext cx="8177382" cy="762000"/>
          </a:xfrm>
        </p:spPr>
        <p:txBody>
          <a:bodyPr/>
          <a:lstStyle/>
          <a:p>
            <a:r>
              <a:rPr lang="en-US" dirty="0" smtClean="0"/>
              <a:t>Same Example: Non-Blocking Statements</a:t>
            </a:r>
          </a:p>
        </p:txBody>
      </p:sp>
      <p:sp>
        <p:nvSpPr>
          <p:cNvPr id="89092" name="Content Placeholder 11"/>
          <p:cNvSpPr>
            <a:spLocks noGrp="1"/>
          </p:cNvSpPr>
          <p:nvPr>
            <p:ph idx="1"/>
          </p:nvPr>
        </p:nvSpPr>
        <p:spPr>
          <a:xfrm>
            <a:off x="485775" y="2047876"/>
            <a:ext cx="7896225" cy="2066924"/>
          </a:xfrm>
        </p:spPr>
        <p:txBody>
          <a:bodyPr/>
          <a:lstStyle/>
          <a:p>
            <a:pPr lvl="0">
              <a:spcBef>
                <a:spcPct val="0"/>
              </a:spcBef>
              <a:buClrTx/>
              <a:buSzTx/>
              <a:defRPr/>
            </a:pPr>
            <a:r>
              <a:rPr lang="en-US" sz="1800" b="1" kern="1200" dirty="0">
                <a:solidFill>
                  <a:srgbClr val="000000"/>
                </a:solidFill>
              </a:rPr>
              <a:t>always </a:t>
            </a:r>
            <a:r>
              <a:rPr lang="en-US" sz="1800" kern="1200" dirty="0">
                <a:solidFill>
                  <a:srgbClr val="000000"/>
                </a:solidFill>
              </a:rPr>
              <a:t>@ ( * )</a:t>
            </a:r>
          </a:p>
          <a:p>
            <a:pPr lvl="0">
              <a:spcBef>
                <a:spcPct val="0"/>
              </a:spcBef>
              <a:buClrTx/>
              <a:buSzTx/>
              <a:defRPr/>
            </a:pPr>
            <a:r>
              <a:rPr lang="en-US" sz="1800" kern="1200" dirty="0">
                <a:solidFill>
                  <a:srgbClr val="000000"/>
                </a:solidFill>
              </a:rPr>
              <a:t>  </a:t>
            </a:r>
            <a:r>
              <a:rPr lang="en-US" sz="1800" b="1" kern="1200" dirty="0">
                <a:solidFill>
                  <a:srgbClr val="000000"/>
                </a:solidFill>
              </a:rPr>
              <a:t>begin</a:t>
            </a:r>
          </a:p>
          <a:p>
            <a:pPr lvl="0">
              <a:spcBef>
                <a:spcPct val="0"/>
              </a:spcBef>
              <a:buClrTx/>
              <a:buSzTx/>
              <a:defRPr/>
            </a:pPr>
            <a:r>
              <a:rPr lang="en-US" sz="1800" kern="1200" dirty="0">
                <a:solidFill>
                  <a:srgbClr val="000000"/>
                </a:solidFill>
              </a:rPr>
              <a:t>    p    </a:t>
            </a:r>
            <a:r>
              <a:rPr lang="en-US" sz="1800" kern="1200" dirty="0" smtClean="0">
                <a:solidFill>
                  <a:srgbClr val="000000"/>
                </a:solidFill>
              </a:rPr>
              <a:t>&lt;= </a:t>
            </a:r>
            <a:r>
              <a:rPr lang="en-US" sz="1800" kern="1200" dirty="0">
                <a:solidFill>
                  <a:srgbClr val="000000"/>
                </a:solidFill>
              </a:rPr>
              <a:t>a ^ b ;         </a:t>
            </a:r>
            <a:r>
              <a:rPr lang="en-US" sz="1800" kern="1200" dirty="0">
                <a:solidFill>
                  <a:schemeClr val="accent3"/>
                </a:solidFill>
              </a:rPr>
              <a:t>// p    = 0 </a:t>
            </a:r>
          </a:p>
          <a:p>
            <a:pPr lvl="0">
              <a:spcBef>
                <a:spcPct val="0"/>
              </a:spcBef>
              <a:buClrTx/>
              <a:buSzTx/>
              <a:defRPr/>
            </a:pPr>
            <a:r>
              <a:rPr lang="en-US" sz="1800" kern="1200" dirty="0">
                <a:solidFill>
                  <a:srgbClr val="000000"/>
                </a:solidFill>
              </a:rPr>
              <a:t>    g    </a:t>
            </a:r>
            <a:r>
              <a:rPr lang="en-US" sz="1800" kern="1200" dirty="0" smtClean="0">
                <a:solidFill>
                  <a:srgbClr val="000000"/>
                </a:solidFill>
              </a:rPr>
              <a:t>&lt;= </a:t>
            </a:r>
            <a:r>
              <a:rPr lang="en-US" sz="1800" kern="1200" dirty="0">
                <a:solidFill>
                  <a:srgbClr val="000000"/>
                </a:solidFill>
              </a:rPr>
              <a:t>a &amp; b ;         </a:t>
            </a:r>
            <a:r>
              <a:rPr lang="en-US" sz="1800" kern="1200" dirty="0">
                <a:solidFill>
                  <a:schemeClr val="accent3"/>
                </a:solidFill>
              </a:rPr>
              <a:t>// g    = 0</a:t>
            </a:r>
          </a:p>
          <a:p>
            <a:pPr lvl="0">
              <a:spcBef>
                <a:spcPct val="0"/>
              </a:spcBef>
              <a:buClrTx/>
              <a:buSzTx/>
              <a:defRPr/>
            </a:pPr>
            <a:r>
              <a:rPr lang="en-US" sz="1800" kern="1200" dirty="0">
                <a:solidFill>
                  <a:srgbClr val="000000"/>
                </a:solidFill>
              </a:rPr>
              <a:t>    s    </a:t>
            </a:r>
            <a:r>
              <a:rPr lang="en-US" sz="1800" kern="1200" dirty="0" smtClean="0">
                <a:solidFill>
                  <a:srgbClr val="000000"/>
                </a:solidFill>
              </a:rPr>
              <a:t>&lt;= </a:t>
            </a:r>
            <a:r>
              <a:rPr lang="en-US" sz="1800" kern="1200" dirty="0">
                <a:solidFill>
                  <a:srgbClr val="000000"/>
                </a:solidFill>
              </a:rPr>
              <a:t>p ^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s    = 0 </a:t>
            </a:r>
          </a:p>
          <a:p>
            <a:pPr lvl="0">
              <a:spcBef>
                <a:spcPct val="0"/>
              </a:spcBef>
              <a:buClrTx/>
              <a:buSzTx/>
              <a:defRPr/>
            </a:pPr>
            <a:r>
              <a:rPr lang="en-US" sz="1800" kern="1200" dirty="0">
                <a:solidFill>
                  <a:srgbClr val="000000"/>
                </a:solidFill>
              </a:rPr>
              <a:t>    </a:t>
            </a:r>
            <a:r>
              <a:rPr lang="en-US" sz="1800" kern="1200" dirty="0" err="1">
                <a:solidFill>
                  <a:srgbClr val="000000"/>
                </a:solidFill>
              </a:rPr>
              <a:t>cout</a:t>
            </a:r>
            <a:r>
              <a:rPr lang="en-US" sz="1800" kern="1200" dirty="0">
                <a:solidFill>
                  <a:srgbClr val="000000"/>
                </a:solidFill>
              </a:rPr>
              <a:t> </a:t>
            </a:r>
            <a:r>
              <a:rPr lang="en-US" sz="1800" kern="1200" dirty="0" smtClean="0">
                <a:solidFill>
                  <a:srgbClr val="000000"/>
                </a:solidFill>
              </a:rPr>
              <a:t>&lt;= </a:t>
            </a:r>
            <a:r>
              <a:rPr lang="en-US" sz="1800" kern="1200" dirty="0">
                <a:solidFill>
                  <a:srgbClr val="000000"/>
                </a:solidFill>
              </a:rPr>
              <a:t>g | (p &amp;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a:t>
            </a:r>
            <a:r>
              <a:rPr lang="en-US" sz="1800" kern="1200" dirty="0" err="1">
                <a:solidFill>
                  <a:schemeClr val="accent3"/>
                </a:solidFill>
              </a:rPr>
              <a:t>cout</a:t>
            </a:r>
            <a:r>
              <a:rPr lang="en-US" sz="1800" kern="1200" dirty="0">
                <a:solidFill>
                  <a:schemeClr val="accent3"/>
                </a:solidFill>
              </a:rPr>
              <a:t> = 0</a:t>
            </a:r>
          </a:p>
          <a:p>
            <a:pPr lvl="0">
              <a:spcBef>
                <a:spcPct val="0"/>
              </a:spcBef>
              <a:buClrTx/>
              <a:buSzTx/>
              <a:defRPr/>
            </a:pPr>
            <a:r>
              <a:rPr lang="en-US" sz="1800" kern="1200" dirty="0">
                <a:solidFill>
                  <a:srgbClr val="000000"/>
                </a:solidFill>
              </a:rPr>
              <a:t>  </a:t>
            </a:r>
            <a:r>
              <a:rPr lang="en-US" sz="1800" b="1" kern="1200" dirty="0" smtClean="0">
                <a:solidFill>
                  <a:srgbClr val="000000"/>
                </a:solidFill>
              </a:rPr>
              <a:t>end</a:t>
            </a:r>
            <a:endParaRPr lang="en-US" sz="1800" b="1" kern="1200" dirty="0">
              <a:solidFill>
                <a:srgbClr val="000000"/>
              </a:solidFill>
            </a:endParaRPr>
          </a:p>
        </p:txBody>
      </p:sp>
      <p:sp>
        <p:nvSpPr>
          <p:cNvPr id="12" name="Content Placeholder 2"/>
          <p:cNvSpPr txBox="1">
            <a:spLocks/>
          </p:cNvSpPr>
          <p:nvPr/>
        </p:nvSpPr>
        <p:spPr bwMode="auto">
          <a:xfrm>
            <a:off x="396875" y="1371600"/>
            <a:ext cx="789622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Assume all inputs are initially ‘</a:t>
            </a:r>
            <a:r>
              <a:rPr lang="en-US" dirty="0" smtClean="0">
                <a:latin typeface="Consolas" pitchFamily="49" charset="0"/>
                <a:cs typeface="Consolas" pitchFamily="49" charset="0"/>
              </a:rPr>
              <a:t>0</a:t>
            </a:r>
            <a:r>
              <a:rPr lang="en-US" dirty="0" smtClean="0"/>
              <a:t>’</a:t>
            </a:r>
          </a:p>
          <a:p>
            <a:endParaRPr lang="de-CH" dirty="0"/>
          </a:p>
        </p:txBody>
      </p:sp>
    </p:spTree>
    <p:extLst>
      <p:ext uri="{BB962C8B-B14F-4D97-AF65-F5344CB8AC3E}">
        <p14:creationId xmlns:p14="http://schemas.microsoft.com/office/powerpoint/2010/main" val="2211282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357018" y="435678"/>
            <a:ext cx="8177382" cy="762000"/>
          </a:xfrm>
        </p:spPr>
        <p:txBody>
          <a:bodyPr/>
          <a:lstStyle/>
          <a:p>
            <a:r>
              <a:rPr lang="en-US" dirty="0" smtClean="0"/>
              <a:t>Same Example: Non-Blocking Statements</a:t>
            </a:r>
          </a:p>
        </p:txBody>
      </p:sp>
      <p:sp>
        <p:nvSpPr>
          <p:cNvPr id="89092" name="Content Placeholder 11"/>
          <p:cNvSpPr>
            <a:spLocks noGrp="1"/>
          </p:cNvSpPr>
          <p:nvPr>
            <p:ph idx="1"/>
          </p:nvPr>
        </p:nvSpPr>
        <p:spPr>
          <a:xfrm>
            <a:off x="485775" y="2047876"/>
            <a:ext cx="7896225" cy="2066924"/>
          </a:xfrm>
        </p:spPr>
        <p:txBody>
          <a:bodyPr/>
          <a:lstStyle/>
          <a:p>
            <a:pPr lvl="0">
              <a:spcBef>
                <a:spcPct val="0"/>
              </a:spcBef>
              <a:buClrTx/>
              <a:buSzTx/>
              <a:defRPr/>
            </a:pPr>
            <a:r>
              <a:rPr lang="en-US" sz="1800" b="1" kern="1200" dirty="0">
                <a:solidFill>
                  <a:srgbClr val="000000"/>
                </a:solidFill>
              </a:rPr>
              <a:t>always </a:t>
            </a:r>
            <a:r>
              <a:rPr lang="en-US" sz="1800" kern="1200" dirty="0">
                <a:solidFill>
                  <a:srgbClr val="000000"/>
                </a:solidFill>
              </a:rPr>
              <a:t>@ ( * )</a:t>
            </a:r>
          </a:p>
          <a:p>
            <a:pPr lvl="0">
              <a:spcBef>
                <a:spcPct val="0"/>
              </a:spcBef>
              <a:buClrTx/>
              <a:buSzTx/>
              <a:defRPr/>
            </a:pPr>
            <a:r>
              <a:rPr lang="en-US" sz="1800" kern="1200" dirty="0">
                <a:solidFill>
                  <a:srgbClr val="000000"/>
                </a:solidFill>
              </a:rPr>
              <a:t>  </a:t>
            </a:r>
            <a:r>
              <a:rPr lang="en-US" sz="1800" b="1" kern="1200" dirty="0">
                <a:solidFill>
                  <a:srgbClr val="000000"/>
                </a:solidFill>
              </a:rPr>
              <a:t>begin</a:t>
            </a:r>
          </a:p>
          <a:p>
            <a:pPr lvl="0">
              <a:spcBef>
                <a:spcPct val="0"/>
              </a:spcBef>
              <a:buClrTx/>
              <a:buSzTx/>
              <a:defRPr/>
            </a:pPr>
            <a:r>
              <a:rPr lang="en-US" sz="1800" kern="1200" dirty="0">
                <a:solidFill>
                  <a:srgbClr val="000000"/>
                </a:solidFill>
              </a:rPr>
              <a:t>    p    </a:t>
            </a:r>
            <a:r>
              <a:rPr lang="en-US" sz="1800" kern="1200" dirty="0" smtClean="0">
                <a:solidFill>
                  <a:srgbClr val="000000"/>
                </a:solidFill>
              </a:rPr>
              <a:t>&lt;= </a:t>
            </a:r>
            <a:r>
              <a:rPr lang="en-US" sz="1800" kern="1200" dirty="0">
                <a:solidFill>
                  <a:srgbClr val="000000"/>
                </a:solidFill>
              </a:rPr>
              <a:t>a ^ b ;         </a:t>
            </a:r>
            <a:r>
              <a:rPr lang="en-US" sz="1800" kern="1200" dirty="0">
                <a:solidFill>
                  <a:schemeClr val="accent3"/>
                </a:solidFill>
              </a:rPr>
              <a:t>// p    = </a:t>
            </a:r>
            <a:r>
              <a:rPr lang="en-US" sz="1800" kern="1200" dirty="0" smtClean="0">
                <a:solidFill>
                  <a:schemeClr val="accent3"/>
                </a:solidFill>
              </a:rPr>
              <a:t>1 </a:t>
            </a:r>
            <a:endParaRPr lang="en-US" sz="1800" kern="1200" dirty="0">
              <a:solidFill>
                <a:schemeClr val="accent3"/>
              </a:solidFill>
            </a:endParaRPr>
          </a:p>
          <a:p>
            <a:pPr lvl="0">
              <a:spcBef>
                <a:spcPct val="0"/>
              </a:spcBef>
              <a:buClrTx/>
              <a:buSzTx/>
              <a:defRPr/>
            </a:pPr>
            <a:r>
              <a:rPr lang="en-US" sz="1800" kern="1200" dirty="0">
                <a:solidFill>
                  <a:srgbClr val="000000"/>
                </a:solidFill>
              </a:rPr>
              <a:t>    g    </a:t>
            </a:r>
            <a:r>
              <a:rPr lang="en-US" sz="1800" kern="1200" dirty="0" smtClean="0">
                <a:solidFill>
                  <a:srgbClr val="000000"/>
                </a:solidFill>
              </a:rPr>
              <a:t>&lt;= </a:t>
            </a:r>
            <a:r>
              <a:rPr lang="en-US" sz="1800" kern="1200" dirty="0">
                <a:solidFill>
                  <a:srgbClr val="000000"/>
                </a:solidFill>
              </a:rPr>
              <a:t>a &amp; b ;         </a:t>
            </a:r>
            <a:r>
              <a:rPr lang="en-US" sz="1800" kern="1200" dirty="0">
                <a:solidFill>
                  <a:schemeClr val="accent3"/>
                </a:solidFill>
              </a:rPr>
              <a:t>// g    = 0</a:t>
            </a:r>
          </a:p>
          <a:p>
            <a:pPr lvl="0">
              <a:spcBef>
                <a:spcPct val="0"/>
              </a:spcBef>
              <a:buClrTx/>
              <a:buSzTx/>
              <a:defRPr/>
            </a:pPr>
            <a:r>
              <a:rPr lang="en-US" sz="1800" kern="1200" dirty="0">
                <a:solidFill>
                  <a:srgbClr val="000000"/>
                </a:solidFill>
              </a:rPr>
              <a:t>    s    </a:t>
            </a:r>
            <a:r>
              <a:rPr lang="en-US" sz="1800" kern="1200" dirty="0" smtClean="0">
                <a:solidFill>
                  <a:srgbClr val="000000"/>
                </a:solidFill>
              </a:rPr>
              <a:t>&lt;= </a:t>
            </a:r>
            <a:r>
              <a:rPr lang="en-US" sz="1800" kern="1200" dirty="0">
                <a:solidFill>
                  <a:srgbClr val="000000"/>
                </a:solidFill>
              </a:rPr>
              <a:t>p ^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s    = 0 </a:t>
            </a:r>
          </a:p>
          <a:p>
            <a:pPr lvl="0">
              <a:spcBef>
                <a:spcPct val="0"/>
              </a:spcBef>
              <a:buClrTx/>
              <a:buSzTx/>
              <a:defRPr/>
            </a:pPr>
            <a:r>
              <a:rPr lang="en-US" sz="1800" kern="1200" dirty="0">
                <a:solidFill>
                  <a:srgbClr val="000000"/>
                </a:solidFill>
              </a:rPr>
              <a:t>    </a:t>
            </a:r>
            <a:r>
              <a:rPr lang="en-US" sz="1800" kern="1200" dirty="0" err="1">
                <a:solidFill>
                  <a:srgbClr val="000000"/>
                </a:solidFill>
              </a:rPr>
              <a:t>cout</a:t>
            </a:r>
            <a:r>
              <a:rPr lang="en-US" sz="1800" kern="1200" dirty="0">
                <a:solidFill>
                  <a:srgbClr val="000000"/>
                </a:solidFill>
              </a:rPr>
              <a:t> </a:t>
            </a:r>
            <a:r>
              <a:rPr lang="en-US" sz="1800" kern="1200" dirty="0" smtClean="0">
                <a:solidFill>
                  <a:srgbClr val="000000"/>
                </a:solidFill>
              </a:rPr>
              <a:t>&lt;= </a:t>
            </a:r>
            <a:r>
              <a:rPr lang="en-US" sz="1800" kern="1200" dirty="0">
                <a:solidFill>
                  <a:srgbClr val="000000"/>
                </a:solidFill>
              </a:rPr>
              <a:t>g | (p &amp;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a:t>
            </a:r>
            <a:r>
              <a:rPr lang="en-US" sz="1800" kern="1200" dirty="0" err="1">
                <a:solidFill>
                  <a:schemeClr val="accent3"/>
                </a:solidFill>
              </a:rPr>
              <a:t>cout</a:t>
            </a:r>
            <a:r>
              <a:rPr lang="en-US" sz="1800" kern="1200" dirty="0">
                <a:solidFill>
                  <a:schemeClr val="accent3"/>
                </a:solidFill>
              </a:rPr>
              <a:t> = 0</a:t>
            </a:r>
          </a:p>
          <a:p>
            <a:pPr lvl="0">
              <a:spcBef>
                <a:spcPct val="0"/>
              </a:spcBef>
              <a:buClrTx/>
              <a:buSzTx/>
              <a:defRPr/>
            </a:pPr>
            <a:r>
              <a:rPr lang="en-US" sz="1800" kern="1200" dirty="0">
                <a:solidFill>
                  <a:srgbClr val="000000"/>
                </a:solidFill>
              </a:rPr>
              <a:t>  </a:t>
            </a:r>
            <a:r>
              <a:rPr lang="en-US" sz="1800" b="1" kern="1200" dirty="0" smtClean="0">
                <a:solidFill>
                  <a:srgbClr val="000000"/>
                </a:solidFill>
              </a:rPr>
              <a:t>end</a:t>
            </a:r>
            <a:endParaRPr lang="en-US" sz="1800" b="1" kern="1200" dirty="0">
              <a:solidFill>
                <a:srgbClr val="000000"/>
              </a:solidFill>
            </a:endParaRPr>
          </a:p>
        </p:txBody>
      </p:sp>
      <p:sp>
        <p:nvSpPr>
          <p:cNvPr id="4" name="Content Placeholder 3"/>
          <p:cNvSpPr>
            <a:spLocks noGrp="1"/>
          </p:cNvSpPr>
          <p:nvPr>
            <p:ph idx="10"/>
          </p:nvPr>
        </p:nvSpPr>
        <p:spPr>
          <a:xfrm>
            <a:off x="396875" y="4267200"/>
            <a:ext cx="7896225" cy="2133600"/>
          </a:xfrm>
        </p:spPr>
        <p:txBody>
          <a:bodyPr/>
          <a:lstStyle/>
          <a:p>
            <a:r>
              <a:rPr lang="en-US" dirty="0"/>
              <a:t>The process triggers</a:t>
            </a:r>
          </a:p>
          <a:p>
            <a:r>
              <a:rPr lang="en-US" dirty="0"/>
              <a:t>All assignments are concurrent</a:t>
            </a:r>
          </a:p>
          <a:p>
            <a:r>
              <a:rPr lang="en-US" dirty="0"/>
              <a:t>When </a:t>
            </a:r>
            <a:r>
              <a:rPr lang="en-US" dirty="0">
                <a:solidFill>
                  <a:schemeClr val="accent1">
                    <a:lumMod val="75000"/>
                    <a:lumOff val="25000"/>
                  </a:schemeClr>
                </a:solidFill>
                <a:latin typeface="Consolas" pitchFamily="49" charset="0"/>
                <a:cs typeface="Consolas" pitchFamily="49" charset="0"/>
              </a:rPr>
              <a:t>s </a:t>
            </a:r>
            <a:r>
              <a:rPr lang="en-US" dirty="0">
                <a:solidFill>
                  <a:schemeClr val="accent1">
                    <a:lumMod val="75000"/>
                    <a:lumOff val="25000"/>
                  </a:schemeClr>
                </a:solidFill>
              </a:rPr>
              <a:t>is being assigned, </a:t>
            </a:r>
            <a:r>
              <a:rPr lang="en-US" dirty="0">
                <a:solidFill>
                  <a:schemeClr val="accent1">
                    <a:lumMod val="75000"/>
                    <a:lumOff val="25000"/>
                  </a:schemeClr>
                </a:solidFill>
                <a:latin typeface="Consolas" pitchFamily="49" charset="0"/>
                <a:cs typeface="Consolas" pitchFamily="49" charset="0"/>
              </a:rPr>
              <a:t>p</a:t>
            </a:r>
            <a:r>
              <a:rPr lang="en-US" dirty="0">
                <a:solidFill>
                  <a:schemeClr val="accent1">
                    <a:lumMod val="75000"/>
                    <a:lumOff val="25000"/>
                  </a:schemeClr>
                </a:solidFill>
              </a:rPr>
              <a:t> is still </a:t>
            </a:r>
            <a:r>
              <a:rPr lang="en-US" dirty="0">
                <a:solidFill>
                  <a:schemeClr val="accent1">
                    <a:lumMod val="75000"/>
                    <a:lumOff val="25000"/>
                  </a:schemeClr>
                </a:solidFill>
                <a:latin typeface="Consolas" pitchFamily="49" charset="0"/>
                <a:cs typeface="Consolas" pitchFamily="49" charset="0"/>
              </a:rPr>
              <a:t>0</a:t>
            </a:r>
            <a:r>
              <a:rPr lang="en-US" dirty="0"/>
              <a:t>, result is still </a:t>
            </a:r>
            <a:r>
              <a:rPr lang="en-US" dirty="0">
                <a:latin typeface="Consolas" pitchFamily="49" charset="0"/>
                <a:cs typeface="Consolas" pitchFamily="49" charset="0"/>
              </a:rPr>
              <a:t>0</a:t>
            </a:r>
            <a:r>
              <a:rPr lang="en-US" dirty="0"/>
              <a:t>  </a:t>
            </a:r>
          </a:p>
          <a:p>
            <a:endParaRPr lang="en-US" dirty="0"/>
          </a:p>
          <a:p>
            <a:endParaRPr lang="de-CH" dirty="0"/>
          </a:p>
        </p:txBody>
      </p:sp>
      <p:sp>
        <p:nvSpPr>
          <p:cNvPr id="12" name="Content Placeholder 2"/>
          <p:cNvSpPr txBox="1">
            <a:spLocks/>
          </p:cNvSpPr>
          <p:nvPr/>
        </p:nvSpPr>
        <p:spPr bwMode="auto">
          <a:xfrm>
            <a:off x="396875" y="1371600"/>
            <a:ext cx="789622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Now </a:t>
            </a:r>
            <a:r>
              <a:rPr lang="en-US" dirty="0">
                <a:solidFill>
                  <a:schemeClr val="accent1">
                    <a:lumMod val="75000"/>
                    <a:lumOff val="25000"/>
                  </a:schemeClr>
                </a:solidFill>
                <a:latin typeface="Consolas" pitchFamily="49" charset="0"/>
              </a:rPr>
              <a:t>a</a:t>
            </a:r>
            <a:r>
              <a:rPr lang="en-US" dirty="0">
                <a:solidFill>
                  <a:srgbClr val="0000FF"/>
                </a:solidFill>
                <a:latin typeface="Consolas" pitchFamily="49" charset="0"/>
              </a:rPr>
              <a:t> </a:t>
            </a:r>
            <a:r>
              <a:rPr lang="en-US" dirty="0"/>
              <a:t>changes to ‘1</a:t>
            </a:r>
            <a:r>
              <a:rPr lang="en-US" dirty="0" smtClean="0"/>
              <a:t>’</a:t>
            </a:r>
            <a:endParaRPr lang="en-US" dirty="0">
              <a:latin typeface="Consolas" pitchFamily="49" charset="0"/>
            </a:endParaRPr>
          </a:p>
        </p:txBody>
      </p:sp>
    </p:spTree>
    <p:extLst>
      <p:ext uri="{BB962C8B-B14F-4D97-AF65-F5344CB8AC3E}">
        <p14:creationId xmlns:p14="http://schemas.microsoft.com/office/powerpoint/2010/main" val="9172337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 circuit remember?</a:t>
            </a:r>
            <a:endParaRPr lang="de-CH" dirty="0"/>
          </a:p>
        </p:txBody>
      </p:sp>
      <p:sp>
        <p:nvSpPr>
          <p:cNvPr id="3" name="Content Placeholder 2"/>
          <p:cNvSpPr>
            <a:spLocks noGrp="1"/>
          </p:cNvSpPr>
          <p:nvPr>
            <p:ph idx="1"/>
          </p:nvPr>
        </p:nvSpPr>
        <p:spPr>
          <a:xfrm>
            <a:off x="396875" y="1362075"/>
            <a:ext cx="7896225" cy="4810125"/>
          </a:xfrm>
        </p:spPr>
        <p:txBody>
          <a:bodyPr/>
          <a:lstStyle/>
          <a:p>
            <a:r>
              <a:rPr lang="en-US" dirty="0" err="1" smtClean="0"/>
              <a:t>Bistable</a:t>
            </a:r>
            <a:r>
              <a:rPr lang="en-US" dirty="0" smtClean="0"/>
              <a:t> circuits can have two distinct states</a:t>
            </a:r>
          </a:p>
          <a:p>
            <a:pPr lvl="1"/>
            <a:r>
              <a:rPr lang="en-US" dirty="0" smtClean="0"/>
              <a:t>Once they are in one state, they will remain there.</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r>
              <a:rPr lang="en-US" dirty="0" smtClean="0"/>
              <a:t>But how can we move from one state to another?</a:t>
            </a:r>
          </a:p>
          <a:p>
            <a:pPr lvl="1"/>
            <a:r>
              <a:rPr lang="en-US" dirty="0" smtClean="0"/>
              <a:t>We add one switch to break the loop and at the same time add another switch that connects an input to the circuit</a:t>
            </a:r>
          </a:p>
          <a:p>
            <a:pPr marL="457200" lvl="1" indent="0">
              <a:buNone/>
            </a:pPr>
            <a:endParaRPr lang="en-US" dirty="0" smtClean="0"/>
          </a:p>
        </p:txBody>
      </p:sp>
      <p:grpSp>
        <p:nvGrpSpPr>
          <p:cNvPr id="4" name="Group 3"/>
          <p:cNvGrpSpPr/>
          <p:nvPr/>
        </p:nvGrpSpPr>
        <p:grpSpPr>
          <a:xfrm>
            <a:off x="2362200" y="3124200"/>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31320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5" name="Straight Connector 14"/>
          <p:cNvCxnSpPr/>
          <p:nvPr/>
        </p:nvCxnSpPr>
        <p:spPr bwMode="auto">
          <a:xfrm>
            <a:off x="3810000" y="3432572"/>
            <a:ext cx="76200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a:off x="6019800" y="3432572"/>
            <a:ext cx="381000" cy="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6400800" y="3432572"/>
            <a:ext cx="0" cy="910828"/>
          </a:xfrm>
          <a:prstGeom prst="line">
            <a:avLst/>
          </a:prstGeom>
          <a:noFill/>
          <a:ln w="25400">
            <a:solidFill>
              <a:srgbClr val="000000"/>
            </a:solidFill>
            <a:miter lim="800000"/>
            <a:headEnd type="none" w="med" len="med"/>
            <a:tailEnd type="none" w="med" len="med"/>
          </a:ln>
          <a:effectLst/>
        </p:spPr>
      </p:cxnSp>
      <p:cxnSp>
        <p:nvCxnSpPr>
          <p:cNvPr id="24" name="Straight Connector 23"/>
          <p:cNvCxnSpPr/>
          <p:nvPr/>
        </p:nvCxnSpPr>
        <p:spPr bwMode="auto">
          <a:xfrm flipV="1">
            <a:off x="1828800" y="3425428"/>
            <a:ext cx="0" cy="917972"/>
          </a:xfrm>
          <a:prstGeom prst="line">
            <a:avLst/>
          </a:prstGeom>
          <a:noFill/>
          <a:ln w="25400">
            <a:solidFill>
              <a:srgbClr val="000000"/>
            </a:solidFill>
            <a:miter lim="800000"/>
            <a:headEnd type="none" w="med" len="med"/>
            <a:tailEnd type="none" w="med" len="med"/>
          </a:ln>
          <a:effectLst/>
        </p:spPr>
      </p:cxnSp>
      <p:cxnSp>
        <p:nvCxnSpPr>
          <p:cNvPr id="26" name="Straight Connector 25"/>
          <p:cNvCxnSpPr/>
          <p:nvPr/>
        </p:nvCxnSpPr>
        <p:spPr bwMode="auto">
          <a:xfrm flipV="1">
            <a:off x="1828800" y="3425428"/>
            <a:ext cx="533400" cy="7144"/>
          </a:xfrm>
          <a:prstGeom prst="line">
            <a:avLst/>
          </a:prstGeom>
          <a:noFill/>
          <a:ln w="25400">
            <a:solidFill>
              <a:srgbClr val="000000"/>
            </a:solidFill>
            <a:miter lim="800000"/>
            <a:headEnd type="none" w="med" len="med"/>
            <a:tailEnd type="none" w="med" len="med"/>
          </a:ln>
          <a:effectLst/>
        </p:spPr>
      </p:cxnSp>
      <p:cxnSp>
        <p:nvCxnSpPr>
          <p:cNvPr id="16" name="Straight Connector 15"/>
          <p:cNvCxnSpPr/>
          <p:nvPr/>
        </p:nvCxnSpPr>
        <p:spPr bwMode="auto">
          <a:xfrm flipV="1">
            <a:off x="381000" y="3425428"/>
            <a:ext cx="533400" cy="3572"/>
          </a:xfrm>
          <a:prstGeom prst="line">
            <a:avLst/>
          </a:prstGeom>
          <a:noFill/>
          <a:ln w="25400">
            <a:solidFill>
              <a:srgbClr val="000000"/>
            </a:solidFill>
            <a:miter lim="800000"/>
            <a:headEnd type="none" w="med" len="med"/>
            <a:tailEnd type="none" w="med" len="med"/>
          </a:ln>
          <a:effectLst/>
        </p:spPr>
      </p:cxnSp>
      <p:cxnSp>
        <p:nvCxnSpPr>
          <p:cNvPr id="21" name="Straight Connector 20"/>
          <p:cNvCxnSpPr/>
          <p:nvPr/>
        </p:nvCxnSpPr>
        <p:spPr bwMode="auto">
          <a:xfrm flipV="1">
            <a:off x="914400" y="3124200"/>
            <a:ext cx="457200" cy="301228"/>
          </a:xfrm>
          <a:prstGeom prst="line">
            <a:avLst/>
          </a:prstGeom>
          <a:noFill/>
          <a:ln w="50800">
            <a:solidFill>
              <a:srgbClr val="000000"/>
            </a:solidFill>
            <a:miter lim="800000"/>
            <a:headEnd type="none" w="med" len="med"/>
            <a:tailEnd type="none" w="med" len="med"/>
          </a:ln>
          <a:effectLst/>
        </p:spPr>
      </p:cxnSp>
      <p:cxnSp>
        <p:nvCxnSpPr>
          <p:cNvPr id="27" name="Straight Arrow Connector 26"/>
          <p:cNvCxnSpPr/>
          <p:nvPr/>
        </p:nvCxnSpPr>
        <p:spPr bwMode="auto">
          <a:xfrm>
            <a:off x="1371600" y="3429000"/>
            <a:ext cx="457200" cy="3572"/>
          </a:xfrm>
          <a:prstGeom prst="straightConnector1">
            <a:avLst/>
          </a:prstGeom>
          <a:noFill/>
          <a:ln w="25400">
            <a:solidFill>
              <a:srgbClr val="000000"/>
            </a:solidFill>
            <a:miter lim="800000"/>
            <a:headEnd type="none" w="med" len="med"/>
            <a:tailEnd type="none"/>
          </a:ln>
          <a:effectLst/>
        </p:spPr>
      </p:cxnSp>
      <p:cxnSp>
        <p:nvCxnSpPr>
          <p:cNvPr id="30" name="Straight Connector 29"/>
          <p:cNvCxnSpPr/>
          <p:nvPr/>
        </p:nvCxnSpPr>
        <p:spPr bwMode="auto">
          <a:xfrm>
            <a:off x="1828800" y="4343400"/>
            <a:ext cx="1905000" cy="0"/>
          </a:xfrm>
          <a:prstGeom prst="line">
            <a:avLst/>
          </a:prstGeom>
          <a:noFill/>
          <a:ln w="25400">
            <a:solidFill>
              <a:srgbClr val="000000"/>
            </a:solidFill>
            <a:miter lim="800000"/>
            <a:headEnd type="none" w="med" len="med"/>
            <a:tailEnd type="none" w="med" len="med"/>
          </a:ln>
          <a:effectLst/>
        </p:spPr>
      </p:cxnSp>
      <p:cxnSp>
        <p:nvCxnSpPr>
          <p:cNvPr id="36" name="Straight Arrow Connector 35"/>
          <p:cNvCxnSpPr/>
          <p:nvPr/>
        </p:nvCxnSpPr>
        <p:spPr bwMode="auto">
          <a:xfrm flipV="1">
            <a:off x="3733800" y="4038600"/>
            <a:ext cx="457200" cy="304800"/>
          </a:xfrm>
          <a:prstGeom prst="straightConnector1">
            <a:avLst/>
          </a:prstGeom>
          <a:noFill/>
          <a:ln w="50800">
            <a:solidFill>
              <a:srgbClr val="000000"/>
            </a:solidFill>
            <a:miter lim="800000"/>
            <a:headEnd type="none" w="med" len="med"/>
            <a:tailEnd type="none"/>
          </a:ln>
          <a:effectLst/>
        </p:spPr>
      </p:cxnSp>
      <p:cxnSp>
        <p:nvCxnSpPr>
          <p:cNvPr id="38" name="Straight Connector 37"/>
          <p:cNvCxnSpPr/>
          <p:nvPr/>
        </p:nvCxnSpPr>
        <p:spPr bwMode="auto">
          <a:xfrm>
            <a:off x="4191000" y="4343400"/>
            <a:ext cx="2209800" cy="0"/>
          </a:xfrm>
          <a:prstGeom prst="line">
            <a:avLst/>
          </a:prstGeom>
          <a:noFill/>
          <a:ln w="25400">
            <a:solidFill>
              <a:srgbClr val="000000"/>
            </a:solidFill>
            <a:miter lim="800000"/>
            <a:headEnd type="none" w="med" len="med"/>
            <a:tailEnd type="none" w="med" len="med"/>
          </a:ln>
          <a:effectLst/>
        </p:spPr>
      </p:cxnSp>
      <p:cxnSp>
        <p:nvCxnSpPr>
          <p:cNvPr id="40" name="Straight Connector 39"/>
          <p:cNvCxnSpPr/>
          <p:nvPr/>
        </p:nvCxnSpPr>
        <p:spPr bwMode="auto">
          <a:xfrm flipV="1">
            <a:off x="6400800" y="3429000"/>
            <a:ext cx="914400" cy="3572"/>
          </a:xfrm>
          <a:prstGeom prst="line">
            <a:avLst/>
          </a:prstGeom>
          <a:noFill/>
          <a:ln w="25400">
            <a:solidFill>
              <a:srgbClr val="000000"/>
            </a:solidFill>
            <a:miter lim="800000"/>
            <a:headEnd type="none" w="med" len="med"/>
            <a:tailEnd type="none" w="med" len="med"/>
          </a:ln>
          <a:effectLst/>
        </p:spPr>
      </p:cxnSp>
      <p:sp>
        <p:nvSpPr>
          <p:cNvPr id="41" name="Arc 40"/>
          <p:cNvSpPr/>
          <p:nvPr/>
        </p:nvSpPr>
        <p:spPr bwMode="auto">
          <a:xfrm>
            <a:off x="381000" y="3124200"/>
            <a:ext cx="914400" cy="914400"/>
          </a:xfrm>
          <a:prstGeom prst="arc">
            <a:avLst/>
          </a:prstGeom>
          <a:noFill/>
          <a:ln w="25400">
            <a:solidFill>
              <a:schemeClr val="accent1">
                <a:lumMod val="75000"/>
                <a:lumOff val="25000"/>
              </a:schemeClr>
            </a:solidFill>
            <a:miter lim="800000"/>
            <a:headEnd type="none" w="med" len="med"/>
            <a:tailEnd type="triangle" w="med" len="med"/>
          </a:ln>
          <a:effectLst/>
        </p:spPr>
        <p:txBody>
          <a:bodyPr rtlCol="0" anchor="ctr"/>
          <a:lstStyle/>
          <a:p>
            <a:pPr algn="ctr"/>
            <a:endParaRPr lang="de-CH"/>
          </a:p>
        </p:txBody>
      </p:sp>
      <p:sp>
        <p:nvSpPr>
          <p:cNvPr id="42" name="Arc 41"/>
          <p:cNvSpPr/>
          <p:nvPr/>
        </p:nvSpPr>
        <p:spPr bwMode="auto">
          <a:xfrm>
            <a:off x="3200400" y="4038600"/>
            <a:ext cx="914400" cy="914400"/>
          </a:xfrm>
          <a:prstGeom prst="arc">
            <a:avLst/>
          </a:prstGeom>
          <a:noFill/>
          <a:ln w="25400">
            <a:solidFill>
              <a:schemeClr val="accent1">
                <a:lumMod val="75000"/>
                <a:lumOff val="25000"/>
              </a:schemeClr>
            </a:solidFill>
            <a:miter lim="800000"/>
            <a:headEnd type="triangle" w="med" len="med"/>
            <a:tailEnd type="none" w="med" len="med"/>
          </a:ln>
          <a:effectLst/>
        </p:spPr>
        <p:txBody>
          <a:bodyPr rtlCol="0" anchor="ctr"/>
          <a:lstStyle/>
          <a:p>
            <a:pPr algn="ctr"/>
            <a:endParaRPr lang="de-CH"/>
          </a:p>
        </p:txBody>
      </p:sp>
    </p:spTree>
    <p:extLst>
      <p:ext uri="{BB962C8B-B14F-4D97-AF65-F5344CB8AC3E}">
        <p14:creationId xmlns:p14="http://schemas.microsoft.com/office/powerpoint/2010/main" val="13008260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357018" y="435678"/>
            <a:ext cx="8177382" cy="762000"/>
          </a:xfrm>
        </p:spPr>
        <p:txBody>
          <a:bodyPr/>
          <a:lstStyle/>
          <a:p>
            <a:r>
              <a:rPr lang="en-US" dirty="0" smtClean="0"/>
              <a:t>Same Example: Non-Blocking Statements</a:t>
            </a:r>
          </a:p>
        </p:txBody>
      </p:sp>
      <p:sp>
        <p:nvSpPr>
          <p:cNvPr id="89092" name="Content Placeholder 11"/>
          <p:cNvSpPr>
            <a:spLocks noGrp="1"/>
          </p:cNvSpPr>
          <p:nvPr>
            <p:ph idx="1"/>
          </p:nvPr>
        </p:nvSpPr>
        <p:spPr>
          <a:xfrm>
            <a:off x="485775" y="2047876"/>
            <a:ext cx="7896225" cy="2066924"/>
          </a:xfrm>
        </p:spPr>
        <p:txBody>
          <a:bodyPr/>
          <a:lstStyle/>
          <a:p>
            <a:pPr lvl="0">
              <a:spcBef>
                <a:spcPct val="0"/>
              </a:spcBef>
              <a:buClrTx/>
              <a:buSzTx/>
              <a:defRPr/>
            </a:pPr>
            <a:r>
              <a:rPr lang="en-US" sz="1800" b="1" kern="1200" dirty="0">
                <a:solidFill>
                  <a:srgbClr val="000000"/>
                </a:solidFill>
              </a:rPr>
              <a:t>always </a:t>
            </a:r>
            <a:r>
              <a:rPr lang="en-US" sz="1800" kern="1200" dirty="0">
                <a:solidFill>
                  <a:srgbClr val="000000"/>
                </a:solidFill>
              </a:rPr>
              <a:t>@ ( * )</a:t>
            </a:r>
          </a:p>
          <a:p>
            <a:pPr lvl="0">
              <a:spcBef>
                <a:spcPct val="0"/>
              </a:spcBef>
              <a:buClrTx/>
              <a:buSzTx/>
              <a:defRPr/>
            </a:pPr>
            <a:r>
              <a:rPr lang="en-US" sz="1800" kern="1200" dirty="0">
                <a:solidFill>
                  <a:srgbClr val="000000"/>
                </a:solidFill>
              </a:rPr>
              <a:t>  </a:t>
            </a:r>
            <a:r>
              <a:rPr lang="en-US" sz="1800" b="1" kern="1200" dirty="0">
                <a:solidFill>
                  <a:srgbClr val="000000"/>
                </a:solidFill>
              </a:rPr>
              <a:t>begin</a:t>
            </a:r>
          </a:p>
          <a:p>
            <a:pPr lvl="0">
              <a:spcBef>
                <a:spcPct val="0"/>
              </a:spcBef>
              <a:buClrTx/>
              <a:buSzTx/>
              <a:defRPr/>
            </a:pPr>
            <a:r>
              <a:rPr lang="en-US" sz="1800" kern="1200" dirty="0">
                <a:solidFill>
                  <a:srgbClr val="000000"/>
                </a:solidFill>
              </a:rPr>
              <a:t>    p    </a:t>
            </a:r>
            <a:r>
              <a:rPr lang="en-US" sz="1800" kern="1200" dirty="0" smtClean="0">
                <a:solidFill>
                  <a:srgbClr val="000000"/>
                </a:solidFill>
              </a:rPr>
              <a:t>&lt;= </a:t>
            </a:r>
            <a:r>
              <a:rPr lang="en-US" sz="1800" kern="1200" dirty="0">
                <a:solidFill>
                  <a:srgbClr val="000000"/>
                </a:solidFill>
              </a:rPr>
              <a:t>a ^ b ;         </a:t>
            </a:r>
            <a:r>
              <a:rPr lang="en-US" sz="1800" kern="1200" dirty="0">
                <a:solidFill>
                  <a:schemeClr val="accent3"/>
                </a:solidFill>
              </a:rPr>
              <a:t>// p    = </a:t>
            </a:r>
            <a:r>
              <a:rPr lang="en-US" sz="1800" kern="1200" dirty="0" smtClean="0">
                <a:solidFill>
                  <a:schemeClr val="accent3"/>
                </a:solidFill>
              </a:rPr>
              <a:t>1 </a:t>
            </a:r>
            <a:endParaRPr lang="en-US" sz="1800" kern="1200" dirty="0">
              <a:solidFill>
                <a:schemeClr val="accent3"/>
              </a:solidFill>
            </a:endParaRPr>
          </a:p>
          <a:p>
            <a:pPr lvl="0">
              <a:spcBef>
                <a:spcPct val="0"/>
              </a:spcBef>
              <a:buClrTx/>
              <a:buSzTx/>
              <a:defRPr/>
            </a:pPr>
            <a:r>
              <a:rPr lang="en-US" sz="1800" kern="1200" dirty="0">
                <a:solidFill>
                  <a:srgbClr val="000000"/>
                </a:solidFill>
              </a:rPr>
              <a:t>    g    </a:t>
            </a:r>
            <a:r>
              <a:rPr lang="en-US" sz="1800" kern="1200" dirty="0" smtClean="0">
                <a:solidFill>
                  <a:srgbClr val="000000"/>
                </a:solidFill>
              </a:rPr>
              <a:t>&lt;= </a:t>
            </a:r>
            <a:r>
              <a:rPr lang="en-US" sz="1800" kern="1200" dirty="0">
                <a:solidFill>
                  <a:srgbClr val="000000"/>
                </a:solidFill>
              </a:rPr>
              <a:t>a &amp; b ;         </a:t>
            </a:r>
            <a:r>
              <a:rPr lang="en-US" sz="1800" kern="1200" dirty="0">
                <a:solidFill>
                  <a:schemeClr val="accent3"/>
                </a:solidFill>
              </a:rPr>
              <a:t>// g    = 0</a:t>
            </a:r>
          </a:p>
          <a:p>
            <a:pPr lvl="0">
              <a:spcBef>
                <a:spcPct val="0"/>
              </a:spcBef>
              <a:buClrTx/>
              <a:buSzTx/>
              <a:defRPr/>
            </a:pPr>
            <a:r>
              <a:rPr lang="en-US" sz="1800" kern="1200" dirty="0">
                <a:solidFill>
                  <a:srgbClr val="000000"/>
                </a:solidFill>
              </a:rPr>
              <a:t>    s    </a:t>
            </a:r>
            <a:r>
              <a:rPr lang="en-US" sz="1800" kern="1200" dirty="0" smtClean="0">
                <a:solidFill>
                  <a:srgbClr val="000000"/>
                </a:solidFill>
              </a:rPr>
              <a:t>&lt;= </a:t>
            </a:r>
            <a:r>
              <a:rPr lang="en-US" sz="1800" kern="1200" dirty="0">
                <a:solidFill>
                  <a:srgbClr val="000000"/>
                </a:solidFill>
              </a:rPr>
              <a:t>p ^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s    = </a:t>
            </a:r>
            <a:r>
              <a:rPr lang="en-US" sz="1800" kern="1200" dirty="0" smtClean="0">
                <a:solidFill>
                  <a:schemeClr val="accent3"/>
                </a:solidFill>
              </a:rPr>
              <a:t>1 </a:t>
            </a:r>
            <a:endParaRPr lang="en-US" sz="1800" kern="1200" dirty="0">
              <a:solidFill>
                <a:schemeClr val="accent3"/>
              </a:solidFill>
            </a:endParaRPr>
          </a:p>
          <a:p>
            <a:pPr lvl="0">
              <a:spcBef>
                <a:spcPct val="0"/>
              </a:spcBef>
              <a:buClrTx/>
              <a:buSzTx/>
              <a:defRPr/>
            </a:pPr>
            <a:r>
              <a:rPr lang="en-US" sz="1800" kern="1200" dirty="0">
                <a:solidFill>
                  <a:srgbClr val="000000"/>
                </a:solidFill>
              </a:rPr>
              <a:t>    </a:t>
            </a:r>
            <a:r>
              <a:rPr lang="en-US" sz="1800" kern="1200" dirty="0" err="1">
                <a:solidFill>
                  <a:srgbClr val="000000"/>
                </a:solidFill>
              </a:rPr>
              <a:t>cout</a:t>
            </a:r>
            <a:r>
              <a:rPr lang="en-US" sz="1800" kern="1200" dirty="0">
                <a:solidFill>
                  <a:srgbClr val="000000"/>
                </a:solidFill>
              </a:rPr>
              <a:t> </a:t>
            </a:r>
            <a:r>
              <a:rPr lang="en-US" sz="1800" kern="1200" dirty="0" smtClean="0">
                <a:solidFill>
                  <a:srgbClr val="000000"/>
                </a:solidFill>
              </a:rPr>
              <a:t>&lt;= </a:t>
            </a:r>
            <a:r>
              <a:rPr lang="en-US" sz="1800" kern="1200" dirty="0">
                <a:solidFill>
                  <a:srgbClr val="000000"/>
                </a:solidFill>
              </a:rPr>
              <a:t>g | (p &amp; </a:t>
            </a:r>
            <a:r>
              <a:rPr lang="en-US" sz="1800" kern="1200" dirty="0" err="1">
                <a:solidFill>
                  <a:srgbClr val="000000"/>
                </a:solidFill>
              </a:rPr>
              <a:t>cin</a:t>
            </a:r>
            <a:r>
              <a:rPr lang="en-US" sz="1800" kern="1200" dirty="0">
                <a:solidFill>
                  <a:srgbClr val="000000"/>
                </a:solidFill>
              </a:rPr>
              <a:t>) ; </a:t>
            </a:r>
            <a:r>
              <a:rPr lang="en-US" sz="1800" kern="1200" dirty="0">
                <a:solidFill>
                  <a:schemeClr val="accent3"/>
                </a:solidFill>
              </a:rPr>
              <a:t>// </a:t>
            </a:r>
            <a:r>
              <a:rPr lang="en-US" sz="1800" kern="1200" dirty="0" err="1">
                <a:solidFill>
                  <a:schemeClr val="accent3"/>
                </a:solidFill>
              </a:rPr>
              <a:t>cout</a:t>
            </a:r>
            <a:r>
              <a:rPr lang="en-US" sz="1800" kern="1200" dirty="0">
                <a:solidFill>
                  <a:schemeClr val="accent3"/>
                </a:solidFill>
              </a:rPr>
              <a:t> = 0</a:t>
            </a:r>
          </a:p>
          <a:p>
            <a:pPr lvl="0">
              <a:spcBef>
                <a:spcPct val="0"/>
              </a:spcBef>
              <a:buClrTx/>
              <a:buSzTx/>
              <a:defRPr/>
            </a:pPr>
            <a:r>
              <a:rPr lang="en-US" sz="1800" kern="1200" dirty="0">
                <a:solidFill>
                  <a:srgbClr val="000000"/>
                </a:solidFill>
              </a:rPr>
              <a:t>  </a:t>
            </a:r>
            <a:r>
              <a:rPr lang="en-US" sz="1800" b="1" kern="1200" dirty="0" smtClean="0">
                <a:solidFill>
                  <a:srgbClr val="000000"/>
                </a:solidFill>
              </a:rPr>
              <a:t>end</a:t>
            </a:r>
            <a:endParaRPr lang="en-US" sz="1800" b="1" kern="1200" dirty="0">
              <a:solidFill>
                <a:srgbClr val="000000"/>
              </a:solidFill>
            </a:endParaRPr>
          </a:p>
        </p:txBody>
      </p:sp>
      <p:sp>
        <p:nvSpPr>
          <p:cNvPr id="4" name="Content Placeholder 3"/>
          <p:cNvSpPr>
            <a:spLocks noGrp="1"/>
          </p:cNvSpPr>
          <p:nvPr>
            <p:ph idx="10"/>
          </p:nvPr>
        </p:nvSpPr>
        <p:spPr>
          <a:xfrm>
            <a:off x="396875" y="4267200"/>
            <a:ext cx="7896225" cy="2133600"/>
          </a:xfrm>
        </p:spPr>
        <p:txBody>
          <a:bodyPr/>
          <a:lstStyle/>
          <a:p>
            <a:r>
              <a:rPr lang="en-US" dirty="0"/>
              <a:t>Since there is a change in </a:t>
            </a:r>
            <a:r>
              <a:rPr lang="en-US" dirty="0">
                <a:solidFill>
                  <a:schemeClr val="accent1">
                    <a:lumMod val="75000"/>
                    <a:lumOff val="25000"/>
                  </a:schemeClr>
                </a:solidFill>
                <a:latin typeface="Consolas" pitchFamily="49" charset="0"/>
                <a:cs typeface="Consolas" pitchFamily="49" charset="0"/>
              </a:rPr>
              <a:t>p</a:t>
            </a:r>
            <a:r>
              <a:rPr lang="en-US" dirty="0"/>
              <a:t>, process triggers again</a:t>
            </a:r>
          </a:p>
          <a:p>
            <a:r>
              <a:rPr lang="en-US" dirty="0"/>
              <a:t>This time </a:t>
            </a:r>
            <a:r>
              <a:rPr lang="en-US" dirty="0">
                <a:solidFill>
                  <a:schemeClr val="accent1">
                    <a:lumMod val="75000"/>
                    <a:lumOff val="25000"/>
                  </a:schemeClr>
                </a:solidFill>
                <a:latin typeface="Consolas" pitchFamily="49" charset="0"/>
                <a:cs typeface="Consolas" pitchFamily="49" charset="0"/>
              </a:rPr>
              <a:t>s </a:t>
            </a:r>
            <a:r>
              <a:rPr lang="en-US" dirty="0"/>
              <a:t>is calculated with </a:t>
            </a:r>
            <a:r>
              <a:rPr lang="en-US" dirty="0">
                <a:solidFill>
                  <a:schemeClr val="accent1">
                    <a:lumMod val="75000"/>
                    <a:lumOff val="25000"/>
                  </a:schemeClr>
                </a:solidFill>
                <a:latin typeface="Consolas" pitchFamily="49" charset="0"/>
                <a:cs typeface="Consolas" pitchFamily="49" charset="0"/>
              </a:rPr>
              <a:t>p=1</a:t>
            </a:r>
            <a:r>
              <a:rPr lang="en-US" dirty="0"/>
              <a:t> </a:t>
            </a:r>
          </a:p>
          <a:p>
            <a:r>
              <a:rPr lang="en-US" dirty="0"/>
              <a:t>The result is correct after the second iteration</a:t>
            </a:r>
          </a:p>
          <a:p>
            <a:endParaRPr lang="de-CH" dirty="0"/>
          </a:p>
        </p:txBody>
      </p:sp>
      <p:sp>
        <p:nvSpPr>
          <p:cNvPr id="12" name="Content Placeholder 2"/>
          <p:cNvSpPr txBox="1">
            <a:spLocks/>
          </p:cNvSpPr>
          <p:nvPr/>
        </p:nvSpPr>
        <p:spPr bwMode="auto">
          <a:xfrm>
            <a:off x="396875" y="1371600"/>
            <a:ext cx="789622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ts val="2400"/>
              </a:spcBef>
              <a:spcAft>
                <a:spcPct val="0"/>
              </a:spcAft>
              <a:buClr>
                <a:schemeClr val="accent1">
                  <a:lumMod val="75000"/>
                  <a:lumOff val="25000"/>
                </a:schemeClr>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ts val="600"/>
              </a:spcBef>
              <a:spcAft>
                <a:spcPct val="0"/>
              </a:spcAft>
              <a:buClr>
                <a:schemeClr val="accent1">
                  <a:lumMod val="75000"/>
                  <a:lumOff val="25000"/>
                </a:schemeClr>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After the first iteration </a:t>
            </a:r>
            <a:r>
              <a:rPr lang="en-US" dirty="0">
                <a:solidFill>
                  <a:schemeClr val="accent1">
                    <a:lumMod val="75000"/>
                    <a:lumOff val="25000"/>
                  </a:schemeClr>
                </a:solidFill>
                <a:latin typeface="Consolas" pitchFamily="49" charset="0"/>
                <a:cs typeface="Consolas" pitchFamily="49" charset="0"/>
              </a:rPr>
              <a:t>p </a:t>
            </a:r>
            <a:r>
              <a:rPr lang="en-US" dirty="0"/>
              <a:t>has changed to ‘1’ as </a:t>
            </a:r>
            <a:r>
              <a:rPr lang="en-US" dirty="0" smtClean="0"/>
              <a:t>well</a:t>
            </a:r>
            <a:endParaRPr lang="en-US" dirty="0"/>
          </a:p>
        </p:txBody>
      </p:sp>
    </p:spTree>
    <p:extLst>
      <p:ext uri="{BB962C8B-B14F-4D97-AF65-F5344CB8AC3E}">
        <p14:creationId xmlns:p14="http://schemas.microsoft.com/office/powerpoint/2010/main" val="186638233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99331" name="Rectangle 3"/>
          <p:cNvSpPr>
            <a:spLocks noGrp="1" noChangeArrowheads="1"/>
          </p:cNvSpPr>
          <p:nvPr>
            <p:ph type="title"/>
            <p:custDataLst>
              <p:tags r:id="rId2"/>
            </p:custDataLst>
          </p:nvPr>
        </p:nvSpPr>
        <p:spPr/>
        <p:txBody>
          <a:bodyPr/>
          <a:lstStyle/>
          <a:p>
            <a:r>
              <a:rPr lang="en-US" smtClean="0"/>
              <a:t>Rules for Signal Assignment</a:t>
            </a:r>
          </a:p>
        </p:txBody>
      </p:sp>
      <p:sp>
        <p:nvSpPr>
          <p:cNvPr id="2" name="Content Placeholder 1"/>
          <p:cNvSpPr>
            <a:spLocks noGrp="1"/>
          </p:cNvSpPr>
          <p:nvPr>
            <p:ph idx="1"/>
          </p:nvPr>
        </p:nvSpPr>
        <p:spPr/>
        <p:txBody>
          <a:bodyPr/>
          <a:lstStyle/>
          <a:p>
            <a:r>
              <a:rPr lang="en-US" dirty="0"/>
              <a:t>Use </a:t>
            </a:r>
            <a:r>
              <a:rPr lang="en-US" dirty="0">
                <a:solidFill>
                  <a:schemeClr val="accent1">
                    <a:lumMod val="75000"/>
                    <a:lumOff val="25000"/>
                  </a:schemeClr>
                </a:solidFill>
                <a:latin typeface="Consolas" pitchFamily="49" charset="0"/>
                <a:cs typeface="Consolas" pitchFamily="49" charset="0"/>
              </a:rPr>
              <a:t>always @(</a:t>
            </a:r>
            <a:r>
              <a:rPr lang="en-US" dirty="0" err="1">
                <a:solidFill>
                  <a:schemeClr val="accent1">
                    <a:lumMod val="75000"/>
                    <a:lumOff val="25000"/>
                  </a:schemeClr>
                </a:solidFill>
                <a:latin typeface="Consolas" pitchFamily="49" charset="0"/>
                <a:cs typeface="Consolas" pitchFamily="49" charset="0"/>
              </a:rPr>
              <a:t>posedge</a:t>
            </a:r>
            <a:r>
              <a:rPr lang="en-US" dirty="0">
                <a:solidFill>
                  <a:schemeClr val="accent1">
                    <a:lumMod val="75000"/>
                    <a:lumOff val="25000"/>
                  </a:schemeClr>
                </a:solidFill>
                <a:latin typeface="Consolas" pitchFamily="49" charset="0"/>
                <a:cs typeface="Consolas" pitchFamily="49" charset="0"/>
              </a:rPr>
              <a:t> </a:t>
            </a:r>
            <a:r>
              <a:rPr lang="en-US" dirty="0" err="1">
                <a:solidFill>
                  <a:schemeClr val="accent1">
                    <a:lumMod val="75000"/>
                    <a:lumOff val="25000"/>
                  </a:schemeClr>
                </a:solidFill>
                <a:latin typeface="Consolas" pitchFamily="49" charset="0"/>
                <a:cs typeface="Consolas" pitchFamily="49" charset="0"/>
              </a:rPr>
              <a:t>clk</a:t>
            </a:r>
            <a:r>
              <a:rPr lang="en-US" dirty="0">
                <a:solidFill>
                  <a:schemeClr val="accent1">
                    <a:lumMod val="75000"/>
                    <a:lumOff val="25000"/>
                  </a:schemeClr>
                </a:solidFill>
                <a:latin typeface="Consolas" pitchFamily="49" charset="0"/>
                <a:cs typeface="Consolas" pitchFamily="49" charset="0"/>
              </a:rPr>
              <a:t>) </a:t>
            </a:r>
            <a:r>
              <a:rPr lang="en-US" dirty="0"/>
              <a:t>and </a:t>
            </a:r>
            <a:r>
              <a:rPr lang="en-US" dirty="0" smtClean="0"/>
              <a:t>non-blocking </a:t>
            </a:r>
            <a:r>
              <a:rPr lang="en-US" dirty="0"/>
              <a:t>assignments (</a:t>
            </a:r>
            <a:r>
              <a:rPr lang="en-US" dirty="0">
                <a:solidFill>
                  <a:schemeClr val="accent1">
                    <a:lumMod val="75000"/>
                    <a:lumOff val="25000"/>
                  </a:schemeClr>
                </a:solidFill>
                <a:latin typeface="Consolas" pitchFamily="49" charset="0"/>
                <a:cs typeface="Consolas" pitchFamily="49" charset="0"/>
              </a:rPr>
              <a:t>&lt;=</a:t>
            </a:r>
            <a:r>
              <a:rPr lang="en-US" dirty="0"/>
              <a:t>) to model synchronous sequential logic</a:t>
            </a:r>
          </a:p>
          <a:p>
            <a:pPr marL="457200" lvl="1" indent="0">
              <a:buNone/>
            </a:pPr>
            <a:r>
              <a:rPr lang="en-US" dirty="0">
                <a:solidFill>
                  <a:schemeClr val="accent1">
                    <a:lumMod val="75000"/>
                    <a:lumOff val="25000"/>
                  </a:schemeClr>
                </a:solidFill>
              </a:rPr>
              <a:t>     </a:t>
            </a:r>
            <a:r>
              <a:rPr lang="en-US" b="1" dirty="0">
                <a:latin typeface="Consolas" pitchFamily="49" charset="0"/>
                <a:cs typeface="Consolas" pitchFamily="49" charset="0"/>
              </a:rPr>
              <a:t>always</a:t>
            </a:r>
            <a:r>
              <a:rPr lang="en-US" dirty="0">
                <a:latin typeface="Consolas" pitchFamily="49" charset="0"/>
                <a:cs typeface="Consolas" pitchFamily="49" charset="0"/>
              </a:rPr>
              <a:t> @ (</a:t>
            </a:r>
            <a:r>
              <a:rPr lang="en-US" b="1" dirty="0" err="1">
                <a:latin typeface="Consolas" pitchFamily="49" charset="0"/>
                <a:cs typeface="Consolas" pitchFamily="49" charset="0"/>
              </a:rPr>
              <a:t>posedge</a:t>
            </a:r>
            <a:r>
              <a:rPr lang="en-US" dirty="0">
                <a:latin typeface="Consolas" pitchFamily="49" charset="0"/>
                <a:cs typeface="Consolas" pitchFamily="49" charset="0"/>
              </a:rPr>
              <a:t> </a:t>
            </a:r>
            <a:r>
              <a:rPr lang="en-US" dirty="0" err="1">
                <a:latin typeface="Consolas" pitchFamily="49" charset="0"/>
                <a:cs typeface="Consolas" pitchFamily="49" charset="0"/>
              </a:rPr>
              <a:t>clk</a:t>
            </a:r>
            <a:r>
              <a:rPr lang="en-US" dirty="0">
                <a:latin typeface="Consolas" pitchFamily="49" charset="0"/>
                <a:cs typeface="Consolas" pitchFamily="49" charset="0"/>
              </a:rPr>
              <a:t>)</a:t>
            </a:r>
          </a:p>
          <a:p>
            <a:pPr marL="457200" lvl="1"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q </a:t>
            </a:r>
            <a:r>
              <a:rPr lang="en-US" dirty="0">
                <a:latin typeface="Consolas" pitchFamily="49" charset="0"/>
                <a:cs typeface="Consolas" pitchFamily="49" charset="0"/>
              </a:rPr>
              <a:t>&lt;= d; // </a:t>
            </a:r>
            <a:r>
              <a:rPr lang="en-US" dirty="0" err="1" smtClean="0">
                <a:latin typeface="Consolas" pitchFamily="49" charset="0"/>
                <a:cs typeface="Consolas" pitchFamily="49" charset="0"/>
              </a:rPr>
              <a:t>nonblocking</a:t>
            </a:r>
            <a:endParaRPr lang="en-US" dirty="0">
              <a:latin typeface="Consolas" pitchFamily="49" charset="0"/>
              <a:cs typeface="Consolas" pitchFamily="49" charset="0"/>
            </a:endParaRPr>
          </a:p>
          <a:p>
            <a:r>
              <a:rPr lang="en-US" dirty="0"/>
              <a:t>Use continuous assignments (</a:t>
            </a:r>
            <a:r>
              <a:rPr lang="en-US" dirty="0">
                <a:solidFill>
                  <a:schemeClr val="accent1">
                    <a:lumMod val="75000"/>
                    <a:lumOff val="25000"/>
                  </a:schemeClr>
                </a:solidFill>
                <a:latin typeface="Consolas" pitchFamily="49" charset="0"/>
                <a:cs typeface="Consolas" pitchFamily="49" charset="0"/>
              </a:rPr>
              <a:t>assign …</a:t>
            </a:r>
            <a:r>
              <a:rPr lang="en-US" dirty="0"/>
              <a:t>)to model simple combinational logic.</a:t>
            </a:r>
          </a:p>
          <a:p>
            <a:pPr marL="457200" lvl="1" indent="0">
              <a:buNone/>
            </a:pPr>
            <a:r>
              <a:rPr lang="en-US" dirty="0"/>
              <a:t>      </a:t>
            </a:r>
            <a:r>
              <a:rPr lang="en-US" b="1" dirty="0">
                <a:latin typeface="Consolas" pitchFamily="49" charset="0"/>
                <a:cs typeface="Consolas" pitchFamily="49" charset="0"/>
              </a:rPr>
              <a:t>assign</a:t>
            </a:r>
            <a:r>
              <a:rPr lang="en-US" dirty="0">
                <a:latin typeface="Consolas" pitchFamily="49" charset="0"/>
                <a:cs typeface="Consolas" pitchFamily="49" charset="0"/>
              </a:rPr>
              <a:t> y = a &amp; b; </a:t>
            </a:r>
          </a:p>
        </p:txBody>
      </p:sp>
    </p:spTree>
    <p:extLst>
      <p:ext uri="{BB962C8B-B14F-4D97-AF65-F5344CB8AC3E}">
        <p14:creationId xmlns:p14="http://schemas.microsoft.com/office/powerpoint/2010/main" val="122404697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99331" name="Rectangle 3"/>
          <p:cNvSpPr>
            <a:spLocks noGrp="1" noChangeArrowheads="1"/>
          </p:cNvSpPr>
          <p:nvPr>
            <p:ph type="title"/>
            <p:custDataLst>
              <p:tags r:id="rId2"/>
            </p:custDataLst>
          </p:nvPr>
        </p:nvSpPr>
        <p:spPr/>
        <p:txBody>
          <a:bodyPr/>
          <a:lstStyle/>
          <a:p>
            <a:r>
              <a:rPr lang="en-US" dirty="0" smtClean="0"/>
              <a:t>Rules for Signal Assignment (</a:t>
            </a:r>
            <a:r>
              <a:rPr lang="en-US" dirty="0" err="1" smtClean="0"/>
              <a:t>cont</a:t>
            </a:r>
            <a:r>
              <a:rPr lang="en-US" dirty="0" smtClean="0"/>
              <a:t>)</a:t>
            </a:r>
          </a:p>
        </p:txBody>
      </p:sp>
      <p:sp>
        <p:nvSpPr>
          <p:cNvPr id="2" name="Content Placeholder 1"/>
          <p:cNvSpPr>
            <a:spLocks noGrp="1"/>
          </p:cNvSpPr>
          <p:nvPr>
            <p:ph idx="1"/>
          </p:nvPr>
        </p:nvSpPr>
        <p:spPr/>
        <p:txBody>
          <a:bodyPr/>
          <a:lstStyle/>
          <a:p>
            <a:r>
              <a:rPr lang="en-US" dirty="0" smtClean="0"/>
              <a:t>Use </a:t>
            </a:r>
            <a:r>
              <a:rPr lang="en-US" dirty="0">
                <a:solidFill>
                  <a:schemeClr val="accent1">
                    <a:lumMod val="75000"/>
                    <a:lumOff val="25000"/>
                  </a:schemeClr>
                </a:solidFill>
                <a:latin typeface="Consolas" pitchFamily="49" charset="0"/>
                <a:cs typeface="Consolas" pitchFamily="49" charset="0"/>
              </a:rPr>
              <a:t>always @ (*) </a:t>
            </a:r>
            <a:r>
              <a:rPr lang="en-US" dirty="0"/>
              <a:t>and blocking assignments (</a:t>
            </a:r>
            <a:r>
              <a:rPr lang="en-US" dirty="0">
                <a:solidFill>
                  <a:schemeClr val="accent1">
                    <a:lumMod val="75000"/>
                    <a:lumOff val="25000"/>
                  </a:schemeClr>
                </a:solidFill>
                <a:latin typeface="Consolas" pitchFamily="49" charset="0"/>
                <a:cs typeface="Consolas" pitchFamily="49" charset="0"/>
              </a:rPr>
              <a:t>=</a:t>
            </a:r>
            <a:r>
              <a:rPr lang="en-US" dirty="0"/>
              <a:t>) to model more complicated combinational logic where the always statement is helpful</a:t>
            </a:r>
            <a:r>
              <a:rPr lang="en-US" dirty="0" smtClean="0"/>
              <a:t>.</a:t>
            </a:r>
            <a:endParaRPr lang="en-US" dirty="0"/>
          </a:p>
          <a:p>
            <a:r>
              <a:rPr lang="en-US" dirty="0"/>
              <a:t>Do not make assignments to the same signal in more than one always statement or continuous assignment statement</a:t>
            </a:r>
            <a:endParaRPr lang="de-CH" dirty="0"/>
          </a:p>
        </p:txBody>
      </p:sp>
    </p:spTree>
    <p:extLst>
      <p:ext uri="{BB962C8B-B14F-4D97-AF65-F5344CB8AC3E}">
        <p14:creationId xmlns:p14="http://schemas.microsoft.com/office/powerpoint/2010/main" val="116671866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1380" name="Rectangle 3"/>
          <p:cNvSpPr>
            <a:spLocks noGrp="1" noChangeArrowheads="1"/>
          </p:cNvSpPr>
          <p:nvPr>
            <p:ph type="title"/>
            <p:custDataLst>
              <p:tags r:id="rId3"/>
            </p:custDataLst>
          </p:nvPr>
        </p:nvSpPr>
        <p:spPr/>
        <p:txBody>
          <a:bodyPr/>
          <a:lstStyle/>
          <a:p>
            <a:r>
              <a:rPr lang="en-US" smtClean="0"/>
              <a:t>Finite State Machines (FSMs)</a:t>
            </a:r>
          </a:p>
        </p:txBody>
      </p:sp>
      <p:sp>
        <p:nvSpPr>
          <p:cNvPr id="2" name="Content Placeholder 1"/>
          <p:cNvSpPr>
            <a:spLocks noGrp="1"/>
          </p:cNvSpPr>
          <p:nvPr>
            <p:ph idx="1"/>
          </p:nvPr>
        </p:nvSpPr>
        <p:spPr/>
        <p:txBody>
          <a:bodyPr/>
          <a:lstStyle/>
          <a:p>
            <a:r>
              <a:rPr lang="en-US" dirty="0"/>
              <a:t>Each FSM consists of three separate parts:</a:t>
            </a:r>
          </a:p>
          <a:p>
            <a:pPr lvl="1"/>
            <a:r>
              <a:rPr lang="en-US" dirty="0"/>
              <a:t>next state logic</a:t>
            </a:r>
          </a:p>
          <a:p>
            <a:pPr lvl="1"/>
            <a:r>
              <a:rPr lang="en-US" dirty="0"/>
              <a:t>state register</a:t>
            </a:r>
          </a:p>
          <a:p>
            <a:pPr lvl="1"/>
            <a:r>
              <a:rPr lang="en-US" dirty="0"/>
              <a:t>output logic</a:t>
            </a:r>
          </a:p>
          <a:p>
            <a:endParaRPr lang="de-CH" dirty="0"/>
          </a:p>
        </p:txBody>
      </p:sp>
      <p:graphicFrame>
        <p:nvGraphicFramePr>
          <p:cNvPr id="3" name="Object 2"/>
          <p:cNvGraphicFramePr>
            <a:graphicFrameLocks noGrp="1" noChangeAspect="1"/>
          </p:cNvGraphicFramePr>
          <p:nvPr>
            <p:custDataLst>
              <p:tags r:id="rId4"/>
            </p:custDataLst>
            <p:extLst/>
          </p:nvPr>
        </p:nvGraphicFramePr>
        <p:xfrm>
          <a:off x="381000" y="2971800"/>
          <a:ext cx="8294687" cy="1828800"/>
        </p:xfrm>
        <a:graphic>
          <a:graphicData uri="http://schemas.openxmlformats.org/presentationml/2006/ole">
            <mc:AlternateContent xmlns:mc="http://schemas.openxmlformats.org/markup-compatibility/2006">
              <mc:Choice xmlns:v="urn:schemas-microsoft-com:vml" Requires="v">
                <p:oleObj spid="_x0000_s158771" name="VISIO" r:id="rId7" imgW="2607338" imgH="573981" progId="Visio.Drawing.6">
                  <p:embed/>
                </p:oleObj>
              </mc:Choice>
              <mc:Fallback>
                <p:oleObj name="VISIO" r:id="rId7" imgW="2607338" imgH="573981" progId="Visio.Drawing.6">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971800"/>
                        <a:ext cx="8294687"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77191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3"/>
          <p:cNvSpPr>
            <a:spLocks noGrp="1" noChangeArrowheads="1"/>
          </p:cNvSpPr>
          <p:nvPr>
            <p:ph type="title"/>
            <p:custDataLst>
              <p:tags r:id="rId2"/>
            </p:custDataLst>
          </p:nvPr>
        </p:nvSpPr>
        <p:spPr/>
        <p:txBody>
          <a:bodyPr/>
          <a:lstStyle/>
          <a:p>
            <a:r>
              <a:rPr lang="en-US" dirty="0" smtClean="0"/>
              <a:t>Finite State Machine (FSM) consists of:</a:t>
            </a:r>
          </a:p>
        </p:txBody>
      </p:sp>
      <p:sp>
        <p:nvSpPr>
          <p:cNvPr id="2" name="Content Placeholder 1"/>
          <p:cNvSpPr>
            <a:spLocks noGrp="1"/>
          </p:cNvSpPr>
          <p:nvPr>
            <p:ph idx="1"/>
          </p:nvPr>
        </p:nvSpPr>
        <p:spPr/>
        <p:txBody>
          <a:bodyPr/>
          <a:lstStyle/>
          <a:p>
            <a:r>
              <a:rPr lang="en-US" dirty="0" smtClean="0"/>
              <a:t>State register:</a:t>
            </a:r>
            <a:endParaRPr lang="en-US" dirty="0"/>
          </a:p>
          <a:p>
            <a:pPr lvl="1"/>
            <a:r>
              <a:rPr lang="en-US" dirty="0"/>
              <a:t>Store the current state and </a:t>
            </a:r>
          </a:p>
          <a:p>
            <a:pPr lvl="1"/>
            <a:r>
              <a:rPr lang="en-US" dirty="0"/>
              <a:t>Load the next state at the clock </a:t>
            </a:r>
            <a:r>
              <a:rPr lang="en-US" dirty="0" smtClean="0"/>
              <a:t>edge</a:t>
            </a:r>
          </a:p>
          <a:p>
            <a:pPr lvl="1"/>
            <a:r>
              <a:rPr lang="en-US" dirty="0" smtClean="0"/>
              <a:t>Sequential circuit</a:t>
            </a:r>
            <a:endParaRPr lang="en-US" dirty="0"/>
          </a:p>
          <a:p>
            <a:r>
              <a:rPr lang="en-US" dirty="0" smtClean="0"/>
              <a:t>Next state logic</a:t>
            </a:r>
          </a:p>
          <a:p>
            <a:pPr lvl="1"/>
            <a:r>
              <a:rPr lang="en-US" dirty="0" smtClean="0"/>
              <a:t>Determines what the next state will be</a:t>
            </a:r>
          </a:p>
          <a:p>
            <a:pPr lvl="1"/>
            <a:r>
              <a:rPr lang="en-US" dirty="0" smtClean="0"/>
              <a:t>Combinational circuit</a:t>
            </a:r>
          </a:p>
          <a:p>
            <a:r>
              <a:rPr lang="en-US" dirty="0" smtClean="0"/>
              <a:t>Output logic</a:t>
            </a:r>
          </a:p>
          <a:p>
            <a:pPr lvl="1"/>
            <a:r>
              <a:rPr lang="en-US" dirty="0" smtClean="0"/>
              <a:t>Generates the outputs</a:t>
            </a:r>
          </a:p>
          <a:p>
            <a:pPr lvl="1"/>
            <a:r>
              <a:rPr lang="en-US" dirty="0" smtClean="0"/>
              <a:t>Combinational Circuit</a:t>
            </a:r>
            <a:endParaRPr lang="en-US" dirty="0"/>
          </a:p>
          <a:p>
            <a:endParaRPr lang="de-CH" dirty="0"/>
          </a:p>
        </p:txBody>
      </p:sp>
      <p:sp>
        <p:nvSpPr>
          <p:cNvPr id="77827" name="Rectangle 2"/>
          <p:cNvSpPr>
            <a:spLocks noChangeArrowheads="1"/>
          </p:cNvSpPr>
          <p:nvPr>
            <p:custDataLst>
              <p:tags r:id="rId3"/>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a:p>
            <a:pPr marL="342900" indent="-342900">
              <a:spcBef>
                <a:spcPct val="20000"/>
              </a:spcBef>
            </a:pPr>
            <a:endParaRPr lang="en-US" sz="3200">
              <a:latin typeface="Times New Roman" pitchFamily="18" charset="0"/>
              <a:cs typeface="Arial" pitchFamily="34" charset="0"/>
            </a:endParaRPr>
          </a:p>
        </p:txBody>
      </p:sp>
      <p:graphicFrame>
        <p:nvGraphicFramePr>
          <p:cNvPr id="3" name="Object 2"/>
          <p:cNvGraphicFramePr>
            <a:graphicFrameLocks noGrp="1" noChangeAspect="1"/>
          </p:cNvGraphicFramePr>
          <p:nvPr>
            <p:custDataLst>
              <p:tags r:id="rId4"/>
            </p:custDataLst>
          </p:nvPr>
        </p:nvGraphicFramePr>
        <p:xfrm>
          <a:off x="5105400" y="1219200"/>
          <a:ext cx="2971800" cy="1558925"/>
        </p:xfrm>
        <a:graphic>
          <a:graphicData uri="http://schemas.openxmlformats.org/presentationml/2006/ole">
            <mc:AlternateContent xmlns:mc="http://schemas.openxmlformats.org/markup-compatibility/2006">
              <mc:Choice xmlns:v="urn:schemas-microsoft-com:vml" Requires="v">
                <p:oleObj spid="_x0000_s1069" name="VISIO" r:id="rId9" imgW="1485328" imgH="780064" progId="Visio.Drawing.6">
                  <p:embed/>
                </p:oleObj>
              </mc:Choice>
              <mc:Fallback>
                <p:oleObj name="VISIO" r:id="rId9" imgW="1485328" imgH="780064" progId="Visio.Drawing.6">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219200"/>
                        <a:ext cx="29718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Grp="1" noChangeAspect="1"/>
          </p:cNvGraphicFramePr>
          <p:nvPr>
            <p:custDataLst>
              <p:tags r:id="rId5"/>
            </p:custDataLst>
            <p:extLst/>
          </p:nvPr>
        </p:nvGraphicFramePr>
        <p:xfrm>
          <a:off x="5732046" y="2895600"/>
          <a:ext cx="2573754" cy="1459376"/>
        </p:xfrm>
        <a:graphic>
          <a:graphicData uri="http://schemas.openxmlformats.org/presentationml/2006/ole">
            <mc:AlternateContent xmlns:mc="http://schemas.openxmlformats.org/markup-compatibility/2006">
              <mc:Choice xmlns:v="urn:schemas-microsoft-com:vml" Requires="v">
                <p:oleObj spid="_x0000_s1070" name="VISIO" r:id="rId11" imgW="1286877" imgH="729688" progId="Visio.Drawing.6">
                  <p:embed/>
                </p:oleObj>
              </mc:Choice>
              <mc:Fallback>
                <p:oleObj name="VISIO" r:id="rId11" imgW="1286877" imgH="729688" progId="Visio.Drawing.6">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046" y="2895600"/>
                        <a:ext cx="2573754" cy="145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Grp="1" noChangeAspect="1"/>
          </p:cNvGraphicFramePr>
          <p:nvPr>
            <p:custDataLst>
              <p:tags r:id="rId6"/>
            </p:custDataLst>
            <p:extLst/>
          </p:nvPr>
        </p:nvGraphicFramePr>
        <p:xfrm>
          <a:off x="5791200" y="4343400"/>
          <a:ext cx="2720302" cy="1459376"/>
        </p:xfrm>
        <a:graphic>
          <a:graphicData uri="http://schemas.openxmlformats.org/presentationml/2006/ole">
            <mc:AlternateContent xmlns:mc="http://schemas.openxmlformats.org/markup-compatibility/2006">
              <mc:Choice xmlns:v="urn:schemas-microsoft-com:vml" Requires="v">
                <p:oleObj spid="_x0000_s1071" name="VISIO" r:id="rId13" imgW="1360151" imgH="729688" progId="Visio.Drawing.6">
                  <p:embed/>
                </p:oleObj>
              </mc:Choice>
              <mc:Fallback>
                <p:oleObj name="VISIO" r:id="rId13" imgW="1360151" imgH="729688" progId="Visio.Drawing.6">
                  <p:embed/>
                  <p:pic>
                    <p:nvPicPr>
                      <p:cNvPr id="0" name=""/>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4343400"/>
                        <a:ext cx="2720302" cy="145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45740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ChangeArrowheads="1"/>
          </p:cNvSpPr>
          <p:nvPr>
            <p:custDataLst>
              <p:tags r:id="rId1"/>
            </p:custDataLst>
          </p:nvPr>
        </p:nvSpPr>
        <p:spPr bwMode="auto">
          <a:xfrm>
            <a:off x="381000" y="12192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p:txBody>
      </p:sp>
      <p:sp>
        <p:nvSpPr>
          <p:cNvPr id="103428" name="Rectangle 3"/>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3429" name="Rectangle 4"/>
          <p:cNvSpPr>
            <a:spLocks noGrp="1" noChangeArrowheads="1"/>
          </p:cNvSpPr>
          <p:nvPr>
            <p:ph type="title"/>
            <p:custDataLst>
              <p:tags r:id="rId3"/>
            </p:custDataLst>
          </p:nvPr>
        </p:nvSpPr>
        <p:spPr/>
        <p:txBody>
          <a:bodyPr/>
          <a:lstStyle/>
          <a:p>
            <a:r>
              <a:rPr lang="en-US" dirty="0" smtClean="0"/>
              <a:t>FSM Example 1: Divide by 3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6850" y="1371600"/>
            <a:ext cx="5905500" cy="11557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600" y="3758609"/>
            <a:ext cx="6604000" cy="2336800"/>
          </a:xfrm>
          <a:prstGeom prst="rect">
            <a:avLst/>
          </a:prstGeom>
        </p:spPr>
      </p:pic>
      <p:sp>
        <p:nvSpPr>
          <p:cNvPr id="8" name="Rectangle 7"/>
          <p:cNvSpPr/>
          <p:nvPr/>
        </p:nvSpPr>
        <p:spPr>
          <a:xfrm>
            <a:off x="971632" y="2743200"/>
            <a:ext cx="7200736" cy="707886"/>
          </a:xfrm>
          <a:prstGeom prst="rect">
            <a:avLst/>
          </a:prstGeom>
        </p:spPr>
        <p:txBody>
          <a:bodyPr wrap="square">
            <a:spAutoFit/>
          </a:bodyPr>
          <a:lstStyle/>
          <a:p>
            <a:r>
              <a:rPr lang="en-US" sz="2000" dirty="0">
                <a:latin typeface="Calibri" charset="0"/>
                <a:ea typeface="Calibri" charset="0"/>
                <a:cs typeface="Calibri" charset="0"/>
              </a:rPr>
              <a:t>The output </a:t>
            </a:r>
            <a:r>
              <a:rPr lang="en-US" sz="2000" i="1" dirty="0">
                <a:latin typeface="Calibri" charset="0"/>
                <a:ea typeface="Calibri" charset="0"/>
                <a:cs typeface="Calibri" charset="0"/>
              </a:rPr>
              <a:t>Y </a:t>
            </a:r>
            <a:r>
              <a:rPr lang="en-US" sz="2000" dirty="0">
                <a:latin typeface="Calibri" charset="0"/>
                <a:ea typeface="Calibri" charset="0"/>
                <a:cs typeface="Calibri" charset="0"/>
              </a:rPr>
              <a:t>is HIGH for </a:t>
            </a:r>
            <a:r>
              <a:rPr lang="en-US" sz="2000" b="1" dirty="0">
                <a:latin typeface="Calibri" charset="0"/>
                <a:ea typeface="Calibri" charset="0"/>
                <a:cs typeface="Calibri" charset="0"/>
              </a:rPr>
              <a:t>one clock cycle out of every </a:t>
            </a:r>
            <a:r>
              <a:rPr lang="en-US" sz="2000" b="1" i="1" dirty="0" smtClean="0">
                <a:latin typeface="Calibri" charset="0"/>
                <a:ea typeface="Calibri" charset="0"/>
                <a:cs typeface="Calibri" charset="0"/>
              </a:rPr>
              <a:t>3</a:t>
            </a:r>
            <a:r>
              <a:rPr lang="en-US" sz="2000" i="1" dirty="0" smtClean="0">
                <a:latin typeface="Calibri" charset="0"/>
                <a:ea typeface="Calibri" charset="0"/>
                <a:cs typeface="Calibri" charset="0"/>
              </a:rPr>
              <a:t>. </a:t>
            </a:r>
            <a:r>
              <a:rPr lang="en-US" sz="2000" dirty="0">
                <a:latin typeface="Calibri" charset="0"/>
                <a:ea typeface="Calibri" charset="0"/>
                <a:cs typeface="Calibri" charset="0"/>
              </a:rPr>
              <a:t>In other words, the output </a:t>
            </a:r>
            <a:r>
              <a:rPr lang="en-US" sz="2000" b="1" dirty="0">
                <a:latin typeface="Calibri" charset="0"/>
                <a:ea typeface="Calibri" charset="0"/>
                <a:cs typeface="Calibri" charset="0"/>
              </a:rPr>
              <a:t>divides the frequency of the clock by </a:t>
            </a:r>
            <a:r>
              <a:rPr lang="en-US" sz="2000" b="1" i="1" dirty="0" smtClean="0">
                <a:latin typeface="Calibri" charset="0"/>
                <a:ea typeface="Calibri" charset="0"/>
                <a:cs typeface="Calibri" charset="0"/>
              </a:rPr>
              <a:t>3</a:t>
            </a:r>
            <a:r>
              <a:rPr lang="en-US" sz="2000" dirty="0" smtClean="0">
                <a:latin typeface="Calibri" charset="0"/>
                <a:ea typeface="Calibri" charset="0"/>
                <a:cs typeface="Calibri" charset="0"/>
              </a:rPr>
              <a:t>. </a:t>
            </a: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97581906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5475" name="Rectangle 3"/>
          <p:cNvSpPr>
            <a:spLocks noGrp="1" noChangeArrowheads="1"/>
          </p:cNvSpPr>
          <p:nvPr>
            <p:ph type="title"/>
            <p:custDataLst>
              <p:tags r:id="rId2"/>
            </p:custDataLst>
          </p:nvPr>
        </p:nvSpPr>
        <p:spPr/>
        <p:txBody>
          <a:bodyPr/>
          <a:lstStyle/>
          <a:p>
            <a:r>
              <a:rPr lang="en-US" dirty="0" smtClean="0"/>
              <a:t>FSM in Verilog, Definitions</a:t>
            </a:r>
          </a:p>
        </p:txBody>
      </p:sp>
      <p:sp>
        <p:nvSpPr>
          <p:cNvPr id="105476" name="Rectangle 4"/>
          <p:cNvSpPr>
            <a:spLocks noGrp="1" noChangeArrowheads="1"/>
          </p:cNvSpPr>
          <p:nvPr>
            <p:ph idx="1"/>
            <p:custDataLst>
              <p:tags r:id="rId3"/>
            </p:custDataLst>
          </p:nvPr>
        </p:nvSpPr>
        <p:spPr>
          <a:xfrm>
            <a:off x="485775" y="1362076"/>
            <a:ext cx="7896225" cy="2600324"/>
          </a:xfrm>
          <a:ln>
            <a:solidFill>
              <a:schemeClr val="tx1"/>
            </a:solidFill>
            <a:miter lim="800000"/>
            <a:headEnd/>
            <a:tailEnd/>
          </a:ln>
        </p:spPr>
        <p:txBody>
          <a:bodyPr/>
          <a:lstStyle/>
          <a:p>
            <a:pPr>
              <a:buFont typeface="Wingdings" charset="2"/>
              <a:buNone/>
            </a:pPr>
            <a:r>
              <a:rPr lang="en-US" sz="1800" b="1" dirty="0" smtClean="0">
                <a:latin typeface="Consolas" pitchFamily="49" charset="0"/>
              </a:rPr>
              <a:t>module </a:t>
            </a:r>
            <a:r>
              <a:rPr lang="en-US" sz="1800" dirty="0" smtClean="0">
                <a:latin typeface="Consolas" pitchFamily="49" charset="0"/>
              </a:rPr>
              <a:t>divideby3FSM (</a:t>
            </a:r>
            <a:r>
              <a:rPr lang="en-US" sz="1800" b="1" dirty="0" smtClean="0">
                <a:latin typeface="Consolas" pitchFamily="49" charset="0"/>
              </a:rPr>
              <a:t>input</a:t>
            </a:r>
            <a:r>
              <a:rPr lang="en-US" sz="1800" dirty="0" smtClean="0">
                <a:latin typeface="Consolas" pitchFamily="49" charset="0"/>
              </a:rPr>
              <a:t> </a:t>
            </a:r>
            <a:r>
              <a:rPr lang="en-US" sz="1800" dirty="0" err="1" smtClean="0">
                <a:latin typeface="Consolas" pitchFamily="49" charset="0"/>
              </a:rPr>
              <a:t>clk</a:t>
            </a:r>
            <a:r>
              <a:rPr lang="en-US" sz="1800" dirty="0" smtClean="0">
                <a:latin typeface="Consolas" pitchFamily="49" charset="0"/>
              </a:rPr>
              <a:t>, </a:t>
            </a:r>
          </a:p>
          <a:p>
            <a:pPr>
              <a:buFont typeface="Wingdings" charset="2"/>
              <a:buNone/>
            </a:pPr>
            <a:r>
              <a:rPr lang="en-US" sz="1800" b="1" dirty="0" smtClean="0">
                <a:latin typeface="Consolas" pitchFamily="49" charset="0"/>
              </a:rPr>
              <a:t>                     input</a:t>
            </a:r>
            <a:r>
              <a:rPr lang="en-US" sz="1800" dirty="0" smtClean="0">
                <a:latin typeface="Consolas" pitchFamily="49" charset="0"/>
              </a:rPr>
              <a:t> reset, </a:t>
            </a:r>
          </a:p>
          <a:p>
            <a:pPr>
              <a:buFont typeface="Wingdings" charset="2"/>
              <a:buNone/>
            </a:pPr>
            <a:r>
              <a:rPr lang="en-US" sz="1800" b="1" dirty="0" smtClean="0">
                <a:latin typeface="Consolas" pitchFamily="49" charset="0"/>
              </a:rPr>
              <a:t>                     output</a:t>
            </a:r>
            <a:r>
              <a:rPr lang="en-US" sz="1800" dirty="0" smtClean="0">
                <a:latin typeface="Consolas" pitchFamily="49" charset="0"/>
              </a:rPr>
              <a:t> q);</a:t>
            </a:r>
          </a:p>
          <a:p>
            <a:pPr>
              <a:buFont typeface="Wingdings" charset="2"/>
              <a:buNone/>
            </a:pPr>
            <a:endParaRPr lang="en-US" sz="1800" dirty="0" smtClean="0">
              <a:latin typeface="Consolas" pitchFamily="49" charset="0"/>
            </a:endParaRPr>
          </a:p>
          <a:p>
            <a:pPr>
              <a:buFont typeface="Wingdings" charset="2"/>
              <a:buNone/>
            </a:pPr>
            <a:r>
              <a:rPr lang="en-US" sz="1800" dirty="0" smtClean="0">
                <a:latin typeface="Consolas" pitchFamily="49" charset="0"/>
              </a:rPr>
              <a:t>   </a:t>
            </a:r>
            <a:r>
              <a:rPr lang="en-US" sz="1800" b="1" dirty="0" err="1" smtClean="0">
                <a:latin typeface="Consolas" pitchFamily="49" charset="0"/>
              </a:rPr>
              <a:t>reg</a:t>
            </a:r>
            <a:r>
              <a:rPr lang="en-US" sz="1800" dirty="0" smtClean="0">
                <a:latin typeface="Consolas" pitchFamily="49" charset="0"/>
              </a:rPr>
              <a:t>  [1:0] state, </a:t>
            </a:r>
            <a:r>
              <a:rPr lang="en-US" sz="1800" dirty="0" err="1" smtClean="0">
                <a:latin typeface="Consolas" pitchFamily="49" charset="0"/>
              </a:rPr>
              <a:t>nextstate</a:t>
            </a:r>
            <a:r>
              <a:rPr lang="en-US" sz="1800" dirty="0" smtClean="0">
                <a:latin typeface="Consolas" pitchFamily="49" charset="0"/>
              </a:rPr>
              <a:t>;</a:t>
            </a:r>
          </a:p>
          <a:p>
            <a:pPr>
              <a:buFont typeface="Wingdings" charset="2"/>
              <a:buNone/>
            </a:pPr>
            <a:r>
              <a:rPr lang="en-US" sz="1800" dirty="0" smtClean="0">
                <a:latin typeface="Consolas" pitchFamily="49" charset="0"/>
              </a:rPr>
              <a:t>   </a:t>
            </a:r>
          </a:p>
          <a:p>
            <a:pPr>
              <a:buFont typeface="Wingdings" charset="2"/>
              <a:buNone/>
            </a:pPr>
            <a:r>
              <a:rPr lang="en-US" sz="1800" dirty="0" smtClean="0">
                <a:latin typeface="Consolas" pitchFamily="49" charset="0"/>
              </a:rPr>
              <a:t>   </a:t>
            </a:r>
            <a:r>
              <a:rPr lang="en-US" sz="1800" b="1" dirty="0" smtClean="0">
                <a:latin typeface="Consolas" pitchFamily="49" charset="0"/>
              </a:rPr>
              <a:t>parameter</a:t>
            </a:r>
            <a:r>
              <a:rPr lang="en-US" sz="1800" dirty="0" smtClean="0">
                <a:latin typeface="Consolas" pitchFamily="49" charset="0"/>
              </a:rPr>
              <a:t> S0 = 2'b00;</a:t>
            </a:r>
          </a:p>
          <a:p>
            <a:pPr>
              <a:buFont typeface="Wingdings" charset="2"/>
              <a:buNone/>
            </a:pPr>
            <a:r>
              <a:rPr lang="en-US" sz="1800" dirty="0" smtClean="0">
                <a:latin typeface="Consolas" pitchFamily="49" charset="0"/>
              </a:rPr>
              <a:t>   </a:t>
            </a:r>
            <a:r>
              <a:rPr lang="en-US" sz="1800" b="1" dirty="0" smtClean="0">
                <a:latin typeface="Consolas" pitchFamily="49" charset="0"/>
              </a:rPr>
              <a:t>parameter </a:t>
            </a:r>
            <a:r>
              <a:rPr lang="en-US" sz="1800" dirty="0" smtClean="0">
                <a:latin typeface="Consolas" pitchFamily="49" charset="0"/>
              </a:rPr>
              <a:t>S1 = 2'b01;</a:t>
            </a:r>
          </a:p>
          <a:p>
            <a:pPr>
              <a:buFont typeface="Wingdings" charset="2"/>
              <a:buNone/>
            </a:pPr>
            <a:r>
              <a:rPr lang="en-US" sz="1800" dirty="0" smtClean="0">
                <a:latin typeface="Consolas" pitchFamily="49" charset="0"/>
              </a:rPr>
              <a:t>   </a:t>
            </a:r>
            <a:r>
              <a:rPr lang="en-US" sz="1800" b="1" dirty="0" smtClean="0">
                <a:latin typeface="Consolas" pitchFamily="49" charset="0"/>
              </a:rPr>
              <a:t>parameter </a:t>
            </a:r>
            <a:r>
              <a:rPr lang="en-US" sz="1800" dirty="0" smtClean="0">
                <a:latin typeface="Consolas" pitchFamily="49" charset="0"/>
              </a:rPr>
              <a:t>S2 = 2'b10;</a:t>
            </a:r>
          </a:p>
          <a:p>
            <a:pPr>
              <a:buFont typeface="Wingdings" charset="2"/>
              <a:buNone/>
            </a:pPr>
            <a:r>
              <a:rPr lang="en-US" sz="1200" dirty="0" smtClean="0">
                <a:latin typeface="Consolas" pitchFamily="49" charset="0"/>
              </a:rPr>
              <a:t>   </a:t>
            </a:r>
          </a:p>
        </p:txBody>
      </p:sp>
      <p:sp>
        <p:nvSpPr>
          <p:cNvPr id="2" name="Content Placeholder 1"/>
          <p:cNvSpPr>
            <a:spLocks noGrp="1"/>
          </p:cNvSpPr>
          <p:nvPr>
            <p:ph idx="10"/>
          </p:nvPr>
        </p:nvSpPr>
        <p:spPr>
          <a:xfrm>
            <a:off x="383997" y="4105275"/>
            <a:ext cx="7896225" cy="2447925"/>
          </a:xfrm>
        </p:spPr>
        <p:txBody>
          <a:bodyPr/>
          <a:lstStyle/>
          <a:p>
            <a:r>
              <a:rPr lang="en-US" dirty="0"/>
              <a:t>We define </a:t>
            </a:r>
            <a:r>
              <a:rPr lang="en-US" dirty="0">
                <a:latin typeface="Consolas" pitchFamily="49" charset="0"/>
                <a:cs typeface="Consolas" pitchFamily="49" charset="0"/>
              </a:rPr>
              <a:t>state</a:t>
            </a:r>
            <a:r>
              <a:rPr lang="en-US" dirty="0"/>
              <a:t> and </a:t>
            </a:r>
            <a:r>
              <a:rPr lang="en-US" dirty="0" err="1">
                <a:latin typeface="Consolas" pitchFamily="49" charset="0"/>
                <a:cs typeface="Consolas" pitchFamily="49" charset="0"/>
              </a:rPr>
              <a:t>nextstate</a:t>
            </a:r>
            <a:r>
              <a:rPr lang="en-US" dirty="0"/>
              <a:t> as </a:t>
            </a:r>
            <a:r>
              <a:rPr lang="en-US" dirty="0" smtClean="0"/>
              <a:t>2-bit </a:t>
            </a:r>
            <a:r>
              <a:rPr lang="en-US" dirty="0" err="1">
                <a:latin typeface="Consolas" pitchFamily="49" charset="0"/>
                <a:cs typeface="Consolas" pitchFamily="49" charset="0"/>
              </a:rPr>
              <a:t>reg</a:t>
            </a:r>
            <a:endParaRPr lang="en-US" dirty="0">
              <a:latin typeface="Consolas" pitchFamily="49" charset="0"/>
              <a:cs typeface="Consolas" pitchFamily="49" charset="0"/>
            </a:endParaRPr>
          </a:p>
          <a:p>
            <a:r>
              <a:rPr lang="en-US" dirty="0"/>
              <a:t>The parameter descriptions are optional, </a:t>
            </a:r>
            <a:r>
              <a:rPr lang="en-US" dirty="0" smtClean="0"/>
              <a:t>it makes </a:t>
            </a:r>
            <a:r>
              <a:rPr lang="en-US" dirty="0"/>
              <a:t>reading </a:t>
            </a:r>
            <a:r>
              <a:rPr lang="en-US" dirty="0" smtClean="0"/>
              <a:t>easier</a:t>
            </a:r>
            <a:endParaRPr lang="en-US" dirty="0"/>
          </a:p>
        </p:txBody>
      </p:sp>
    </p:spTree>
    <p:extLst>
      <p:ext uri="{BB962C8B-B14F-4D97-AF65-F5344CB8AC3E}">
        <p14:creationId xmlns:p14="http://schemas.microsoft.com/office/powerpoint/2010/main" val="94066777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7523" name="Rectangle 3"/>
          <p:cNvSpPr>
            <a:spLocks noGrp="1" noChangeArrowheads="1"/>
          </p:cNvSpPr>
          <p:nvPr>
            <p:ph type="title"/>
            <p:custDataLst>
              <p:tags r:id="rId3"/>
            </p:custDataLst>
          </p:nvPr>
        </p:nvSpPr>
        <p:spPr/>
        <p:txBody>
          <a:bodyPr/>
          <a:lstStyle/>
          <a:p>
            <a:r>
              <a:rPr lang="en-US" dirty="0" smtClean="0"/>
              <a:t>FSM in Verilog, State Register</a:t>
            </a:r>
          </a:p>
        </p:txBody>
      </p:sp>
      <p:sp>
        <p:nvSpPr>
          <p:cNvPr id="107524" name="Rectangle 4"/>
          <p:cNvSpPr>
            <a:spLocks noGrp="1" noChangeArrowheads="1"/>
          </p:cNvSpPr>
          <p:nvPr>
            <p:ph idx="1"/>
            <p:custDataLst>
              <p:tags r:id="rId4"/>
            </p:custDataLst>
          </p:nvPr>
        </p:nvSpPr>
        <p:spPr>
          <a:xfrm>
            <a:off x="485775" y="1362076"/>
            <a:ext cx="7896225" cy="1457324"/>
          </a:xfrm>
          <a:ln>
            <a:solidFill>
              <a:schemeClr val="tx1"/>
            </a:solidFill>
            <a:miter lim="800000"/>
            <a:headEnd/>
            <a:tailEnd/>
          </a:ln>
        </p:spPr>
        <p:txBody>
          <a:bodyPr/>
          <a:lstStyle/>
          <a:p>
            <a:pPr>
              <a:buFont typeface="Wingdings" charset="2"/>
              <a:buNone/>
            </a:pPr>
            <a:r>
              <a:rPr lang="en-US" sz="1800" dirty="0" smtClean="0">
                <a:solidFill>
                  <a:schemeClr val="accent3"/>
                </a:solidFill>
                <a:latin typeface="Consolas" pitchFamily="49" charset="0"/>
              </a:rPr>
              <a:t>// state register</a:t>
            </a:r>
          </a:p>
          <a:p>
            <a:pPr>
              <a:buFont typeface="Wingdings" charset="2"/>
              <a:buNone/>
            </a:pPr>
            <a:r>
              <a:rPr lang="en-US" sz="1800" dirty="0" smtClean="0">
                <a:latin typeface="Consolas" pitchFamily="49" charset="0"/>
              </a:rPr>
              <a:t>   </a:t>
            </a:r>
            <a:r>
              <a:rPr lang="en-US" sz="1800" b="1" dirty="0" smtClean="0">
                <a:latin typeface="Consolas" pitchFamily="49" charset="0"/>
              </a:rPr>
              <a:t>always </a:t>
            </a:r>
            <a:r>
              <a:rPr lang="en-US" sz="1800" dirty="0" smtClean="0">
                <a:latin typeface="Consolas" pitchFamily="49" charset="0"/>
              </a:rPr>
              <a:t>@ (</a:t>
            </a:r>
            <a:r>
              <a:rPr lang="en-US" sz="1800" b="1" dirty="0" err="1" smtClean="0">
                <a:latin typeface="Consolas" pitchFamily="49" charset="0"/>
              </a:rPr>
              <a:t>posedge</a:t>
            </a:r>
            <a:r>
              <a:rPr lang="en-US" sz="1800" b="1" dirty="0" smtClean="0">
                <a:latin typeface="Consolas" pitchFamily="49" charset="0"/>
              </a:rPr>
              <a:t> </a:t>
            </a:r>
            <a:r>
              <a:rPr lang="en-US" sz="1800" dirty="0" err="1" smtClean="0">
                <a:latin typeface="Consolas" pitchFamily="49" charset="0"/>
              </a:rPr>
              <a:t>clk</a:t>
            </a:r>
            <a:r>
              <a:rPr lang="en-US" sz="1800" dirty="0" smtClean="0">
                <a:latin typeface="Consolas" pitchFamily="49" charset="0"/>
              </a:rPr>
              <a:t>, </a:t>
            </a:r>
            <a:r>
              <a:rPr lang="en-US" sz="1800" b="1" dirty="0" err="1" smtClean="0">
                <a:latin typeface="Consolas" pitchFamily="49" charset="0"/>
              </a:rPr>
              <a:t>posedge</a:t>
            </a:r>
            <a:r>
              <a:rPr lang="en-US" sz="1800" b="1" dirty="0" smtClean="0">
                <a:latin typeface="Consolas" pitchFamily="49" charset="0"/>
              </a:rPr>
              <a:t> </a:t>
            </a:r>
            <a:r>
              <a:rPr lang="en-US" sz="1800" dirty="0" smtClean="0">
                <a:latin typeface="Consolas" pitchFamily="49" charset="0"/>
              </a:rPr>
              <a:t>reset)</a:t>
            </a:r>
          </a:p>
          <a:p>
            <a:pPr>
              <a:buFont typeface="Wingdings" charset="2"/>
              <a:buNone/>
            </a:pPr>
            <a:r>
              <a:rPr lang="en-US" sz="1800" dirty="0" smtClean="0">
                <a:latin typeface="Consolas" pitchFamily="49" charset="0"/>
              </a:rPr>
              <a:t>      </a:t>
            </a:r>
            <a:r>
              <a:rPr lang="en-US" sz="1800" b="1" dirty="0" smtClean="0">
                <a:latin typeface="Consolas" pitchFamily="49" charset="0"/>
              </a:rPr>
              <a:t>if </a:t>
            </a:r>
            <a:r>
              <a:rPr lang="en-US" sz="1800" dirty="0" smtClean="0">
                <a:latin typeface="Consolas" pitchFamily="49" charset="0"/>
              </a:rPr>
              <a:t>(reset) state &lt;= S0;</a:t>
            </a:r>
          </a:p>
          <a:p>
            <a:pPr>
              <a:buFont typeface="Wingdings" charset="2"/>
              <a:buNone/>
            </a:pPr>
            <a:r>
              <a:rPr lang="en-US" sz="1800" dirty="0" smtClean="0">
                <a:latin typeface="Consolas" pitchFamily="49" charset="0"/>
              </a:rPr>
              <a:t>      </a:t>
            </a:r>
            <a:r>
              <a:rPr lang="en-US" sz="1800" b="1" dirty="0" smtClean="0">
                <a:latin typeface="Consolas" pitchFamily="49" charset="0"/>
              </a:rPr>
              <a:t>else       </a:t>
            </a:r>
            <a:r>
              <a:rPr lang="en-US" sz="1800" dirty="0" smtClean="0">
                <a:latin typeface="Consolas" pitchFamily="49" charset="0"/>
              </a:rPr>
              <a:t>state &lt;= </a:t>
            </a:r>
            <a:r>
              <a:rPr lang="en-US" sz="1800" dirty="0" err="1" smtClean="0">
                <a:latin typeface="Consolas" pitchFamily="49" charset="0"/>
              </a:rPr>
              <a:t>nextstate</a:t>
            </a:r>
            <a:r>
              <a:rPr lang="en-US" sz="1800" dirty="0" smtClean="0">
                <a:latin typeface="Consolas" pitchFamily="49" charset="0"/>
              </a:rPr>
              <a:t>;</a:t>
            </a:r>
          </a:p>
        </p:txBody>
      </p:sp>
      <p:sp>
        <p:nvSpPr>
          <p:cNvPr id="2" name="Content Placeholder 1"/>
          <p:cNvSpPr>
            <a:spLocks noGrp="1"/>
          </p:cNvSpPr>
          <p:nvPr>
            <p:ph idx="10"/>
          </p:nvPr>
        </p:nvSpPr>
        <p:spPr>
          <a:xfrm>
            <a:off x="383997" y="2971800"/>
            <a:ext cx="7896225" cy="2447925"/>
          </a:xfrm>
        </p:spPr>
        <p:txBody>
          <a:bodyPr/>
          <a:lstStyle/>
          <a:p>
            <a:r>
              <a:rPr lang="en-US" dirty="0"/>
              <a:t>This part defines the state register (memorizing process)</a:t>
            </a:r>
          </a:p>
          <a:p>
            <a:r>
              <a:rPr lang="en-US" dirty="0"/>
              <a:t>Sensitive to only </a:t>
            </a:r>
            <a:r>
              <a:rPr lang="en-US" dirty="0" err="1"/>
              <a:t>clk</a:t>
            </a:r>
            <a:r>
              <a:rPr lang="en-US" dirty="0"/>
              <a:t>, reset</a:t>
            </a:r>
          </a:p>
          <a:p>
            <a:r>
              <a:rPr lang="en-US" dirty="0"/>
              <a:t>In this example reset is active when ‘1</a:t>
            </a:r>
            <a:r>
              <a:rPr lang="en-US" dirty="0" smtClean="0"/>
              <a:t>’</a:t>
            </a:r>
            <a:endParaRPr lang="en-US" dirty="0"/>
          </a:p>
        </p:txBody>
      </p:sp>
      <p:graphicFrame>
        <p:nvGraphicFramePr>
          <p:cNvPr id="6" name="Object 5"/>
          <p:cNvGraphicFramePr>
            <a:graphicFrameLocks noGrp="1" noChangeAspect="1"/>
          </p:cNvGraphicFramePr>
          <p:nvPr>
            <p:custDataLst>
              <p:tags r:id="rId5"/>
            </p:custDataLst>
            <p:extLst>
              <p:ext uri="{D42A27DB-BD31-4B8C-83A1-F6EECF244321}">
                <p14:modId xmlns:p14="http://schemas.microsoft.com/office/powerpoint/2010/main" val="714869416"/>
              </p:ext>
            </p:extLst>
          </p:nvPr>
        </p:nvGraphicFramePr>
        <p:xfrm>
          <a:off x="1143000" y="4689475"/>
          <a:ext cx="2971800" cy="1558925"/>
        </p:xfrm>
        <a:graphic>
          <a:graphicData uri="http://schemas.openxmlformats.org/presentationml/2006/ole">
            <mc:AlternateContent xmlns:mc="http://schemas.openxmlformats.org/markup-compatibility/2006">
              <mc:Choice xmlns:v="urn:schemas-microsoft-com:vml" Requires="v">
                <p:oleObj spid="_x0000_s160777" name="VISIO" r:id="rId8" imgW="1485328" imgH="780064" progId="Visio.Drawing.6">
                  <p:embed/>
                </p:oleObj>
              </mc:Choice>
              <mc:Fallback>
                <p:oleObj name="VISIO" r:id="rId8" imgW="1485328" imgH="780064" progId="Visio.Drawing.6">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689475"/>
                        <a:ext cx="29718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2954" y="4962820"/>
            <a:ext cx="3443895" cy="1218609"/>
          </a:xfrm>
          <a:prstGeom prst="rect">
            <a:avLst/>
          </a:prstGeom>
        </p:spPr>
      </p:pic>
    </p:spTree>
    <p:extLst>
      <p:ext uri="{BB962C8B-B14F-4D97-AF65-F5344CB8AC3E}">
        <p14:creationId xmlns:p14="http://schemas.microsoft.com/office/powerpoint/2010/main" val="192343009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9571" name="Rectangle 3"/>
          <p:cNvSpPr>
            <a:spLocks noGrp="1" noChangeArrowheads="1"/>
          </p:cNvSpPr>
          <p:nvPr>
            <p:ph type="title"/>
            <p:custDataLst>
              <p:tags r:id="rId3"/>
            </p:custDataLst>
          </p:nvPr>
        </p:nvSpPr>
        <p:spPr/>
        <p:txBody>
          <a:bodyPr/>
          <a:lstStyle/>
          <a:p>
            <a:r>
              <a:rPr lang="en-US" dirty="0" smtClean="0"/>
              <a:t>FSM in Verilog, Next State Calculation</a:t>
            </a:r>
          </a:p>
        </p:txBody>
      </p:sp>
      <p:sp>
        <p:nvSpPr>
          <p:cNvPr id="109572" name="Rectangle 4"/>
          <p:cNvSpPr>
            <a:spLocks noGrp="1" noChangeArrowheads="1"/>
          </p:cNvSpPr>
          <p:nvPr>
            <p:ph idx="1"/>
            <p:custDataLst>
              <p:tags r:id="rId4"/>
            </p:custDataLst>
          </p:nvPr>
        </p:nvSpPr>
        <p:spPr>
          <a:ln>
            <a:solidFill>
              <a:schemeClr val="tx1"/>
            </a:solidFill>
            <a:miter lim="800000"/>
            <a:headEnd/>
            <a:tailEnd/>
          </a:ln>
        </p:spPr>
        <p:txBody>
          <a:bodyPr/>
          <a:lstStyle/>
          <a:p>
            <a:pPr>
              <a:buFont typeface="Wingdings" charset="2"/>
              <a:buNone/>
            </a:pPr>
            <a:r>
              <a:rPr lang="en-US" sz="1800" dirty="0" smtClean="0">
                <a:solidFill>
                  <a:srgbClr val="A6A6A6"/>
                </a:solidFill>
                <a:latin typeface="Consolas" pitchFamily="49" charset="0"/>
              </a:rPr>
              <a:t> </a:t>
            </a:r>
            <a:r>
              <a:rPr lang="en-US" sz="1800" dirty="0" smtClean="0">
                <a:solidFill>
                  <a:schemeClr val="accent3"/>
                </a:solidFill>
                <a:latin typeface="Consolas" pitchFamily="49" charset="0"/>
              </a:rPr>
              <a:t>// next state logic</a:t>
            </a:r>
          </a:p>
          <a:p>
            <a:pPr>
              <a:buFont typeface="Wingdings" charset="2"/>
              <a:buNone/>
            </a:pPr>
            <a:r>
              <a:rPr lang="en-US" sz="1800" dirty="0" smtClean="0">
                <a:latin typeface="Consolas" pitchFamily="49" charset="0"/>
              </a:rPr>
              <a:t>   </a:t>
            </a:r>
            <a:r>
              <a:rPr lang="en-US" sz="1800" b="1" dirty="0" smtClean="0">
                <a:latin typeface="Consolas" pitchFamily="49" charset="0"/>
              </a:rPr>
              <a:t>always </a:t>
            </a:r>
            <a:r>
              <a:rPr lang="en-US" sz="1800" dirty="0" smtClean="0">
                <a:latin typeface="Consolas" pitchFamily="49" charset="0"/>
              </a:rPr>
              <a:t>@ (*)</a:t>
            </a:r>
          </a:p>
          <a:p>
            <a:pPr>
              <a:buFont typeface="Wingdings" charset="2"/>
              <a:buNone/>
            </a:pPr>
            <a:r>
              <a:rPr lang="en-US" sz="1800" dirty="0" smtClean="0">
                <a:latin typeface="Consolas" pitchFamily="49" charset="0"/>
              </a:rPr>
              <a:t>      </a:t>
            </a:r>
            <a:r>
              <a:rPr lang="en-US" sz="1800" b="1" dirty="0" smtClean="0">
                <a:latin typeface="Consolas" pitchFamily="49" charset="0"/>
              </a:rPr>
              <a:t>case </a:t>
            </a:r>
            <a:r>
              <a:rPr lang="en-US" sz="1800" dirty="0" smtClean="0">
                <a:latin typeface="Consolas" pitchFamily="49" charset="0"/>
              </a:rPr>
              <a:t>(state)</a:t>
            </a:r>
          </a:p>
          <a:p>
            <a:pPr>
              <a:buFont typeface="Wingdings" charset="2"/>
              <a:buNone/>
            </a:pPr>
            <a:r>
              <a:rPr lang="en-US" sz="1800" dirty="0" smtClean="0">
                <a:latin typeface="Consolas" pitchFamily="49" charset="0"/>
              </a:rPr>
              <a:t>         S0:      </a:t>
            </a:r>
            <a:r>
              <a:rPr lang="en-US" sz="1800" dirty="0" err="1" smtClean="0">
                <a:latin typeface="Consolas" pitchFamily="49" charset="0"/>
              </a:rPr>
              <a:t>nextstate</a:t>
            </a:r>
            <a:r>
              <a:rPr lang="en-US" sz="1800" dirty="0" smtClean="0">
                <a:latin typeface="Consolas" pitchFamily="49" charset="0"/>
              </a:rPr>
              <a:t> = S1;</a:t>
            </a:r>
          </a:p>
          <a:p>
            <a:pPr>
              <a:buFont typeface="Wingdings" charset="2"/>
              <a:buNone/>
            </a:pPr>
            <a:r>
              <a:rPr lang="en-US" sz="1800" dirty="0" smtClean="0">
                <a:latin typeface="Consolas" pitchFamily="49" charset="0"/>
              </a:rPr>
              <a:t>         S1:      </a:t>
            </a:r>
            <a:r>
              <a:rPr lang="en-US" sz="1800" dirty="0" err="1" smtClean="0">
                <a:latin typeface="Consolas" pitchFamily="49" charset="0"/>
              </a:rPr>
              <a:t>nextstate</a:t>
            </a:r>
            <a:r>
              <a:rPr lang="en-US" sz="1800" dirty="0" smtClean="0">
                <a:latin typeface="Consolas" pitchFamily="49" charset="0"/>
              </a:rPr>
              <a:t> = S2;</a:t>
            </a:r>
          </a:p>
          <a:p>
            <a:pPr>
              <a:buFont typeface="Wingdings" charset="2"/>
              <a:buNone/>
            </a:pPr>
            <a:r>
              <a:rPr lang="en-US" sz="1800" dirty="0" smtClean="0">
                <a:latin typeface="Consolas" pitchFamily="49" charset="0"/>
              </a:rPr>
              <a:t>         S2:      </a:t>
            </a:r>
            <a:r>
              <a:rPr lang="en-US" sz="1800" dirty="0" err="1" smtClean="0">
                <a:latin typeface="Consolas" pitchFamily="49" charset="0"/>
              </a:rPr>
              <a:t>nextstate</a:t>
            </a:r>
            <a:r>
              <a:rPr lang="en-US" sz="1800" dirty="0" smtClean="0">
                <a:latin typeface="Consolas" pitchFamily="49" charset="0"/>
              </a:rPr>
              <a:t> = S0;</a:t>
            </a:r>
          </a:p>
          <a:p>
            <a:pPr>
              <a:buFont typeface="Wingdings" charset="2"/>
              <a:buNone/>
            </a:pPr>
            <a:r>
              <a:rPr lang="en-US" sz="1800" dirty="0" smtClean="0">
                <a:latin typeface="Consolas" pitchFamily="49" charset="0"/>
              </a:rPr>
              <a:t>         </a:t>
            </a:r>
            <a:r>
              <a:rPr lang="en-US" sz="1800" b="1" dirty="0" smtClean="0">
                <a:latin typeface="Consolas" pitchFamily="49" charset="0"/>
              </a:rPr>
              <a:t>default</a:t>
            </a:r>
            <a:r>
              <a:rPr lang="en-US" sz="1800" dirty="0" smtClean="0">
                <a:latin typeface="Consolas" pitchFamily="49" charset="0"/>
              </a:rPr>
              <a:t>: </a:t>
            </a:r>
            <a:r>
              <a:rPr lang="en-US" sz="1800" dirty="0" err="1" smtClean="0">
                <a:latin typeface="Consolas" pitchFamily="49" charset="0"/>
              </a:rPr>
              <a:t>nextstate</a:t>
            </a:r>
            <a:r>
              <a:rPr lang="en-US" sz="1800" dirty="0" smtClean="0">
                <a:latin typeface="Consolas" pitchFamily="49" charset="0"/>
              </a:rPr>
              <a:t> = S0;</a:t>
            </a:r>
          </a:p>
          <a:p>
            <a:pPr>
              <a:buFont typeface="Wingdings" charset="2"/>
              <a:buNone/>
            </a:pPr>
            <a:r>
              <a:rPr lang="en-US" sz="1800" dirty="0" smtClean="0">
                <a:latin typeface="Consolas" pitchFamily="49" charset="0"/>
              </a:rPr>
              <a:t>      </a:t>
            </a:r>
            <a:r>
              <a:rPr lang="en-US" sz="1800" b="1" dirty="0" err="1" smtClean="0">
                <a:latin typeface="Consolas" pitchFamily="49" charset="0"/>
              </a:rPr>
              <a:t>endcase</a:t>
            </a:r>
            <a:endParaRPr lang="en-US" sz="1800" b="1" dirty="0" smtClean="0">
              <a:latin typeface="Consolas" pitchFamily="49" charset="0"/>
            </a:endParaRPr>
          </a:p>
        </p:txBody>
      </p:sp>
      <p:sp>
        <p:nvSpPr>
          <p:cNvPr id="2" name="Content Placeholder 1"/>
          <p:cNvSpPr>
            <a:spLocks noGrp="1"/>
          </p:cNvSpPr>
          <p:nvPr>
            <p:ph idx="10"/>
          </p:nvPr>
        </p:nvSpPr>
        <p:spPr/>
        <p:txBody>
          <a:bodyPr/>
          <a:lstStyle/>
          <a:p>
            <a:r>
              <a:rPr lang="en-US" dirty="0"/>
              <a:t>Based on the value of state we determine the value of </a:t>
            </a:r>
            <a:r>
              <a:rPr lang="en-US" dirty="0" err="1">
                <a:latin typeface="Consolas" pitchFamily="49" charset="0"/>
                <a:cs typeface="Consolas" pitchFamily="49" charset="0"/>
              </a:rPr>
              <a:t>nextstate</a:t>
            </a:r>
            <a:endParaRPr lang="en-US" dirty="0">
              <a:latin typeface="Consolas" pitchFamily="49" charset="0"/>
              <a:cs typeface="Consolas" pitchFamily="49" charset="0"/>
            </a:endParaRPr>
          </a:p>
          <a:p>
            <a:r>
              <a:rPr lang="en-US" dirty="0"/>
              <a:t>An </a:t>
            </a:r>
            <a:r>
              <a:rPr lang="en-US" dirty="0">
                <a:latin typeface="Consolas" pitchFamily="49" charset="0"/>
                <a:cs typeface="Consolas" pitchFamily="49" charset="0"/>
              </a:rPr>
              <a:t>always .. case </a:t>
            </a:r>
            <a:r>
              <a:rPr lang="en-US" dirty="0"/>
              <a:t>statement is used for simplicity</a:t>
            </a:r>
            <a:r>
              <a:rPr lang="en-US" dirty="0" smtClean="0"/>
              <a:t>.</a:t>
            </a:r>
            <a:endParaRPr lang="en-US" dirty="0"/>
          </a:p>
        </p:txBody>
      </p:sp>
      <p:graphicFrame>
        <p:nvGraphicFramePr>
          <p:cNvPr id="6" name="Object 5"/>
          <p:cNvGraphicFramePr>
            <a:graphicFrameLocks noGrp="1" noChangeAspect="1"/>
          </p:cNvGraphicFramePr>
          <p:nvPr>
            <p:custDataLst>
              <p:tags r:id="rId5"/>
            </p:custDataLst>
            <p:extLst>
              <p:ext uri="{D42A27DB-BD31-4B8C-83A1-F6EECF244321}">
                <p14:modId xmlns:p14="http://schemas.microsoft.com/office/powerpoint/2010/main" val="685463525"/>
              </p:ext>
            </p:extLst>
          </p:nvPr>
        </p:nvGraphicFramePr>
        <p:xfrm>
          <a:off x="5638800" y="1894450"/>
          <a:ext cx="2573754" cy="1459376"/>
        </p:xfrm>
        <a:graphic>
          <a:graphicData uri="http://schemas.openxmlformats.org/presentationml/2006/ole">
            <mc:AlternateContent xmlns:mc="http://schemas.openxmlformats.org/markup-compatibility/2006">
              <mc:Choice xmlns:v="urn:schemas-microsoft-com:vml" Requires="v">
                <p:oleObj spid="_x0000_s161798" name="VISIO" r:id="rId8" imgW="1286877" imgH="729688" progId="Visio.Drawing.6">
                  <p:embed/>
                </p:oleObj>
              </mc:Choice>
              <mc:Fallback>
                <p:oleObj name="VISIO" r:id="rId8" imgW="1286877" imgH="729688" progId="Visio.Drawing.6">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1894450"/>
                        <a:ext cx="2573754" cy="145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0161" y="5499718"/>
            <a:ext cx="3443895" cy="1218609"/>
          </a:xfrm>
          <a:prstGeom prst="rect">
            <a:avLst/>
          </a:prstGeom>
        </p:spPr>
      </p:pic>
    </p:spTree>
    <p:extLst>
      <p:ext uri="{BB962C8B-B14F-4D97-AF65-F5344CB8AC3E}">
        <p14:creationId xmlns:p14="http://schemas.microsoft.com/office/powerpoint/2010/main" val="102185412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11619" name="Rectangle 3"/>
          <p:cNvSpPr>
            <a:spLocks noGrp="1" noChangeArrowheads="1"/>
          </p:cNvSpPr>
          <p:nvPr>
            <p:ph type="title"/>
            <p:custDataLst>
              <p:tags r:id="rId2"/>
            </p:custDataLst>
          </p:nvPr>
        </p:nvSpPr>
        <p:spPr/>
        <p:txBody>
          <a:bodyPr/>
          <a:lstStyle/>
          <a:p>
            <a:r>
              <a:rPr lang="en-US" dirty="0" smtClean="0"/>
              <a:t>FSM in Verilog, Output </a:t>
            </a:r>
            <a:r>
              <a:rPr lang="en-US" dirty="0"/>
              <a:t>A</a:t>
            </a:r>
            <a:r>
              <a:rPr lang="en-US" dirty="0" smtClean="0"/>
              <a:t>ssignments</a:t>
            </a:r>
          </a:p>
        </p:txBody>
      </p:sp>
      <p:sp>
        <p:nvSpPr>
          <p:cNvPr id="111620" name="Rectangle 4"/>
          <p:cNvSpPr>
            <a:spLocks noGrp="1" noChangeArrowheads="1"/>
          </p:cNvSpPr>
          <p:nvPr>
            <p:ph idx="1"/>
            <p:custDataLst>
              <p:tags r:id="rId3"/>
            </p:custDataLst>
          </p:nvPr>
        </p:nvSpPr>
        <p:spPr>
          <a:xfrm>
            <a:off x="485775" y="1362076"/>
            <a:ext cx="7896225" cy="847724"/>
          </a:xfrm>
          <a:ln>
            <a:solidFill>
              <a:schemeClr val="tx1"/>
            </a:solidFill>
            <a:miter lim="800000"/>
            <a:headEnd/>
            <a:tailEnd/>
          </a:ln>
        </p:spPr>
        <p:txBody>
          <a:bodyPr/>
          <a:lstStyle/>
          <a:p>
            <a:pPr>
              <a:buFont typeface="Wingdings" charset="2"/>
              <a:buNone/>
            </a:pPr>
            <a:r>
              <a:rPr lang="en-US" sz="1800" dirty="0" smtClean="0">
                <a:solidFill>
                  <a:schemeClr val="accent3"/>
                </a:solidFill>
                <a:latin typeface="Consolas" pitchFamily="49" charset="0"/>
              </a:rPr>
              <a:t>// output logic</a:t>
            </a:r>
          </a:p>
          <a:p>
            <a:pPr>
              <a:buFont typeface="Wingdings" charset="2"/>
              <a:buNone/>
            </a:pPr>
            <a:r>
              <a:rPr lang="en-US" sz="1800" dirty="0" smtClean="0">
                <a:latin typeface="Consolas" pitchFamily="49" charset="0"/>
              </a:rPr>
              <a:t>   </a:t>
            </a:r>
            <a:r>
              <a:rPr lang="en-US" sz="1800" b="1" dirty="0" smtClean="0">
                <a:latin typeface="Consolas" pitchFamily="49" charset="0"/>
              </a:rPr>
              <a:t>assign </a:t>
            </a:r>
            <a:r>
              <a:rPr lang="en-US" sz="1800" dirty="0" smtClean="0">
                <a:latin typeface="Consolas" pitchFamily="49" charset="0"/>
              </a:rPr>
              <a:t>q = (state == S0);</a:t>
            </a:r>
          </a:p>
        </p:txBody>
      </p:sp>
      <p:sp>
        <p:nvSpPr>
          <p:cNvPr id="2" name="Content Placeholder 1"/>
          <p:cNvSpPr>
            <a:spLocks noGrp="1"/>
          </p:cNvSpPr>
          <p:nvPr>
            <p:ph idx="10"/>
          </p:nvPr>
        </p:nvSpPr>
        <p:spPr>
          <a:xfrm>
            <a:off x="383997" y="2362200"/>
            <a:ext cx="7896225" cy="2447925"/>
          </a:xfrm>
        </p:spPr>
        <p:txBody>
          <a:bodyPr/>
          <a:lstStyle/>
          <a:p>
            <a:r>
              <a:rPr lang="en-US" dirty="0"/>
              <a:t>In this example, output depends only on state</a:t>
            </a:r>
          </a:p>
          <a:p>
            <a:pPr lvl="1"/>
            <a:r>
              <a:rPr lang="en-US" b="1" dirty="0" smtClean="0">
                <a:solidFill>
                  <a:schemeClr val="accent1">
                    <a:lumMod val="75000"/>
                    <a:lumOff val="25000"/>
                  </a:schemeClr>
                </a:solidFill>
              </a:rPr>
              <a:t>Moore </a:t>
            </a:r>
            <a:r>
              <a:rPr lang="en-US" b="1" dirty="0">
                <a:solidFill>
                  <a:schemeClr val="accent1">
                    <a:lumMod val="75000"/>
                    <a:lumOff val="25000"/>
                  </a:schemeClr>
                </a:solidFill>
              </a:rPr>
              <a:t>type FSM</a:t>
            </a:r>
          </a:p>
          <a:p>
            <a:r>
              <a:rPr lang="en-US" dirty="0"/>
              <a:t>We used a simple combinational </a:t>
            </a:r>
            <a:r>
              <a:rPr lang="en-US" dirty="0" smtClean="0"/>
              <a:t>assign</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0052" y="4353220"/>
            <a:ext cx="3443895" cy="1218609"/>
          </a:xfrm>
          <a:prstGeom prst="rect">
            <a:avLst/>
          </a:prstGeom>
        </p:spPr>
      </p:pic>
    </p:spTree>
    <p:extLst>
      <p:ext uri="{BB962C8B-B14F-4D97-AF65-F5344CB8AC3E}">
        <p14:creationId xmlns:p14="http://schemas.microsoft.com/office/powerpoint/2010/main" val="5925610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 Latch</a:t>
            </a:r>
            <a:endParaRPr lang="de-CH" dirty="0"/>
          </a:p>
        </p:txBody>
      </p:sp>
      <p:sp>
        <p:nvSpPr>
          <p:cNvPr id="3" name="Content Placeholder 2"/>
          <p:cNvSpPr>
            <a:spLocks noGrp="1"/>
          </p:cNvSpPr>
          <p:nvPr>
            <p:ph idx="1"/>
          </p:nvPr>
        </p:nvSpPr>
        <p:spPr>
          <a:xfrm>
            <a:off x="396875" y="1362075"/>
            <a:ext cx="7985125" cy="4810125"/>
          </a:xfrm>
        </p:spPr>
        <p:txBody>
          <a:bodyPr/>
          <a:lstStyle/>
          <a:p>
            <a:r>
              <a:rPr lang="en-US" dirty="0" smtClean="0"/>
              <a:t>D Latch is the basic bi-stable circuit used in modern CMOS.</a:t>
            </a:r>
          </a:p>
          <a:p>
            <a:pPr lvl="1"/>
            <a:r>
              <a:rPr lang="en-US" dirty="0" smtClean="0"/>
              <a:t>The clock controls the switches. </a:t>
            </a:r>
            <a:r>
              <a:rPr lang="en-US" b="1" dirty="0" smtClean="0">
                <a:solidFill>
                  <a:schemeClr val="accent1">
                    <a:lumMod val="75000"/>
                    <a:lumOff val="25000"/>
                  </a:schemeClr>
                </a:solidFill>
              </a:rPr>
              <a:t>Only one is active</a:t>
            </a:r>
            <a:r>
              <a:rPr lang="en-US" dirty="0" smtClean="0"/>
              <a:t> at a time.</a:t>
            </a:r>
          </a:p>
          <a:p>
            <a:pPr lvl="1"/>
            <a:r>
              <a:rPr lang="en-US" dirty="0" smtClean="0"/>
              <a:t>Traditionally the input is called D (Data) and the output Q</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marL="457200" lvl="1" indent="0">
              <a:buNone/>
            </a:pPr>
            <a:endParaRPr lang="en-US" dirty="0" smtClean="0"/>
          </a:p>
        </p:txBody>
      </p:sp>
      <p:grpSp>
        <p:nvGrpSpPr>
          <p:cNvPr id="4" name="Group 3"/>
          <p:cNvGrpSpPr/>
          <p:nvPr/>
        </p:nvGrpSpPr>
        <p:grpSpPr>
          <a:xfrm>
            <a:off x="2438400" y="3124200"/>
            <a:ext cx="1447800" cy="609600"/>
            <a:chOff x="5486400" y="2209800"/>
            <a:chExt cx="1447800" cy="609600"/>
          </a:xfrm>
        </p:grpSpPr>
        <p:sp>
          <p:nvSpPr>
            <p:cNvPr id="5" name="Isosceles Triangle 4"/>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6" name="Oval 5"/>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7" name="Straight Connector 6"/>
            <p:cNvCxnSpPr>
              <a:endCxn id="5"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8" name="Straight Connector 7"/>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grpSp>
        <p:nvGrpSpPr>
          <p:cNvPr id="9" name="Group 8"/>
          <p:cNvGrpSpPr/>
          <p:nvPr/>
        </p:nvGrpSpPr>
        <p:grpSpPr>
          <a:xfrm>
            <a:off x="4572000" y="3132000"/>
            <a:ext cx="1447800" cy="609600"/>
            <a:chOff x="5486400" y="2209800"/>
            <a:chExt cx="1447800" cy="609600"/>
          </a:xfrm>
        </p:grpSpPr>
        <p:sp>
          <p:nvSpPr>
            <p:cNvPr id="10" name="Isosceles Triangle 9"/>
            <p:cNvSpPr/>
            <p:nvPr/>
          </p:nvSpPr>
          <p:spPr bwMode="auto">
            <a:xfrm rot="5400000">
              <a:off x="5829300" y="2247900"/>
              <a:ext cx="609600" cy="533400"/>
            </a:xfrm>
            <a:prstGeom prst="triangle">
              <a:avLst/>
            </a:prstGeom>
            <a:noFill/>
            <a:ln w="25400">
              <a:solidFill>
                <a:schemeClr val="tx1"/>
              </a:solidFill>
              <a:round/>
              <a:headEnd/>
              <a:tailEnd/>
            </a:ln>
            <a:effectLst/>
          </p:spPr>
          <p:txBody>
            <a:bodyPr wrap="none" rtlCol="0" anchor="ctr">
              <a:spAutoFit/>
            </a:bodyPr>
            <a:lstStyle/>
            <a:p>
              <a:pPr algn="ctr"/>
              <a:endParaRPr lang="de-CH"/>
            </a:p>
          </p:txBody>
        </p:sp>
        <p:sp>
          <p:nvSpPr>
            <p:cNvPr id="11" name="Oval 10"/>
            <p:cNvSpPr/>
            <p:nvPr/>
          </p:nvSpPr>
          <p:spPr bwMode="auto">
            <a:xfrm>
              <a:off x="6400800" y="2431256"/>
              <a:ext cx="152400" cy="159544"/>
            </a:xfrm>
            <a:prstGeom prst="ellipse">
              <a:avLst/>
            </a:prstGeom>
            <a:noFill/>
            <a:ln w="25400">
              <a:solidFill>
                <a:schemeClr val="tx1"/>
              </a:solidFill>
              <a:round/>
              <a:headEnd/>
              <a:tailEnd/>
            </a:ln>
            <a:effectLst/>
          </p:spPr>
          <p:txBody>
            <a:bodyPr wrap="none" rtlCol="0" anchor="ctr">
              <a:spAutoFit/>
            </a:bodyPr>
            <a:lstStyle/>
            <a:p>
              <a:pPr algn="ctr"/>
              <a:endParaRPr lang="de-CH"/>
            </a:p>
          </p:txBody>
        </p:sp>
        <p:cxnSp>
          <p:nvCxnSpPr>
            <p:cNvPr id="12" name="Straight Connector 11"/>
            <p:cNvCxnSpPr>
              <a:endCxn id="10" idx="3"/>
            </p:cNvCxnSpPr>
            <p:nvPr/>
          </p:nvCxnSpPr>
          <p:spPr bwMode="auto">
            <a:xfrm>
              <a:off x="5486400" y="2511028"/>
              <a:ext cx="381000" cy="3572"/>
            </a:xfrm>
            <a:prstGeom prst="line">
              <a:avLst/>
            </a:prstGeom>
            <a:noFill/>
            <a:ln w="25400">
              <a:solidFill>
                <a:srgbClr val="000000"/>
              </a:solidFill>
              <a:miter lim="800000"/>
              <a:headEnd type="none" w="med" len="med"/>
              <a:tailEnd type="none" w="med" len="med"/>
            </a:ln>
            <a:effectLst/>
          </p:spPr>
        </p:cxnSp>
        <p:cxnSp>
          <p:nvCxnSpPr>
            <p:cNvPr id="13" name="Straight Connector 12"/>
            <p:cNvCxnSpPr/>
            <p:nvPr/>
          </p:nvCxnSpPr>
          <p:spPr bwMode="auto">
            <a:xfrm>
              <a:off x="6553200" y="2514600"/>
              <a:ext cx="381000" cy="3572"/>
            </a:xfrm>
            <a:prstGeom prst="line">
              <a:avLst/>
            </a:prstGeom>
            <a:noFill/>
            <a:ln w="25400">
              <a:solidFill>
                <a:srgbClr val="000000"/>
              </a:solidFill>
              <a:miter lim="800000"/>
              <a:headEnd type="none" w="med" len="med"/>
              <a:tailEnd type="none" w="med" len="med"/>
            </a:ln>
            <a:effectLst/>
          </p:spPr>
        </p:cxnSp>
      </p:grpSp>
      <p:cxnSp>
        <p:nvCxnSpPr>
          <p:cNvPr id="15" name="Straight Connector 14"/>
          <p:cNvCxnSpPr/>
          <p:nvPr/>
        </p:nvCxnSpPr>
        <p:spPr bwMode="auto">
          <a:xfrm>
            <a:off x="3886200" y="3432572"/>
            <a:ext cx="762000" cy="0"/>
          </a:xfrm>
          <a:prstGeom prst="line">
            <a:avLst/>
          </a:prstGeom>
          <a:noFill/>
          <a:ln w="25400">
            <a:solidFill>
              <a:srgbClr val="000000"/>
            </a:solidFill>
            <a:miter lim="800000"/>
            <a:headEnd type="none" w="med" len="med"/>
            <a:tailEnd type="none" w="med" len="med"/>
          </a:ln>
          <a:effectLst/>
        </p:spPr>
      </p:cxnSp>
      <p:cxnSp>
        <p:nvCxnSpPr>
          <p:cNvPr id="18" name="Straight Connector 17"/>
          <p:cNvCxnSpPr/>
          <p:nvPr/>
        </p:nvCxnSpPr>
        <p:spPr bwMode="auto">
          <a:xfrm flipV="1">
            <a:off x="6019800" y="3432572"/>
            <a:ext cx="457200" cy="7800"/>
          </a:xfrm>
          <a:prstGeom prst="line">
            <a:avLst/>
          </a:prstGeom>
          <a:noFill/>
          <a:ln w="25400">
            <a:solidFill>
              <a:srgbClr val="000000"/>
            </a:solidFill>
            <a:miter lim="800000"/>
            <a:headEnd type="none" w="med" len="med"/>
            <a:tailEnd type="none" w="med" len="med"/>
          </a:ln>
          <a:effectLst/>
        </p:spPr>
      </p:cxnSp>
      <p:cxnSp>
        <p:nvCxnSpPr>
          <p:cNvPr id="20" name="Straight Connector 19"/>
          <p:cNvCxnSpPr/>
          <p:nvPr/>
        </p:nvCxnSpPr>
        <p:spPr bwMode="auto">
          <a:xfrm>
            <a:off x="6477000" y="3432572"/>
            <a:ext cx="0" cy="910828"/>
          </a:xfrm>
          <a:prstGeom prst="line">
            <a:avLst/>
          </a:prstGeom>
          <a:noFill/>
          <a:ln w="25400">
            <a:solidFill>
              <a:srgbClr val="000000"/>
            </a:solidFill>
            <a:miter lim="800000"/>
            <a:headEnd type="none" w="med" len="med"/>
            <a:tailEnd type="none" w="med" len="med"/>
          </a:ln>
          <a:effectLst/>
        </p:spPr>
      </p:cxnSp>
      <p:cxnSp>
        <p:nvCxnSpPr>
          <p:cNvPr id="24" name="Straight Connector 23"/>
          <p:cNvCxnSpPr/>
          <p:nvPr/>
        </p:nvCxnSpPr>
        <p:spPr bwMode="auto">
          <a:xfrm flipV="1">
            <a:off x="1905000" y="3425428"/>
            <a:ext cx="0" cy="917972"/>
          </a:xfrm>
          <a:prstGeom prst="line">
            <a:avLst/>
          </a:prstGeom>
          <a:noFill/>
          <a:ln w="25400">
            <a:solidFill>
              <a:srgbClr val="000000"/>
            </a:solidFill>
            <a:miter lim="800000"/>
            <a:headEnd type="none" w="med" len="med"/>
            <a:tailEnd type="none" w="med" len="med"/>
          </a:ln>
          <a:effectLst/>
        </p:spPr>
      </p:cxnSp>
      <p:cxnSp>
        <p:nvCxnSpPr>
          <p:cNvPr id="26" name="Straight Connector 25"/>
          <p:cNvCxnSpPr/>
          <p:nvPr/>
        </p:nvCxnSpPr>
        <p:spPr bwMode="auto">
          <a:xfrm flipV="1">
            <a:off x="1905000" y="3425428"/>
            <a:ext cx="533400" cy="7144"/>
          </a:xfrm>
          <a:prstGeom prst="line">
            <a:avLst/>
          </a:prstGeom>
          <a:noFill/>
          <a:ln w="25400">
            <a:solidFill>
              <a:srgbClr val="000000"/>
            </a:solidFill>
            <a:miter lim="800000"/>
            <a:headEnd type="none" w="med" len="med"/>
            <a:tailEnd type="none" w="med" len="med"/>
          </a:ln>
          <a:effectLst/>
        </p:spPr>
      </p:cxnSp>
      <p:cxnSp>
        <p:nvCxnSpPr>
          <p:cNvPr id="16" name="Straight Connector 15"/>
          <p:cNvCxnSpPr/>
          <p:nvPr/>
        </p:nvCxnSpPr>
        <p:spPr bwMode="auto">
          <a:xfrm flipV="1">
            <a:off x="457200" y="3425428"/>
            <a:ext cx="533400" cy="3572"/>
          </a:xfrm>
          <a:prstGeom prst="line">
            <a:avLst/>
          </a:prstGeom>
          <a:noFill/>
          <a:ln w="25400">
            <a:solidFill>
              <a:srgbClr val="000000"/>
            </a:solidFill>
            <a:miter lim="800000"/>
            <a:headEnd type="none" w="med" len="med"/>
            <a:tailEnd type="none" w="med" len="med"/>
          </a:ln>
          <a:effectLst/>
        </p:spPr>
      </p:cxnSp>
      <p:cxnSp>
        <p:nvCxnSpPr>
          <p:cNvPr id="21" name="Straight Connector 20"/>
          <p:cNvCxnSpPr/>
          <p:nvPr/>
        </p:nvCxnSpPr>
        <p:spPr bwMode="auto">
          <a:xfrm flipV="1">
            <a:off x="990600" y="3124200"/>
            <a:ext cx="457200" cy="301228"/>
          </a:xfrm>
          <a:prstGeom prst="line">
            <a:avLst/>
          </a:prstGeom>
          <a:noFill/>
          <a:ln w="50800">
            <a:solidFill>
              <a:srgbClr val="000000"/>
            </a:solidFill>
            <a:miter lim="800000"/>
            <a:headEnd type="none" w="med" len="med"/>
            <a:tailEnd type="none" w="med" len="med"/>
          </a:ln>
          <a:effectLst/>
        </p:spPr>
      </p:cxnSp>
      <p:cxnSp>
        <p:nvCxnSpPr>
          <p:cNvPr id="27" name="Straight Arrow Connector 26"/>
          <p:cNvCxnSpPr/>
          <p:nvPr/>
        </p:nvCxnSpPr>
        <p:spPr bwMode="auto">
          <a:xfrm>
            <a:off x="1447800" y="3429000"/>
            <a:ext cx="457200" cy="3572"/>
          </a:xfrm>
          <a:prstGeom prst="straightConnector1">
            <a:avLst/>
          </a:prstGeom>
          <a:noFill/>
          <a:ln w="25400">
            <a:solidFill>
              <a:srgbClr val="000000"/>
            </a:solidFill>
            <a:miter lim="800000"/>
            <a:headEnd type="none" w="med" len="med"/>
            <a:tailEnd type="none"/>
          </a:ln>
          <a:effectLst/>
        </p:spPr>
      </p:cxnSp>
      <p:cxnSp>
        <p:nvCxnSpPr>
          <p:cNvPr id="30" name="Straight Connector 29"/>
          <p:cNvCxnSpPr/>
          <p:nvPr/>
        </p:nvCxnSpPr>
        <p:spPr bwMode="auto">
          <a:xfrm>
            <a:off x="1905000" y="4343400"/>
            <a:ext cx="1905000" cy="0"/>
          </a:xfrm>
          <a:prstGeom prst="line">
            <a:avLst/>
          </a:prstGeom>
          <a:noFill/>
          <a:ln w="25400">
            <a:solidFill>
              <a:srgbClr val="000000"/>
            </a:solidFill>
            <a:miter lim="800000"/>
            <a:headEnd type="none" w="med" len="med"/>
            <a:tailEnd type="none" w="med" len="med"/>
          </a:ln>
          <a:effectLst/>
        </p:spPr>
      </p:cxnSp>
      <p:cxnSp>
        <p:nvCxnSpPr>
          <p:cNvPr id="36" name="Straight Arrow Connector 35"/>
          <p:cNvCxnSpPr/>
          <p:nvPr/>
        </p:nvCxnSpPr>
        <p:spPr bwMode="auto">
          <a:xfrm flipV="1">
            <a:off x="3810000" y="4038600"/>
            <a:ext cx="457200" cy="304800"/>
          </a:xfrm>
          <a:prstGeom prst="straightConnector1">
            <a:avLst/>
          </a:prstGeom>
          <a:noFill/>
          <a:ln w="50800">
            <a:solidFill>
              <a:srgbClr val="000000"/>
            </a:solidFill>
            <a:miter lim="800000"/>
            <a:headEnd type="none" w="med" len="med"/>
            <a:tailEnd type="none"/>
          </a:ln>
          <a:effectLst/>
        </p:spPr>
      </p:cxnSp>
      <p:cxnSp>
        <p:nvCxnSpPr>
          <p:cNvPr id="38" name="Straight Connector 37"/>
          <p:cNvCxnSpPr/>
          <p:nvPr/>
        </p:nvCxnSpPr>
        <p:spPr bwMode="auto">
          <a:xfrm>
            <a:off x="4267200" y="4343400"/>
            <a:ext cx="2209800" cy="0"/>
          </a:xfrm>
          <a:prstGeom prst="line">
            <a:avLst/>
          </a:prstGeom>
          <a:noFill/>
          <a:ln w="25400">
            <a:solidFill>
              <a:srgbClr val="000000"/>
            </a:solidFill>
            <a:miter lim="800000"/>
            <a:headEnd type="none" w="med" len="med"/>
            <a:tailEnd type="none" w="med" len="med"/>
          </a:ln>
          <a:effectLst/>
        </p:spPr>
      </p:cxnSp>
      <p:cxnSp>
        <p:nvCxnSpPr>
          <p:cNvPr id="40" name="Straight Connector 39"/>
          <p:cNvCxnSpPr/>
          <p:nvPr/>
        </p:nvCxnSpPr>
        <p:spPr bwMode="auto">
          <a:xfrm flipV="1">
            <a:off x="6477000" y="3429000"/>
            <a:ext cx="914400" cy="3572"/>
          </a:xfrm>
          <a:prstGeom prst="line">
            <a:avLst/>
          </a:prstGeom>
          <a:noFill/>
          <a:ln w="25400">
            <a:solidFill>
              <a:srgbClr val="000000"/>
            </a:solidFill>
            <a:miter lim="800000"/>
            <a:headEnd type="none" w="med" len="med"/>
            <a:tailEnd type="none" w="med" len="med"/>
          </a:ln>
          <a:effectLst/>
        </p:spPr>
      </p:cxnSp>
      <p:sp>
        <p:nvSpPr>
          <p:cNvPr id="42" name="Arc 41"/>
          <p:cNvSpPr/>
          <p:nvPr/>
        </p:nvSpPr>
        <p:spPr bwMode="auto">
          <a:xfrm>
            <a:off x="3200400" y="4038600"/>
            <a:ext cx="914400" cy="914400"/>
          </a:xfrm>
          <a:prstGeom prst="arc">
            <a:avLst/>
          </a:prstGeom>
          <a:noFill/>
          <a:ln w="25400">
            <a:solidFill>
              <a:schemeClr val="accent1">
                <a:lumMod val="75000"/>
                <a:lumOff val="25000"/>
              </a:schemeClr>
            </a:solidFill>
            <a:miter lim="800000"/>
            <a:headEnd type="triangle" w="med" len="med"/>
            <a:tailEnd type="none" w="med" len="med"/>
          </a:ln>
          <a:effectLst/>
        </p:spPr>
        <p:txBody>
          <a:bodyPr rtlCol="0" anchor="ctr"/>
          <a:lstStyle/>
          <a:p>
            <a:pPr algn="ctr"/>
            <a:endParaRPr lang="de-CH"/>
          </a:p>
        </p:txBody>
      </p:sp>
      <p:grpSp>
        <p:nvGrpSpPr>
          <p:cNvPr id="28" name="Group 27"/>
          <p:cNvGrpSpPr/>
          <p:nvPr/>
        </p:nvGrpSpPr>
        <p:grpSpPr>
          <a:xfrm>
            <a:off x="1828800" y="4953000"/>
            <a:ext cx="1447800" cy="609600"/>
            <a:chOff x="5486400" y="2209800"/>
            <a:chExt cx="1447800" cy="609600"/>
          </a:xfrm>
        </p:grpSpPr>
        <p:sp>
          <p:nvSpPr>
            <p:cNvPr id="29" name="Isosceles Triangle 28"/>
            <p:cNvSpPr/>
            <p:nvPr/>
          </p:nvSpPr>
          <p:spPr bwMode="auto">
            <a:xfrm rot="5400000">
              <a:off x="5829300" y="2247900"/>
              <a:ext cx="609600" cy="533400"/>
            </a:xfrm>
            <a:prstGeom prst="triangle">
              <a:avLst/>
            </a:prstGeom>
            <a:noFill/>
            <a:ln w="12700">
              <a:solidFill>
                <a:schemeClr val="tx1"/>
              </a:solidFill>
              <a:prstDash val="sysDot"/>
              <a:round/>
              <a:headEnd/>
              <a:tailEnd/>
            </a:ln>
            <a:effectLst/>
          </p:spPr>
          <p:txBody>
            <a:bodyPr wrap="none" rtlCol="0" anchor="ctr">
              <a:spAutoFit/>
            </a:bodyPr>
            <a:lstStyle/>
            <a:p>
              <a:pPr algn="ctr"/>
              <a:endParaRPr lang="de-CH"/>
            </a:p>
          </p:txBody>
        </p:sp>
        <p:sp>
          <p:nvSpPr>
            <p:cNvPr id="31" name="Oval 30"/>
            <p:cNvSpPr/>
            <p:nvPr/>
          </p:nvSpPr>
          <p:spPr bwMode="auto">
            <a:xfrm>
              <a:off x="6400800" y="2431256"/>
              <a:ext cx="152400" cy="159544"/>
            </a:xfrm>
            <a:prstGeom prst="ellipse">
              <a:avLst/>
            </a:prstGeom>
            <a:noFill/>
            <a:ln w="12700">
              <a:solidFill>
                <a:schemeClr val="tx1"/>
              </a:solidFill>
              <a:prstDash val="sysDot"/>
              <a:round/>
              <a:headEnd/>
              <a:tailEnd/>
            </a:ln>
            <a:effectLst/>
          </p:spPr>
          <p:txBody>
            <a:bodyPr wrap="none" rtlCol="0" anchor="ctr">
              <a:spAutoFit/>
            </a:bodyPr>
            <a:lstStyle/>
            <a:p>
              <a:pPr algn="ctr"/>
              <a:endParaRPr lang="de-CH"/>
            </a:p>
          </p:txBody>
        </p:sp>
        <p:cxnSp>
          <p:nvCxnSpPr>
            <p:cNvPr id="32" name="Straight Connector 31"/>
            <p:cNvCxnSpPr>
              <a:endCxn id="29" idx="3"/>
            </p:cNvCxnSpPr>
            <p:nvPr/>
          </p:nvCxnSpPr>
          <p:spPr bwMode="auto">
            <a:xfrm>
              <a:off x="5486400" y="2511028"/>
              <a:ext cx="381000" cy="3572"/>
            </a:xfrm>
            <a:prstGeom prst="line">
              <a:avLst/>
            </a:prstGeom>
            <a:noFill/>
            <a:ln w="12700">
              <a:solidFill>
                <a:srgbClr val="000000"/>
              </a:solidFill>
              <a:prstDash val="sysDot"/>
              <a:miter lim="800000"/>
              <a:headEnd type="none" w="med" len="med"/>
              <a:tailEnd type="none" w="med" len="med"/>
            </a:ln>
            <a:effectLst/>
          </p:spPr>
        </p:cxnSp>
        <p:cxnSp>
          <p:nvCxnSpPr>
            <p:cNvPr id="33" name="Straight Connector 32"/>
            <p:cNvCxnSpPr/>
            <p:nvPr/>
          </p:nvCxnSpPr>
          <p:spPr bwMode="auto">
            <a:xfrm>
              <a:off x="6553200" y="2514600"/>
              <a:ext cx="381000" cy="3572"/>
            </a:xfrm>
            <a:prstGeom prst="line">
              <a:avLst/>
            </a:prstGeom>
            <a:noFill/>
            <a:ln w="12700">
              <a:solidFill>
                <a:srgbClr val="000000"/>
              </a:solidFill>
              <a:prstDash val="sysDot"/>
              <a:miter lim="800000"/>
              <a:headEnd type="none" w="med" len="med"/>
              <a:tailEnd type="none" w="med" len="med"/>
            </a:ln>
            <a:effectLst/>
          </p:spPr>
        </p:cxnSp>
      </p:grpSp>
      <p:cxnSp>
        <p:nvCxnSpPr>
          <p:cNvPr id="46" name="Straight Connector 45"/>
          <p:cNvCxnSpPr/>
          <p:nvPr/>
        </p:nvCxnSpPr>
        <p:spPr bwMode="auto">
          <a:xfrm flipV="1">
            <a:off x="428625" y="5250656"/>
            <a:ext cx="1400175" cy="3572"/>
          </a:xfrm>
          <a:prstGeom prst="line">
            <a:avLst/>
          </a:prstGeom>
          <a:noFill/>
          <a:ln w="12700">
            <a:solidFill>
              <a:srgbClr val="000000"/>
            </a:solidFill>
            <a:prstDash val="sysDot"/>
            <a:miter lim="800000"/>
            <a:headEnd type="none" w="med" len="med"/>
            <a:tailEnd type="none" w="med" len="med"/>
          </a:ln>
          <a:effectLst/>
        </p:spPr>
      </p:cxnSp>
      <p:cxnSp>
        <p:nvCxnSpPr>
          <p:cNvPr id="48" name="Straight Connector 47"/>
          <p:cNvCxnSpPr/>
          <p:nvPr/>
        </p:nvCxnSpPr>
        <p:spPr bwMode="auto">
          <a:xfrm flipV="1">
            <a:off x="1219200" y="3274814"/>
            <a:ext cx="0" cy="1982986"/>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nvCxnSpPr>
        <p:spPr bwMode="auto">
          <a:xfrm>
            <a:off x="3276600" y="5250656"/>
            <a:ext cx="762000" cy="1786"/>
          </a:xfrm>
          <a:prstGeom prst="line">
            <a:avLst/>
          </a:prstGeom>
          <a:noFill/>
          <a:ln w="12700">
            <a:solidFill>
              <a:srgbClr val="000000"/>
            </a:solidFill>
            <a:prstDash val="sysDot"/>
            <a:miter lim="800000"/>
            <a:headEnd type="none" w="med" len="med"/>
            <a:tailEnd type="none" w="med" len="med"/>
          </a:ln>
          <a:effectLst/>
        </p:spPr>
      </p:cxnSp>
      <p:cxnSp>
        <p:nvCxnSpPr>
          <p:cNvPr id="55" name="Straight Connector 54"/>
          <p:cNvCxnSpPr/>
          <p:nvPr/>
        </p:nvCxnSpPr>
        <p:spPr bwMode="auto">
          <a:xfrm flipV="1">
            <a:off x="4038600" y="4191000"/>
            <a:ext cx="0" cy="1066800"/>
          </a:xfrm>
          <a:prstGeom prst="line">
            <a:avLst/>
          </a:prstGeom>
          <a:noFill/>
          <a:ln w="12700">
            <a:solidFill>
              <a:srgbClr val="000000"/>
            </a:solidFill>
            <a:prstDash val="sysDot"/>
            <a:miter lim="800000"/>
            <a:headEnd type="none" w="med" len="med"/>
            <a:tailEnd type="none" w="med" len="med"/>
          </a:ln>
          <a:effectLst/>
        </p:spPr>
      </p:cxnSp>
      <p:sp>
        <p:nvSpPr>
          <p:cNvPr id="59" name="Arc 58"/>
          <p:cNvSpPr/>
          <p:nvPr/>
        </p:nvSpPr>
        <p:spPr bwMode="auto">
          <a:xfrm>
            <a:off x="381000" y="3124200"/>
            <a:ext cx="914400" cy="914400"/>
          </a:xfrm>
          <a:prstGeom prst="arc">
            <a:avLst/>
          </a:prstGeom>
          <a:noFill/>
          <a:ln w="25400">
            <a:solidFill>
              <a:schemeClr val="accent1">
                <a:lumMod val="75000"/>
                <a:lumOff val="25000"/>
              </a:schemeClr>
            </a:solidFill>
            <a:miter lim="800000"/>
            <a:headEnd type="none" w="med" len="med"/>
            <a:tailEnd type="triangle" w="med" len="med"/>
          </a:ln>
          <a:effectLst/>
        </p:spPr>
        <p:txBody>
          <a:bodyPr rtlCol="0" anchor="ctr"/>
          <a:lstStyle/>
          <a:p>
            <a:pPr algn="ctr"/>
            <a:endParaRPr lang="de-CH"/>
          </a:p>
        </p:txBody>
      </p:sp>
      <mc:AlternateContent xmlns:mc="http://schemas.openxmlformats.org/markup-compatibility/2006" xmlns:a14="http://schemas.microsoft.com/office/drawing/2010/main">
        <mc:Choice Requires="a14">
          <p:sp>
            <p:nvSpPr>
              <p:cNvPr id="60" name="TextBox 59"/>
              <p:cNvSpPr txBox="1"/>
              <p:nvPr/>
            </p:nvSpPr>
            <p:spPr>
              <a:xfrm>
                <a:off x="381000" y="2844225"/>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oMath>
                  </m:oMathPara>
                </a14:m>
                <a:endParaRPr lang="de-CH" sz="3200" b="1" dirty="0">
                  <a:solidFill>
                    <a:schemeClr val="tx1"/>
                  </a:solidFill>
                  <a:latin typeface="Calibri"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81000" y="2844225"/>
                <a:ext cx="457200" cy="584775"/>
              </a:xfrm>
              <a:prstGeom prst="rect">
                <a:avLst/>
              </a:prstGeom>
              <a:blipFill rotWithShape="1">
                <a:blip r:embed="rId2"/>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1000" y="4673025"/>
                <a:ext cx="838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𝑪𝒍𝒌</m:t>
                      </m:r>
                    </m:oMath>
                  </m:oMathPara>
                </a14:m>
                <a:endParaRPr lang="de-CH" sz="3200" b="1" dirty="0">
                  <a:solidFill>
                    <a:schemeClr val="tx1"/>
                  </a:solidFill>
                  <a:latin typeface="Calibri"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381000" y="4673025"/>
                <a:ext cx="838200" cy="584775"/>
              </a:xfrm>
              <a:prstGeom prst="rect">
                <a:avLst/>
              </a:prstGeom>
              <a:blipFill rotWithShape="1">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7086600" y="2844225"/>
                <a:ext cx="45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𝑸</m:t>
                      </m:r>
                    </m:oMath>
                  </m:oMathPara>
                </a14:m>
                <a:endParaRPr lang="de-CH" sz="3200" b="1" dirty="0">
                  <a:solidFill>
                    <a:schemeClr val="tx1"/>
                  </a:solidFill>
                  <a:latin typeface="Calibri" pitchFamily="34"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086600" y="2844225"/>
                <a:ext cx="457200" cy="584775"/>
              </a:xfrm>
              <a:prstGeom prst="rect">
                <a:avLst/>
              </a:prstGeom>
              <a:blipFill rotWithShape="1">
                <a:blip r:embed="rId4"/>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9465617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13667" name="Rectangle 3"/>
          <p:cNvSpPr>
            <a:spLocks noGrp="1" noChangeArrowheads="1"/>
          </p:cNvSpPr>
          <p:nvPr>
            <p:ph type="title"/>
            <p:custDataLst>
              <p:tags r:id="rId2"/>
            </p:custDataLst>
          </p:nvPr>
        </p:nvSpPr>
        <p:spPr/>
        <p:txBody>
          <a:bodyPr/>
          <a:lstStyle/>
          <a:p>
            <a:r>
              <a:rPr lang="en-US" dirty="0" smtClean="0"/>
              <a:t>FSM in Verilog, </a:t>
            </a:r>
            <a:r>
              <a:rPr lang="en-US" dirty="0"/>
              <a:t>W</a:t>
            </a:r>
            <a:r>
              <a:rPr lang="en-US" dirty="0" smtClean="0"/>
              <a:t>hole </a:t>
            </a:r>
            <a:r>
              <a:rPr lang="en-US" dirty="0"/>
              <a:t>C</a:t>
            </a:r>
            <a:r>
              <a:rPr lang="en-US" dirty="0" smtClean="0"/>
              <a:t>ode</a:t>
            </a:r>
          </a:p>
        </p:txBody>
      </p:sp>
      <p:sp>
        <p:nvSpPr>
          <p:cNvPr id="113668" name="Rectangle 4"/>
          <p:cNvSpPr>
            <a:spLocks noGrp="1" noChangeArrowheads="1"/>
          </p:cNvSpPr>
          <p:nvPr>
            <p:ph idx="1"/>
            <p:custDataLst>
              <p:tags r:id="rId3"/>
            </p:custDataLst>
          </p:nvPr>
        </p:nvSpPr>
        <p:spPr>
          <a:ln>
            <a:solidFill>
              <a:schemeClr val="tx1"/>
            </a:solidFill>
            <a:miter lim="800000"/>
            <a:headEnd/>
            <a:tailEnd/>
          </a:ln>
        </p:spPr>
        <p:txBody>
          <a:bodyPr/>
          <a:lstStyle/>
          <a:p>
            <a:pPr>
              <a:buFont typeface="Wingdings" charset="2"/>
              <a:buNone/>
            </a:pPr>
            <a:r>
              <a:rPr lang="en-US" sz="1400" b="1" dirty="0" smtClean="0">
                <a:latin typeface="Consolas" pitchFamily="49" charset="0"/>
              </a:rPr>
              <a:t>module </a:t>
            </a:r>
            <a:r>
              <a:rPr lang="en-US" sz="1400" dirty="0" smtClean="0">
                <a:latin typeface="Consolas" pitchFamily="49" charset="0"/>
              </a:rPr>
              <a:t>divideby3FSM (</a:t>
            </a:r>
            <a:r>
              <a:rPr lang="en-US" sz="1400" b="1" dirty="0" smtClean="0">
                <a:latin typeface="Consolas" pitchFamily="49" charset="0"/>
              </a:rPr>
              <a:t>input</a:t>
            </a:r>
            <a:r>
              <a:rPr lang="en-US" sz="1400" dirty="0" smtClean="0">
                <a:latin typeface="Consolas" pitchFamily="49" charset="0"/>
              </a:rPr>
              <a:t> </a:t>
            </a:r>
            <a:r>
              <a:rPr lang="en-US" sz="1400" dirty="0" err="1" smtClean="0">
                <a:latin typeface="Consolas" pitchFamily="49" charset="0"/>
              </a:rPr>
              <a:t>clk</a:t>
            </a:r>
            <a:r>
              <a:rPr lang="en-US" sz="1400" dirty="0" smtClean="0">
                <a:latin typeface="Consolas" pitchFamily="49" charset="0"/>
              </a:rPr>
              <a:t>, </a:t>
            </a:r>
            <a:r>
              <a:rPr lang="en-US" sz="1400" b="1" dirty="0" smtClean="0">
                <a:latin typeface="Consolas" pitchFamily="49" charset="0"/>
              </a:rPr>
              <a:t>input</a:t>
            </a:r>
            <a:r>
              <a:rPr lang="en-US" sz="1400" dirty="0" smtClean="0">
                <a:latin typeface="Consolas" pitchFamily="49" charset="0"/>
              </a:rPr>
              <a:t> reset, </a:t>
            </a:r>
            <a:r>
              <a:rPr lang="en-US" sz="1400" b="1" dirty="0" smtClean="0">
                <a:latin typeface="Consolas" pitchFamily="49" charset="0"/>
              </a:rPr>
              <a:t>output</a:t>
            </a:r>
            <a:r>
              <a:rPr lang="en-US" sz="1400" dirty="0" smtClean="0">
                <a:latin typeface="Consolas" pitchFamily="49" charset="0"/>
              </a:rPr>
              <a:t> q);</a:t>
            </a:r>
          </a:p>
          <a:p>
            <a:pPr>
              <a:buFont typeface="Wingdings" charset="2"/>
              <a:buNone/>
            </a:pPr>
            <a:r>
              <a:rPr lang="en-US" sz="1400" dirty="0" smtClean="0">
                <a:latin typeface="Consolas" pitchFamily="49" charset="0"/>
              </a:rPr>
              <a:t>   </a:t>
            </a:r>
            <a:r>
              <a:rPr lang="en-US" sz="1400" b="1" dirty="0" err="1" smtClean="0">
                <a:latin typeface="Consolas" pitchFamily="49" charset="0"/>
              </a:rPr>
              <a:t>reg</a:t>
            </a:r>
            <a:r>
              <a:rPr lang="en-US" sz="1400" dirty="0" smtClean="0">
                <a:latin typeface="Consolas" pitchFamily="49" charset="0"/>
              </a:rPr>
              <a:t>  [1:0] state, </a:t>
            </a:r>
            <a:r>
              <a:rPr lang="en-US" sz="1400" dirty="0" err="1" smtClean="0">
                <a:latin typeface="Consolas" pitchFamily="49" charset="0"/>
              </a:rPr>
              <a:t>nextstate</a:t>
            </a:r>
            <a:r>
              <a:rPr lang="en-US" sz="1400" dirty="0" smtClean="0">
                <a:latin typeface="Consolas" pitchFamily="49" charset="0"/>
              </a:rPr>
              <a:t>;</a:t>
            </a:r>
          </a:p>
          <a:p>
            <a:pPr>
              <a:buFont typeface="Wingdings" charset="2"/>
              <a:buNone/>
            </a:pPr>
            <a:r>
              <a:rPr lang="en-US" sz="1400" dirty="0" smtClean="0">
                <a:latin typeface="Consolas" pitchFamily="49" charset="0"/>
              </a:rPr>
              <a:t>   </a:t>
            </a:r>
          </a:p>
          <a:p>
            <a:pPr>
              <a:buFont typeface="Wingdings" charset="2"/>
              <a:buNone/>
            </a:pPr>
            <a:r>
              <a:rPr lang="en-US" sz="1400" dirty="0" smtClean="0">
                <a:latin typeface="Consolas" pitchFamily="49" charset="0"/>
              </a:rPr>
              <a:t>   </a:t>
            </a:r>
            <a:r>
              <a:rPr lang="en-US" sz="1400" b="1" dirty="0" smtClean="0">
                <a:latin typeface="Consolas" pitchFamily="49" charset="0"/>
              </a:rPr>
              <a:t>parameter</a:t>
            </a:r>
            <a:r>
              <a:rPr lang="en-US" sz="1400" dirty="0" smtClean="0">
                <a:latin typeface="Consolas" pitchFamily="49" charset="0"/>
              </a:rPr>
              <a:t> S0 = 2'b00;</a:t>
            </a:r>
          </a:p>
          <a:p>
            <a:pPr>
              <a:buFont typeface="Wingdings" charset="2"/>
              <a:buNone/>
            </a:pPr>
            <a:r>
              <a:rPr lang="en-US" sz="1400" dirty="0" smtClean="0">
                <a:latin typeface="Consolas" pitchFamily="49" charset="0"/>
              </a:rPr>
              <a:t>   </a:t>
            </a:r>
            <a:r>
              <a:rPr lang="en-US" sz="1400" b="1" dirty="0" smtClean="0">
                <a:latin typeface="Consolas" pitchFamily="49" charset="0"/>
              </a:rPr>
              <a:t>parameter </a:t>
            </a:r>
            <a:r>
              <a:rPr lang="en-US" sz="1400" dirty="0" smtClean="0">
                <a:latin typeface="Consolas" pitchFamily="49" charset="0"/>
              </a:rPr>
              <a:t>S1 = 2'b01;</a:t>
            </a:r>
          </a:p>
          <a:p>
            <a:pPr>
              <a:buFont typeface="Wingdings" charset="2"/>
              <a:buNone/>
            </a:pPr>
            <a:r>
              <a:rPr lang="en-US" sz="1400" dirty="0" smtClean="0">
                <a:latin typeface="Consolas" pitchFamily="49" charset="0"/>
              </a:rPr>
              <a:t>   </a:t>
            </a:r>
            <a:r>
              <a:rPr lang="en-US" sz="1400" b="1" dirty="0" smtClean="0">
                <a:latin typeface="Consolas" pitchFamily="49" charset="0"/>
              </a:rPr>
              <a:t>parameter </a:t>
            </a:r>
            <a:r>
              <a:rPr lang="en-US" sz="1400" dirty="0" smtClean="0">
                <a:latin typeface="Consolas" pitchFamily="49" charset="0"/>
              </a:rPr>
              <a:t>S2 = 2'b10;</a:t>
            </a:r>
          </a:p>
          <a:p>
            <a:pPr>
              <a:buFont typeface="Wingdings" charset="2"/>
              <a:buNone/>
            </a:pPr>
            <a:r>
              <a:rPr lang="en-US" sz="1400" dirty="0" smtClean="0">
                <a:latin typeface="Consolas" pitchFamily="49" charset="0"/>
              </a:rPr>
              <a:t>   </a:t>
            </a:r>
          </a:p>
          <a:p>
            <a:pPr>
              <a:buFont typeface="Wingdings" charset="2"/>
              <a:buNone/>
            </a:pPr>
            <a:r>
              <a:rPr lang="en-US" sz="1400" b="1" dirty="0" smtClean="0">
                <a:latin typeface="Consolas" pitchFamily="49" charset="0"/>
              </a:rPr>
              <a:t>   always </a:t>
            </a:r>
            <a:r>
              <a:rPr lang="en-US" sz="1400" dirty="0" smtClean="0">
                <a:latin typeface="Consolas" pitchFamily="49" charset="0"/>
              </a:rPr>
              <a:t>@ (</a:t>
            </a:r>
            <a:r>
              <a:rPr lang="en-US" sz="1400" b="1" dirty="0" err="1" smtClean="0">
                <a:latin typeface="Consolas" pitchFamily="49" charset="0"/>
              </a:rPr>
              <a:t>posedge</a:t>
            </a:r>
            <a:r>
              <a:rPr lang="en-US" sz="1400" b="1" dirty="0" smtClean="0">
                <a:latin typeface="Consolas" pitchFamily="49" charset="0"/>
              </a:rPr>
              <a:t> </a:t>
            </a:r>
            <a:r>
              <a:rPr lang="en-US" sz="1400" dirty="0" err="1" smtClean="0">
                <a:latin typeface="Consolas" pitchFamily="49" charset="0"/>
              </a:rPr>
              <a:t>clk</a:t>
            </a:r>
            <a:r>
              <a:rPr lang="en-US" sz="1400" dirty="0" smtClean="0">
                <a:latin typeface="Consolas" pitchFamily="49" charset="0"/>
              </a:rPr>
              <a:t>, </a:t>
            </a:r>
            <a:r>
              <a:rPr lang="en-US" sz="1400" b="1" dirty="0" err="1" smtClean="0">
                <a:latin typeface="Consolas" pitchFamily="49" charset="0"/>
              </a:rPr>
              <a:t>posedge</a:t>
            </a:r>
            <a:r>
              <a:rPr lang="en-US" sz="1400" b="1" dirty="0" smtClean="0">
                <a:latin typeface="Consolas" pitchFamily="49" charset="0"/>
              </a:rPr>
              <a:t> </a:t>
            </a:r>
            <a:r>
              <a:rPr lang="en-US" sz="1400" dirty="0" smtClean="0">
                <a:latin typeface="Consolas" pitchFamily="49" charset="0"/>
              </a:rPr>
              <a:t>reset) </a:t>
            </a:r>
            <a:r>
              <a:rPr lang="en-US" sz="1400" dirty="0" smtClean="0">
                <a:solidFill>
                  <a:schemeClr val="accent3"/>
                </a:solidFill>
                <a:latin typeface="Consolas" pitchFamily="49" charset="0"/>
              </a:rPr>
              <a:t>// state register</a:t>
            </a:r>
          </a:p>
          <a:p>
            <a:pPr>
              <a:buFont typeface="Wingdings" charset="2"/>
              <a:buNone/>
            </a:pPr>
            <a:r>
              <a:rPr lang="en-US" sz="1400" dirty="0" smtClean="0">
                <a:latin typeface="Consolas" pitchFamily="49" charset="0"/>
              </a:rPr>
              <a:t>      </a:t>
            </a:r>
            <a:r>
              <a:rPr lang="en-US" sz="1400" b="1" dirty="0" smtClean="0">
                <a:latin typeface="Consolas" pitchFamily="49" charset="0"/>
              </a:rPr>
              <a:t>if </a:t>
            </a:r>
            <a:r>
              <a:rPr lang="en-US" sz="1400" dirty="0" smtClean="0">
                <a:latin typeface="Consolas" pitchFamily="49" charset="0"/>
              </a:rPr>
              <a:t>(reset) state &lt;= S0;</a:t>
            </a:r>
          </a:p>
          <a:p>
            <a:pPr>
              <a:buFont typeface="Wingdings" charset="2"/>
              <a:buNone/>
            </a:pPr>
            <a:r>
              <a:rPr lang="en-US" sz="1400" dirty="0" smtClean="0">
                <a:latin typeface="Consolas" pitchFamily="49" charset="0"/>
              </a:rPr>
              <a:t>      </a:t>
            </a:r>
            <a:r>
              <a:rPr lang="en-US" sz="1400" b="1" dirty="0" smtClean="0">
                <a:latin typeface="Consolas" pitchFamily="49" charset="0"/>
              </a:rPr>
              <a:t>else       </a:t>
            </a:r>
            <a:r>
              <a:rPr lang="en-US" sz="1400" dirty="0" smtClean="0">
                <a:latin typeface="Consolas" pitchFamily="49" charset="0"/>
              </a:rPr>
              <a:t>state &lt;= </a:t>
            </a:r>
            <a:r>
              <a:rPr lang="en-US" sz="1400" dirty="0" err="1" smtClean="0">
                <a:latin typeface="Consolas" pitchFamily="49" charset="0"/>
              </a:rPr>
              <a:t>nextstate</a:t>
            </a:r>
            <a:r>
              <a:rPr lang="en-US" sz="1400" dirty="0" smtClean="0">
                <a:latin typeface="Consolas" pitchFamily="49" charset="0"/>
              </a:rPr>
              <a:t>;</a:t>
            </a:r>
          </a:p>
          <a:p>
            <a:pPr>
              <a:buFont typeface="Wingdings" charset="2"/>
              <a:buNone/>
            </a:pPr>
            <a:r>
              <a:rPr lang="en-US" sz="1400" b="1" dirty="0" smtClean="0">
                <a:latin typeface="Consolas" pitchFamily="49" charset="0"/>
              </a:rPr>
              <a:t>   always </a:t>
            </a:r>
            <a:r>
              <a:rPr lang="en-US" sz="1400" dirty="0" smtClean="0">
                <a:latin typeface="Consolas" pitchFamily="49" charset="0"/>
              </a:rPr>
              <a:t>@ (*)                          </a:t>
            </a:r>
            <a:r>
              <a:rPr lang="en-US" sz="1400" dirty="0" smtClean="0">
                <a:solidFill>
                  <a:schemeClr val="accent3"/>
                </a:solidFill>
                <a:latin typeface="Consolas" pitchFamily="49" charset="0"/>
              </a:rPr>
              <a:t>// next state logic</a:t>
            </a:r>
          </a:p>
          <a:p>
            <a:pPr>
              <a:buFont typeface="Wingdings" charset="2"/>
              <a:buNone/>
            </a:pPr>
            <a:r>
              <a:rPr lang="en-US" sz="1400" dirty="0" smtClean="0">
                <a:latin typeface="Consolas" pitchFamily="49" charset="0"/>
              </a:rPr>
              <a:t>      </a:t>
            </a:r>
            <a:r>
              <a:rPr lang="en-US" sz="1400" b="1" dirty="0" smtClean="0">
                <a:latin typeface="Consolas" pitchFamily="49" charset="0"/>
              </a:rPr>
              <a:t>case </a:t>
            </a:r>
            <a:r>
              <a:rPr lang="en-US" sz="1400" dirty="0" smtClean="0">
                <a:latin typeface="Consolas" pitchFamily="49" charset="0"/>
              </a:rPr>
              <a:t>(state)</a:t>
            </a:r>
          </a:p>
          <a:p>
            <a:pPr>
              <a:buFont typeface="Wingdings" charset="2"/>
              <a:buNone/>
            </a:pPr>
            <a:r>
              <a:rPr lang="en-US" sz="1400" dirty="0" smtClean="0">
                <a:latin typeface="Consolas" pitchFamily="49" charset="0"/>
              </a:rPr>
              <a:t>         S0:      </a:t>
            </a:r>
            <a:r>
              <a:rPr lang="en-US" sz="1400" dirty="0" err="1" smtClean="0">
                <a:latin typeface="Consolas" pitchFamily="49" charset="0"/>
              </a:rPr>
              <a:t>nextstate</a:t>
            </a:r>
            <a:r>
              <a:rPr lang="en-US" sz="1400" dirty="0" smtClean="0">
                <a:latin typeface="Consolas" pitchFamily="49" charset="0"/>
              </a:rPr>
              <a:t> = S1;</a:t>
            </a:r>
          </a:p>
          <a:p>
            <a:pPr>
              <a:buFont typeface="Wingdings" charset="2"/>
              <a:buNone/>
            </a:pPr>
            <a:r>
              <a:rPr lang="en-US" sz="1400" dirty="0" smtClean="0">
                <a:latin typeface="Consolas" pitchFamily="49" charset="0"/>
              </a:rPr>
              <a:t>         S1:      </a:t>
            </a:r>
            <a:r>
              <a:rPr lang="en-US" sz="1400" dirty="0" err="1" smtClean="0">
                <a:latin typeface="Consolas" pitchFamily="49" charset="0"/>
              </a:rPr>
              <a:t>nextstate</a:t>
            </a:r>
            <a:r>
              <a:rPr lang="en-US" sz="1400" dirty="0" smtClean="0">
                <a:latin typeface="Consolas" pitchFamily="49" charset="0"/>
              </a:rPr>
              <a:t> = S2;</a:t>
            </a:r>
          </a:p>
          <a:p>
            <a:pPr>
              <a:buFont typeface="Wingdings" charset="2"/>
              <a:buNone/>
            </a:pPr>
            <a:r>
              <a:rPr lang="en-US" sz="1400" dirty="0" smtClean="0">
                <a:latin typeface="Consolas" pitchFamily="49" charset="0"/>
              </a:rPr>
              <a:t>         S2:      </a:t>
            </a:r>
            <a:r>
              <a:rPr lang="en-US" sz="1400" dirty="0" err="1" smtClean="0">
                <a:latin typeface="Consolas" pitchFamily="49" charset="0"/>
              </a:rPr>
              <a:t>nextstate</a:t>
            </a:r>
            <a:r>
              <a:rPr lang="en-US" sz="1400" dirty="0" smtClean="0">
                <a:latin typeface="Consolas" pitchFamily="49" charset="0"/>
              </a:rPr>
              <a:t> = S0;</a:t>
            </a:r>
          </a:p>
          <a:p>
            <a:pPr>
              <a:buFont typeface="Wingdings" charset="2"/>
              <a:buNone/>
            </a:pPr>
            <a:r>
              <a:rPr lang="en-US" sz="1400" dirty="0" smtClean="0">
                <a:latin typeface="Consolas" pitchFamily="49" charset="0"/>
              </a:rPr>
              <a:t>         </a:t>
            </a:r>
            <a:r>
              <a:rPr lang="en-US" sz="1400" b="1" dirty="0" smtClean="0">
                <a:latin typeface="Consolas" pitchFamily="49" charset="0"/>
              </a:rPr>
              <a:t>default</a:t>
            </a:r>
            <a:r>
              <a:rPr lang="en-US" sz="1400" dirty="0" smtClean="0">
                <a:latin typeface="Consolas" pitchFamily="49" charset="0"/>
              </a:rPr>
              <a:t>: </a:t>
            </a:r>
            <a:r>
              <a:rPr lang="en-US" sz="1400" dirty="0" err="1" smtClean="0">
                <a:latin typeface="Consolas" pitchFamily="49" charset="0"/>
              </a:rPr>
              <a:t>nextstate</a:t>
            </a:r>
            <a:r>
              <a:rPr lang="en-US" sz="1400" dirty="0" smtClean="0">
                <a:latin typeface="Consolas" pitchFamily="49" charset="0"/>
              </a:rPr>
              <a:t> = S0;</a:t>
            </a:r>
          </a:p>
          <a:p>
            <a:pPr>
              <a:buFont typeface="Wingdings" charset="2"/>
              <a:buNone/>
            </a:pPr>
            <a:r>
              <a:rPr lang="en-US" sz="1400" dirty="0" smtClean="0">
                <a:latin typeface="Consolas" pitchFamily="49" charset="0"/>
              </a:rPr>
              <a:t>      </a:t>
            </a:r>
            <a:r>
              <a:rPr lang="en-US" sz="1400" b="1" dirty="0" err="1" smtClean="0">
                <a:latin typeface="Consolas" pitchFamily="49" charset="0"/>
              </a:rPr>
              <a:t>endcase</a:t>
            </a:r>
            <a:endParaRPr lang="en-US" sz="1400" b="1" dirty="0" smtClean="0">
              <a:latin typeface="Consolas" pitchFamily="49" charset="0"/>
            </a:endParaRPr>
          </a:p>
          <a:p>
            <a:pPr>
              <a:buFont typeface="Wingdings" charset="2"/>
              <a:buNone/>
            </a:pPr>
            <a:r>
              <a:rPr lang="en-US" sz="1400" dirty="0" smtClean="0">
                <a:solidFill>
                  <a:srgbClr val="A6A6A6"/>
                </a:solidFill>
                <a:latin typeface="Consolas" pitchFamily="49" charset="0"/>
              </a:rPr>
              <a:t>   </a:t>
            </a:r>
            <a:r>
              <a:rPr lang="en-US" sz="1400" b="1" dirty="0" smtClean="0">
                <a:latin typeface="Consolas" pitchFamily="49" charset="0"/>
              </a:rPr>
              <a:t>assign </a:t>
            </a:r>
            <a:r>
              <a:rPr lang="en-US" sz="1400" dirty="0" smtClean="0">
                <a:latin typeface="Consolas" pitchFamily="49" charset="0"/>
              </a:rPr>
              <a:t>q = (state == S0);</a:t>
            </a:r>
            <a:r>
              <a:rPr lang="en-US" sz="1400" dirty="0" smtClean="0">
                <a:solidFill>
                  <a:srgbClr val="A6A6A6"/>
                </a:solidFill>
                <a:latin typeface="Consolas" pitchFamily="49" charset="0"/>
              </a:rPr>
              <a:t>            </a:t>
            </a:r>
            <a:r>
              <a:rPr lang="en-US" sz="1400" dirty="0" smtClean="0">
                <a:solidFill>
                  <a:schemeClr val="accent3"/>
                </a:solidFill>
                <a:latin typeface="Consolas" pitchFamily="49" charset="0"/>
              </a:rPr>
              <a:t>// output logic</a:t>
            </a:r>
          </a:p>
          <a:p>
            <a:pPr>
              <a:buFont typeface="Wingdings" charset="2"/>
              <a:buNone/>
            </a:pPr>
            <a:r>
              <a:rPr lang="en-US" sz="1400" b="1" dirty="0" err="1" smtClean="0">
                <a:latin typeface="Consolas" pitchFamily="49" charset="0"/>
              </a:rPr>
              <a:t>endmodule</a:t>
            </a:r>
            <a:r>
              <a:rPr lang="en-US" sz="1400" b="1" dirty="0" smtClean="0">
                <a:latin typeface="Consolas" pitchFamily="49" charset="0"/>
              </a:rPr>
              <a:t> </a:t>
            </a:r>
          </a:p>
        </p:txBody>
      </p:sp>
    </p:spTree>
    <p:extLst>
      <p:ext uri="{BB962C8B-B14F-4D97-AF65-F5344CB8AC3E}">
        <p14:creationId xmlns:p14="http://schemas.microsoft.com/office/powerpoint/2010/main" val="167314897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ChangeArrowheads="1"/>
          </p:cNvSpPr>
          <p:nvPr>
            <p:custDataLst>
              <p:tags r:id="rId1"/>
            </p:custDataLst>
          </p:nvPr>
        </p:nvSpPr>
        <p:spPr bwMode="auto">
          <a:xfrm>
            <a:off x="381000" y="12192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a:p>
            <a:pPr marL="469900" indent="-469900" eaLnBrk="1" hangingPunct="1">
              <a:spcBef>
                <a:spcPct val="20000"/>
              </a:spcBef>
              <a:buClr>
                <a:srgbClr val="000066"/>
              </a:buClr>
              <a:buFont typeface="Wingdings" charset="2"/>
              <a:buNone/>
            </a:pPr>
            <a:endParaRPr lang="en-US" sz="2400" dirty="0">
              <a:solidFill>
                <a:schemeClr val="tx2"/>
              </a:solidFill>
              <a:latin typeface="Times New Roman" charset="0"/>
            </a:endParaRPr>
          </a:p>
        </p:txBody>
      </p:sp>
      <p:sp>
        <p:nvSpPr>
          <p:cNvPr id="103428" name="Rectangle 3"/>
          <p:cNvSpPr>
            <a:spLocks noChangeArrowheads="1"/>
          </p:cNvSpPr>
          <p:nvPr>
            <p:custDataLst>
              <p:tags r:id="rId2"/>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3429" name="Rectangle 4"/>
          <p:cNvSpPr>
            <a:spLocks noGrp="1" noChangeArrowheads="1"/>
          </p:cNvSpPr>
          <p:nvPr>
            <p:ph type="title"/>
            <p:custDataLst>
              <p:tags r:id="rId3"/>
            </p:custDataLst>
          </p:nvPr>
        </p:nvSpPr>
        <p:spPr/>
        <p:txBody>
          <a:bodyPr/>
          <a:lstStyle/>
          <a:p>
            <a:r>
              <a:rPr lang="en-US" dirty="0" smtClean="0"/>
              <a:t>FSM Example 2: Smiling Snail</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018" y="2971800"/>
            <a:ext cx="1596824" cy="2905125"/>
          </a:xfrm>
          <a:prstGeom prst="rect">
            <a:avLst/>
          </a:prstGeom>
        </p:spPr>
      </p:pic>
      <p:sp>
        <p:nvSpPr>
          <p:cNvPr id="9" name="Content Placeholder 1"/>
          <p:cNvSpPr>
            <a:spLocks noGrp="1"/>
          </p:cNvSpPr>
          <p:nvPr>
            <p:ph idx="1"/>
          </p:nvPr>
        </p:nvSpPr>
        <p:spPr>
          <a:xfrm>
            <a:off x="396875" y="1362075"/>
            <a:ext cx="7896225" cy="4972050"/>
          </a:xfrm>
        </p:spPr>
        <p:txBody>
          <a:bodyPr/>
          <a:lstStyle/>
          <a:p>
            <a:r>
              <a:rPr lang="en-US" dirty="0"/>
              <a:t>Alyssa P. Hacker has a snail that crawls down a paper tape with 1’s and 0’s on it. The snail smiles whenever the last four digits it has crawled over are 1101.  </a:t>
            </a:r>
          </a:p>
          <a:p>
            <a:endParaRPr lang="de-CH"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399" y="4543093"/>
            <a:ext cx="4364234" cy="156579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1008" y="2546295"/>
            <a:ext cx="5072092" cy="1844397"/>
          </a:xfrm>
          <a:prstGeom prst="rect">
            <a:avLst/>
          </a:prstGeom>
        </p:spPr>
      </p:pic>
      <p:sp>
        <p:nvSpPr>
          <p:cNvPr id="6" name="Rectangle 5"/>
          <p:cNvSpPr/>
          <p:nvPr/>
        </p:nvSpPr>
        <p:spPr>
          <a:xfrm>
            <a:off x="2120493" y="3408770"/>
            <a:ext cx="1045286" cy="461665"/>
          </a:xfrm>
          <a:prstGeom prst="rect">
            <a:avLst/>
          </a:prstGeom>
        </p:spPr>
        <p:txBody>
          <a:bodyPr wrap="none">
            <a:spAutoFit/>
          </a:bodyPr>
          <a:lstStyle/>
          <a:p>
            <a:r>
              <a:rPr lang="en-US" sz="2400" b="1" dirty="0" smtClean="0">
                <a:solidFill>
                  <a:schemeClr val="accent1">
                    <a:lumMod val="75000"/>
                    <a:lumOff val="25000"/>
                  </a:schemeClr>
                </a:solidFill>
                <a:latin typeface="Calibri" charset="0"/>
                <a:ea typeface="Calibri" charset="0"/>
                <a:cs typeface="Calibri" charset="0"/>
              </a:rPr>
              <a:t>Moore</a:t>
            </a:r>
            <a:endParaRPr lang="en-GB" sz="2400" b="1" dirty="0">
              <a:solidFill>
                <a:schemeClr val="accent1">
                  <a:lumMod val="75000"/>
                  <a:lumOff val="25000"/>
                </a:schemeClr>
              </a:solidFill>
              <a:latin typeface="Calibri" charset="0"/>
              <a:ea typeface="Calibri" charset="0"/>
              <a:cs typeface="Calibri" charset="0"/>
            </a:endParaRPr>
          </a:p>
        </p:txBody>
      </p:sp>
      <p:sp>
        <p:nvSpPr>
          <p:cNvPr id="15" name="Rectangle 14"/>
          <p:cNvSpPr/>
          <p:nvPr/>
        </p:nvSpPr>
        <p:spPr>
          <a:xfrm>
            <a:off x="2151655" y="5181600"/>
            <a:ext cx="982961" cy="461665"/>
          </a:xfrm>
          <a:prstGeom prst="rect">
            <a:avLst/>
          </a:prstGeom>
        </p:spPr>
        <p:txBody>
          <a:bodyPr wrap="none">
            <a:spAutoFit/>
          </a:bodyPr>
          <a:lstStyle/>
          <a:p>
            <a:r>
              <a:rPr lang="en-US" sz="2400" b="1" dirty="0" smtClean="0">
                <a:solidFill>
                  <a:schemeClr val="accent1">
                    <a:lumMod val="75000"/>
                    <a:lumOff val="25000"/>
                  </a:schemeClr>
                </a:solidFill>
                <a:latin typeface="Calibri" charset="0"/>
                <a:ea typeface="Calibri" charset="0"/>
                <a:cs typeface="Calibri" charset="0"/>
              </a:rPr>
              <a:t>Mealy</a:t>
            </a:r>
            <a:endParaRPr lang="en-GB" sz="2400" b="1" dirty="0">
              <a:solidFill>
                <a:schemeClr val="accent1">
                  <a:lumMod val="75000"/>
                  <a:lumOff val="25000"/>
                </a:schemeClr>
              </a:solidFill>
              <a:latin typeface="Calibri" charset="0"/>
              <a:ea typeface="Calibri" charset="0"/>
              <a:cs typeface="Calibri" charset="0"/>
            </a:endParaRPr>
          </a:p>
        </p:txBody>
      </p:sp>
    </p:spTree>
    <p:extLst>
      <p:ext uri="{BB962C8B-B14F-4D97-AF65-F5344CB8AC3E}">
        <p14:creationId xmlns:p14="http://schemas.microsoft.com/office/powerpoint/2010/main" val="1234990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5475" name="Rectangle 3"/>
          <p:cNvSpPr>
            <a:spLocks noGrp="1" noChangeArrowheads="1"/>
          </p:cNvSpPr>
          <p:nvPr>
            <p:ph type="title"/>
            <p:custDataLst>
              <p:tags r:id="rId2"/>
            </p:custDataLst>
          </p:nvPr>
        </p:nvSpPr>
        <p:spPr/>
        <p:txBody>
          <a:bodyPr/>
          <a:lstStyle/>
          <a:p>
            <a:r>
              <a:rPr lang="en-US" dirty="0" smtClean="0"/>
              <a:t>FSM Example 2: Verilog Definitions</a:t>
            </a:r>
          </a:p>
        </p:txBody>
      </p:sp>
      <p:sp>
        <p:nvSpPr>
          <p:cNvPr id="105476" name="Rectangle 4"/>
          <p:cNvSpPr>
            <a:spLocks noGrp="1" noChangeArrowheads="1"/>
          </p:cNvSpPr>
          <p:nvPr>
            <p:ph idx="1"/>
            <p:custDataLst>
              <p:tags r:id="rId3"/>
            </p:custDataLst>
          </p:nvPr>
        </p:nvSpPr>
        <p:spPr>
          <a:xfrm>
            <a:off x="485775" y="1362075"/>
            <a:ext cx="7896225" cy="3133725"/>
          </a:xfrm>
          <a:ln>
            <a:solidFill>
              <a:schemeClr val="tx1"/>
            </a:solidFill>
            <a:miter lim="800000"/>
            <a:headEnd/>
            <a:tailEnd/>
          </a:ln>
        </p:spPr>
        <p:txBody>
          <a:bodyPr/>
          <a:lstStyle/>
          <a:p>
            <a:pPr>
              <a:buFont typeface="Wingdings" charset="2"/>
              <a:buNone/>
            </a:pPr>
            <a:r>
              <a:rPr lang="en-US" sz="1800" b="1" dirty="0" smtClean="0">
                <a:latin typeface="Consolas" pitchFamily="49" charset="0"/>
              </a:rPr>
              <a:t>module </a:t>
            </a:r>
            <a:r>
              <a:rPr lang="en-US" sz="1800" dirty="0" err="1" smtClean="0">
                <a:latin typeface="Consolas" pitchFamily="49" charset="0"/>
              </a:rPr>
              <a:t>smilingsnail</a:t>
            </a:r>
            <a:r>
              <a:rPr lang="en-US" sz="1800" dirty="0" smtClean="0">
                <a:latin typeface="Consolas" pitchFamily="49" charset="0"/>
              </a:rPr>
              <a:t> (</a:t>
            </a:r>
            <a:r>
              <a:rPr lang="en-US" sz="1800" b="1" dirty="0" smtClean="0">
                <a:latin typeface="Consolas" pitchFamily="49" charset="0"/>
              </a:rPr>
              <a:t>input</a:t>
            </a:r>
            <a:r>
              <a:rPr lang="en-US" sz="1800" dirty="0" smtClean="0">
                <a:latin typeface="Consolas" pitchFamily="49" charset="0"/>
              </a:rPr>
              <a:t> </a:t>
            </a:r>
            <a:r>
              <a:rPr lang="en-US" sz="1800" dirty="0" err="1" smtClean="0">
                <a:latin typeface="Consolas" pitchFamily="49" charset="0"/>
              </a:rPr>
              <a:t>clk</a:t>
            </a:r>
            <a:r>
              <a:rPr lang="en-US" sz="1800" dirty="0" smtClean="0">
                <a:latin typeface="Consolas" pitchFamily="49" charset="0"/>
              </a:rPr>
              <a:t>, </a:t>
            </a:r>
          </a:p>
          <a:p>
            <a:pPr>
              <a:buFont typeface="Wingdings" charset="2"/>
              <a:buNone/>
            </a:pPr>
            <a:r>
              <a:rPr lang="en-US" sz="1800" b="1" dirty="0" smtClean="0">
                <a:latin typeface="Consolas" pitchFamily="49" charset="0"/>
              </a:rPr>
              <a:t>                     input</a:t>
            </a:r>
            <a:r>
              <a:rPr lang="en-US" sz="1800" dirty="0" smtClean="0">
                <a:latin typeface="Consolas" pitchFamily="49" charset="0"/>
              </a:rPr>
              <a:t> reset,</a:t>
            </a:r>
          </a:p>
          <a:p>
            <a:pPr>
              <a:buFont typeface="Wingdings" charset="2"/>
              <a:buNone/>
            </a:pPr>
            <a:r>
              <a:rPr lang="en-US" sz="1800" b="1" dirty="0" smtClean="0"/>
              <a:t>                     input</a:t>
            </a:r>
            <a:r>
              <a:rPr lang="en-US" sz="1800" dirty="0" smtClean="0"/>
              <a:t> a,	</a:t>
            </a:r>
            <a:r>
              <a:rPr lang="en-US" sz="1800" dirty="0" smtClean="0">
                <a:latin typeface="Consolas" pitchFamily="49" charset="0"/>
              </a:rPr>
              <a:t> </a:t>
            </a:r>
          </a:p>
          <a:p>
            <a:pPr>
              <a:buFont typeface="Wingdings" charset="2"/>
              <a:buNone/>
            </a:pPr>
            <a:r>
              <a:rPr lang="en-US" sz="1800" b="1" dirty="0" smtClean="0">
                <a:latin typeface="Consolas" pitchFamily="49" charset="0"/>
              </a:rPr>
              <a:t>                     output</a:t>
            </a:r>
            <a:r>
              <a:rPr lang="en-US" sz="1800" dirty="0" smtClean="0">
                <a:latin typeface="Consolas" pitchFamily="49" charset="0"/>
              </a:rPr>
              <a:t> y);</a:t>
            </a:r>
          </a:p>
          <a:p>
            <a:pPr>
              <a:buFont typeface="Wingdings" charset="2"/>
              <a:buNone/>
            </a:pPr>
            <a:endParaRPr lang="en-US" sz="1800" dirty="0" smtClean="0">
              <a:latin typeface="Consolas" pitchFamily="49" charset="0"/>
            </a:endParaRPr>
          </a:p>
          <a:p>
            <a:pPr>
              <a:buFont typeface="Wingdings" charset="2"/>
              <a:buNone/>
            </a:pPr>
            <a:r>
              <a:rPr lang="en-US" sz="1800" dirty="0" smtClean="0">
                <a:latin typeface="Consolas" pitchFamily="49" charset="0"/>
              </a:rPr>
              <a:t>   </a:t>
            </a:r>
            <a:r>
              <a:rPr lang="en-US" sz="1800" b="1" dirty="0" err="1" smtClean="0">
                <a:latin typeface="Consolas" pitchFamily="49" charset="0"/>
              </a:rPr>
              <a:t>reg</a:t>
            </a:r>
            <a:r>
              <a:rPr lang="en-US" sz="1800" dirty="0" smtClean="0">
                <a:latin typeface="Consolas" pitchFamily="49" charset="0"/>
              </a:rPr>
              <a:t>  [1:0] state, </a:t>
            </a:r>
            <a:r>
              <a:rPr lang="en-US" sz="1800" dirty="0" err="1" smtClean="0">
                <a:latin typeface="Consolas" pitchFamily="49" charset="0"/>
              </a:rPr>
              <a:t>nextstate</a:t>
            </a:r>
            <a:r>
              <a:rPr lang="en-US" sz="1800" dirty="0" smtClean="0">
                <a:latin typeface="Consolas" pitchFamily="49" charset="0"/>
              </a:rPr>
              <a:t>;</a:t>
            </a:r>
          </a:p>
          <a:p>
            <a:pPr>
              <a:buFont typeface="Wingdings" charset="2"/>
              <a:buNone/>
            </a:pPr>
            <a:r>
              <a:rPr lang="en-US" sz="1800" dirty="0" smtClean="0">
                <a:latin typeface="Consolas" pitchFamily="49" charset="0"/>
              </a:rPr>
              <a:t>   </a:t>
            </a:r>
          </a:p>
          <a:p>
            <a:pPr>
              <a:buFont typeface="Wingdings" charset="2"/>
              <a:buNone/>
            </a:pPr>
            <a:r>
              <a:rPr lang="en-US" sz="1800" dirty="0" smtClean="0">
                <a:latin typeface="Consolas" pitchFamily="49" charset="0"/>
              </a:rPr>
              <a:t>   </a:t>
            </a:r>
            <a:r>
              <a:rPr lang="en-US" sz="1800" b="1" dirty="0" smtClean="0">
                <a:latin typeface="Consolas" pitchFamily="49" charset="0"/>
              </a:rPr>
              <a:t>parameter</a:t>
            </a:r>
            <a:r>
              <a:rPr lang="en-US" sz="1800" dirty="0" smtClean="0">
                <a:latin typeface="Consolas" pitchFamily="49" charset="0"/>
              </a:rPr>
              <a:t> S0 = 2'b00;</a:t>
            </a:r>
          </a:p>
          <a:p>
            <a:pPr>
              <a:buFont typeface="Wingdings" charset="2"/>
              <a:buNone/>
            </a:pPr>
            <a:r>
              <a:rPr lang="en-US" sz="1800" dirty="0" smtClean="0">
                <a:latin typeface="Consolas" pitchFamily="49" charset="0"/>
              </a:rPr>
              <a:t>   </a:t>
            </a:r>
            <a:r>
              <a:rPr lang="en-US" sz="1800" b="1" dirty="0" smtClean="0">
                <a:latin typeface="Consolas" pitchFamily="49" charset="0"/>
              </a:rPr>
              <a:t>parameter </a:t>
            </a:r>
            <a:r>
              <a:rPr lang="en-US" sz="1800" dirty="0" smtClean="0">
                <a:latin typeface="Consolas" pitchFamily="49" charset="0"/>
              </a:rPr>
              <a:t>S1 = 2'b01;</a:t>
            </a:r>
          </a:p>
          <a:p>
            <a:pPr>
              <a:buFont typeface="Wingdings" charset="2"/>
              <a:buNone/>
            </a:pPr>
            <a:r>
              <a:rPr lang="en-US" sz="1800" dirty="0" smtClean="0">
                <a:latin typeface="Consolas" pitchFamily="49" charset="0"/>
              </a:rPr>
              <a:t>   </a:t>
            </a:r>
            <a:r>
              <a:rPr lang="en-US" sz="1800" b="1" dirty="0" smtClean="0">
                <a:latin typeface="Consolas" pitchFamily="49" charset="0"/>
              </a:rPr>
              <a:t>parameter </a:t>
            </a:r>
            <a:r>
              <a:rPr lang="en-US" sz="1800" dirty="0" smtClean="0">
                <a:latin typeface="Consolas" pitchFamily="49" charset="0"/>
              </a:rPr>
              <a:t>S2 = 2'b10;</a:t>
            </a:r>
          </a:p>
          <a:p>
            <a:pPr>
              <a:buFont typeface="Wingdings" charset="2"/>
              <a:buNone/>
            </a:pPr>
            <a:r>
              <a:rPr lang="en-US" sz="1800" dirty="0"/>
              <a:t> </a:t>
            </a:r>
            <a:r>
              <a:rPr lang="en-US" sz="1800" dirty="0" smtClean="0"/>
              <a:t>  </a:t>
            </a:r>
            <a:r>
              <a:rPr lang="en-US" sz="1800" b="1" dirty="0" smtClean="0"/>
              <a:t>parameter</a:t>
            </a:r>
            <a:r>
              <a:rPr lang="en-US" sz="1800" dirty="0" smtClean="0"/>
              <a:t> S3 = 2’b11;</a:t>
            </a:r>
            <a:endParaRPr lang="en-US" sz="1800" dirty="0" smtClean="0">
              <a:latin typeface="Consolas" pitchFamily="49" charset="0"/>
            </a:endParaRPr>
          </a:p>
          <a:p>
            <a:pPr>
              <a:buFont typeface="Wingdings" charset="2"/>
              <a:buNone/>
            </a:pPr>
            <a:r>
              <a:rPr lang="en-US" sz="1200" dirty="0" smtClean="0">
                <a:latin typeface="Consolas" pitchFamily="49" charset="0"/>
              </a:rPr>
              <a:t>   </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2942" y="4622802"/>
            <a:ext cx="4791258" cy="1719001"/>
          </a:xfrm>
          <a:prstGeom prst="rect">
            <a:avLst/>
          </a:prstGeom>
        </p:spPr>
      </p:pic>
      <p:sp>
        <p:nvSpPr>
          <p:cNvPr id="4" name="Oval 3"/>
          <p:cNvSpPr/>
          <p:nvPr/>
        </p:nvSpPr>
        <p:spPr bwMode="auto">
          <a:xfrm>
            <a:off x="6248400" y="4622802"/>
            <a:ext cx="482598" cy="482598"/>
          </a:xfrm>
          <a:prstGeom prst="ellipse">
            <a:avLst/>
          </a:prstGeom>
          <a:noFill/>
          <a:ln w="28575">
            <a:solidFill>
              <a:schemeClr val="accent1">
                <a:lumMod val="75000"/>
                <a:lumOff val="25000"/>
              </a:schemeClr>
            </a:solidFill>
            <a:round/>
            <a:headEnd/>
            <a:tailEnd/>
          </a:ln>
          <a:effectLst/>
        </p:spPr>
        <p:txBody>
          <a:bodyPr wrap="none" rtlCol="0" anchor="ctr">
            <a:spAutoFit/>
          </a:bodyPr>
          <a:lstStyle/>
          <a:p>
            <a:pPr algn="ctr"/>
            <a:endParaRPr lang="en-GB"/>
          </a:p>
        </p:txBody>
      </p:sp>
      <p:sp>
        <p:nvSpPr>
          <p:cNvPr id="5" name="TextBox 4"/>
          <p:cNvSpPr txBox="1"/>
          <p:nvPr/>
        </p:nvSpPr>
        <p:spPr>
          <a:xfrm>
            <a:off x="6778623" y="4685597"/>
            <a:ext cx="506870" cy="369332"/>
          </a:xfrm>
          <a:prstGeom prst="rect">
            <a:avLst/>
          </a:prstGeom>
          <a:noFill/>
        </p:spPr>
        <p:txBody>
          <a:bodyPr wrap="none" rtlCol="0">
            <a:spAutoFit/>
          </a:bodyPr>
          <a:lstStyle/>
          <a:p>
            <a:r>
              <a:rPr lang="en-GB" sz="1800" b="1" dirty="0" smtClean="0">
                <a:solidFill>
                  <a:schemeClr val="accent1">
                    <a:lumMod val="75000"/>
                    <a:lumOff val="25000"/>
                  </a:schemeClr>
                </a:solidFill>
                <a:latin typeface="Calibri" pitchFamily="34" charset="0"/>
              </a:rPr>
              <a:t>a/y</a:t>
            </a:r>
          </a:p>
        </p:txBody>
      </p:sp>
    </p:spTree>
    <p:extLst>
      <p:ext uri="{BB962C8B-B14F-4D97-AF65-F5344CB8AC3E}">
        <p14:creationId xmlns:p14="http://schemas.microsoft.com/office/powerpoint/2010/main" val="46237632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7523" name="Rectangle 3"/>
          <p:cNvSpPr>
            <a:spLocks noGrp="1" noChangeArrowheads="1"/>
          </p:cNvSpPr>
          <p:nvPr>
            <p:ph type="title"/>
            <p:custDataLst>
              <p:tags r:id="rId2"/>
            </p:custDataLst>
          </p:nvPr>
        </p:nvSpPr>
        <p:spPr/>
        <p:txBody>
          <a:bodyPr/>
          <a:lstStyle/>
          <a:p>
            <a:r>
              <a:rPr lang="en-US" dirty="0" smtClean="0"/>
              <a:t>FSM Example 2: State Register</a:t>
            </a:r>
          </a:p>
        </p:txBody>
      </p:sp>
      <p:sp>
        <p:nvSpPr>
          <p:cNvPr id="107524" name="Rectangle 4"/>
          <p:cNvSpPr>
            <a:spLocks noGrp="1" noChangeArrowheads="1"/>
          </p:cNvSpPr>
          <p:nvPr>
            <p:ph idx="1"/>
            <p:custDataLst>
              <p:tags r:id="rId3"/>
            </p:custDataLst>
          </p:nvPr>
        </p:nvSpPr>
        <p:spPr>
          <a:xfrm>
            <a:off x="485775" y="1362076"/>
            <a:ext cx="7896225" cy="1457324"/>
          </a:xfrm>
          <a:ln>
            <a:solidFill>
              <a:schemeClr val="tx1"/>
            </a:solidFill>
            <a:miter lim="800000"/>
            <a:headEnd/>
            <a:tailEnd/>
          </a:ln>
        </p:spPr>
        <p:txBody>
          <a:bodyPr/>
          <a:lstStyle/>
          <a:p>
            <a:pPr>
              <a:buFont typeface="Wingdings" charset="2"/>
              <a:buNone/>
            </a:pPr>
            <a:r>
              <a:rPr lang="en-US" sz="1800" dirty="0" smtClean="0">
                <a:solidFill>
                  <a:schemeClr val="accent3"/>
                </a:solidFill>
                <a:latin typeface="Consolas" pitchFamily="49" charset="0"/>
              </a:rPr>
              <a:t>// state register</a:t>
            </a:r>
          </a:p>
          <a:p>
            <a:pPr>
              <a:buFont typeface="Wingdings" charset="2"/>
              <a:buNone/>
            </a:pPr>
            <a:r>
              <a:rPr lang="en-US" sz="1800" dirty="0" smtClean="0">
                <a:latin typeface="Consolas" pitchFamily="49" charset="0"/>
              </a:rPr>
              <a:t>   </a:t>
            </a:r>
            <a:r>
              <a:rPr lang="en-US" sz="1800" b="1" dirty="0" smtClean="0">
                <a:latin typeface="Consolas" pitchFamily="49" charset="0"/>
              </a:rPr>
              <a:t>always </a:t>
            </a:r>
            <a:r>
              <a:rPr lang="en-US" sz="1800" dirty="0" smtClean="0">
                <a:latin typeface="Consolas" pitchFamily="49" charset="0"/>
              </a:rPr>
              <a:t>@ (</a:t>
            </a:r>
            <a:r>
              <a:rPr lang="en-US" sz="1800" b="1" dirty="0" err="1" smtClean="0">
                <a:latin typeface="Consolas" pitchFamily="49" charset="0"/>
              </a:rPr>
              <a:t>posedge</a:t>
            </a:r>
            <a:r>
              <a:rPr lang="en-US" sz="1800" b="1" dirty="0" smtClean="0">
                <a:latin typeface="Consolas" pitchFamily="49" charset="0"/>
              </a:rPr>
              <a:t> </a:t>
            </a:r>
            <a:r>
              <a:rPr lang="en-US" sz="1800" dirty="0" err="1" smtClean="0">
                <a:latin typeface="Consolas" pitchFamily="49" charset="0"/>
              </a:rPr>
              <a:t>clk</a:t>
            </a:r>
            <a:r>
              <a:rPr lang="en-US" sz="1800" dirty="0" smtClean="0">
                <a:latin typeface="Consolas" pitchFamily="49" charset="0"/>
              </a:rPr>
              <a:t>, </a:t>
            </a:r>
            <a:r>
              <a:rPr lang="en-US" sz="1800" b="1" dirty="0" err="1" smtClean="0">
                <a:latin typeface="Consolas" pitchFamily="49" charset="0"/>
              </a:rPr>
              <a:t>posedge</a:t>
            </a:r>
            <a:r>
              <a:rPr lang="en-US" sz="1800" b="1" dirty="0" smtClean="0">
                <a:latin typeface="Consolas" pitchFamily="49" charset="0"/>
              </a:rPr>
              <a:t> </a:t>
            </a:r>
            <a:r>
              <a:rPr lang="en-US" sz="1800" dirty="0" smtClean="0">
                <a:latin typeface="Consolas" pitchFamily="49" charset="0"/>
              </a:rPr>
              <a:t>reset)</a:t>
            </a:r>
          </a:p>
          <a:p>
            <a:pPr>
              <a:buFont typeface="Wingdings" charset="2"/>
              <a:buNone/>
            </a:pPr>
            <a:r>
              <a:rPr lang="en-US" sz="1800" dirty="0" smtClean="0">
                <a:latin typeface="Consolas" pitchFamily="49" charset="0"/>
              </a:rPr>
              <a:t>      </a:t>
            </a:r>
            <a:r>
              <a:rPr lang="en-US" sz="1800" b="1" dirty="0" smtClean="0">
                <a:latin typeface="Consolas" pitchFamily="49" charset="0"/>
              </a:rPr>
              <a:t>if </a:t>
            </a:r>
            <a:r>
              <a:rPr lang="en-US" sz="1800" dirty="0" smtClean="0">
                <a:latin typeface="Consolas" pitchFamily="49" charset="0"/>
              </a:rPr>
              <a:t>(reset) state &lt;= S0;</a:t>
            </a:r>
          </a:p>
          <a:p>
            <a:pPr>
              <a:buFont typeface="Wingdings" charset="2"/>
              <a:buNone/>
            </a:pPr>
            <a:r>
              <a:rPr lang="en-US" sz="1800" dirty="0" smtClean="0">
                <a:latin typeface="Consolas" pitchFamily="49" charset="0"/>
              </a:rPr>
              <a:t>      </a:t>
            </a:r>
            <a:r>
              <a:rPr lang="en-US" sz="1800" b="1" dirty="0" smtClean="0">
                <a:latin typeface="Consolas" pitchFamily="49" charset="0"/>
              </a:rPr>
              <a:t>else       </a:t>
            </a:r>
            <a:r>
              <a:rPr lang="en-US" sz="1800" dirty="0" smtClean="0">
                <a:latin typeface="Consolas" pitchFamily="49" charset="0"/>
              </a:rPr>
              <a:t>state &lt;= </a:t>
            </a:r>
            <a:r>
              <a:rPr lang="en-US" sz="1800" dirty="0" err="1" smtClean="0">
                <a:latin typeface="Consolas" pitchFamily="49" charset="0"/>
              </a:rPr>
              <a:t>nextstate</a:t>
            </a:r>
            <a:r>
              <a:rPr lang="en-US" sz="1800" dirty="0" smtClean="0">
                <a:latin typeface="Consolas" pitchFamily="49" charset="0"/>
              </a:rPr>
              <a:t>;</a:t>
            </a:r>
          </a:p>
        </p:txBody>
      </p:sp>
      <p:sp>
        <p:nvSpPr>
          <p:cNvPr id="2" name="Content Placeholder 1"/>
          <p:cNvSpPr>
            <a:spLocks noGrp="1"/>
          </p:cNvSpPr>
          <p:nvPr>
            <p:ph idx="10"/>
          </p:nvPr>
        </p:nvSpPr>
        <p:spPr>
          <a:xfrm>
            <a:off x="383997" y="2971800"/>
            <a:ext cx="7896225" cy="2447925"/>
          </a:xfrm>
        </p:spPr>
        <p:txBody>
          <a:bodyPr/>
          <a:lstStyle/>
          <a:p>
            <a:r>
              <a:rPr lang="en-US" dirty="0"/>
              <a:t>This part defines the state register (memorizing process)</a:t>
            </a:r>
          </a:p>
          <a:p>
            <a:r>
              <a:rPr lang="en-US" dirty="0"/>
              <a:t>Sensitive to only </a:t>
            </a:r>
            <a:r>
              <a:rPr lang="en-US" dirty="0" err="1"/>
              <a:t>clk</a:t>
            </a:r>
            <a:r>
              <a:rPr lang="en-US" dirty="0"/>
              <a:t>, reset</a:t>
            </a:r>
          </a:p>
          <a:p>
            <a:r>
              <a:rPr lang="en-US" dirty="0"/>
              <a:t>In this example reset is active when ‘1</a:t>
            </a:r>
            <a:r>
              <a:rPr lang="en-US" dirty="0" smtClean="0"/>
              <a:t>’</a:t>
            </a:r>
            <a:endParaRPr lang="en-US" dirty="0"/>
          </a:p>
        </p:txBody>
      </p:sp>
    </p:spTree>
    <p:extLst>
      <p:ext uri="{BB962C8B-B14F-4D97-AF65-F5344CB8AC3E}">
        <p14:creationId xmlns:p14="http://schemas.microsoft.com/office/powerpoint/2010/main" val="3087111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09571" name="Rectangle 3"/>
          <p:cNvSpPr>
            <a:spLocks noGrp="1" noChangeArrowheads="1"/>
          </p:cNvSpPr>
          <p:nvPr>
            <p:ph type="title"/>
            <p:custDataLst>
              <p:tags r:id="rId2"/>
            </p:custDataLst>
          </p:nvPr>
        </p:nvSpPr>
        <p:spPr/>
        <p:txBody>
          <a:bodyPr/>
          <a:lstStyle/>
          <a:p>
            <a:r>
              <a:rPr lang="en-US" dirty="0" smtClean="0"/>
              <a:t>FSM Example 2: Next State Calculation</a:t>
            </a:r>
          </a:p>
        </p:txBody>
      </p:sp>
      <p:sp>
        <p:nvSpPr>
          <p:cNvPr id="109572" name="Rectangle 4"/>
          <p:cNvSpPr>
            <a:spLocks noGrp="1" noChangeArrowheads="1"/>
          </p:cNvSpPr>
          <p:nvPr>
            <p:ph idx="1"/>
            <p:custDataLst>
              <p:tags r:id="rId3"/>
            </p:custDataLst>
          </p:nvPr>
        </p:nvSpPr>
        <p:spPr>
          <a:xfrm>
            <a:off x="485775" y="1362076"/>
            <a:ext cx="7896225" cy="3667124"/>
          </a:xfrm>
          <a:ln>
            <a:solidFill>
              <a:schemeClr val="tx1"/>
            </a:solidFill>
            <a:miter lim="800000"/>
            <a:headEnd/>
            <a:tailEnd/>
          </a:ln>
        </p:spPr>
        <p:txBody>
          <a:bodyPr/>
          <a:lstStyle/>
          <a:p>
            <a:pPr>
              <a:buFont typeface="Wingdings" charset="2"/>
              <a:buNone/>
            </a:pPr>
            <a:r>
              <a:rPr lang="en-US" sz="1800" dirty="0" smtClean="0">
                <a:solidFill>
                  <a:srgbClr val="A6A6A6"/>
                </a:solidFill>
                <a:latin typeface="Consolas" pitchFamily="49" charset="0"/>
              </a:rPr>
              <a:t> </a:t>
            </a:r>
            <a:r>
              <a:rPr lang="en-US" sz="1800" dirty="0" smtClean="0">
                <a:solidFill>
                  <a:schemeClr val="accent3"/>
                </a:solidFill>
                <a:latin typeface="Consolas" pitchFamily="49" charset="0"/>
              </a:rPr>
              <a:t>// next state logic</a:t>
            </a:r>
          </a:p>
          <a:p>
            <a:pPr>
              <a:buFont typeface="Wingdings" charset="2"/>
              <a:buNone/>
            </a:pPr>
            <a:r>
              <a:rPr lang="en-US" sz="1800" dirty="0" smtClean="0">
                <a:latin typeface="Consolas" pitchFamily="49" charset="0"/>
              </a:rPr>
              <a:t>   </a:t>
            </a:r>
            <a:r>
              <a:rPr lang="en-US" sz="1800" b="1" dirty="0" smtClean="0">
                <a:latin typeface="Consolas" pitchFamily="49" charset="0"/>
              </a:rPr>
              <a:t>always </a:t>
            </a:r>
            <a:r>
              <a:rPr lang="en-US" sz="1800" dirty="0" smtClean="0">
                <a:latin typeface="Consolas" pitchFamily="49" charset="0"/>
              </a:rPr>
              <a:t>@ (*)</a:t>
            </a:r>
          </a:p>
          <a:p>
            <a:pPr>
              <a:buFont typeface="Wingdings" charset="2"/>
              <a:buNone/>
            </a:pPr>
            <a:r>
              <a:rPr lang="en-US" sz="1800" dirty="0" smtClean="0">
                <a:latin typeface="Consolas" pitchFamily="49" charset="0"/>
              </a:rPr>
              <a:t>      </a:t>
            </a:r>
            <a:r>
              <a:rPr lang="en-US" sz="1800" b="1" dirty="0" smtClean="0">
                <a:latin typeface="Consolas" pitchFamily="49" charset="0"/>
              </a:rPr>
              <a:t>case </a:t>
            </a:r>
            <a:r>
              <a:rPr lang="en-US" sz="1800" dirty="0" smtClean="0">
                <a:latin typeface="Consolas" pitchFamily="49" charset="0"/>
              </a:rPr>
              <a:t>(state)</a:t>
            </a:r>
          </a:p>
          <a:p>
            <a:pPr>
              <a:buFont typeface="Wingdings" charset="2"/>
              <a:buNone/>
            </a:pPr>
            <a:r>
              <a:rPr lang="en-US" sz="1800" dirty="0" smtClean="0">
                <a:latin typeface="Consolas" pitchFamily="49" charset="0"/>
              </a:rPr>
              <a:t>         S0: if (a) </a:t>
            </a:r>
            <a:r>
              <a:rPr lang="en-US" sz="1800" dirty="0" err="1" smtClean="0">
                <a:latin typeface="Consolas" pitchFamily="49" charset="0"/>
              </a:rPr>
              <a:t>nextstate</a:t>
            </a:r>
            <a:r>
              <a:rPr lang="en-US" sz="1800" dirty="0" smtClean="0">
                <a:latin typeface="Consolas" pitchFamily="49" charset="0"/>
              </a:rPr>
              <a:t> = S1;</a:t>
            </a:r>
          </a:p>
          <a:p>
            <a:pPr>
              <a:buFont typeface="Wingdings" charset="2"/>
              <a:buNone/>
            </a:pPr>
            <a:r>
              <a:rPr lang="en-US" sz="1800" dirty="0"/>
              <a:t> </a:t>
            </a:r>
            <a:r>
              <a:rPr lang="en-US" sz="1800" dirty="0" smtClean="0"/>
              <a:t>            else   </a:t>
            </a:r>
            <a:r>
              <a:rPr lang="en-US" sz="1800" dirty="0" err="1" smtClean="0"/>
              <a:t>nextstate</a:t>
            </a:r>
            <a:r>
              <a:rPr lang="en-US" sz="1800" dirty="0" smtClean="0"/>
              <a:t> = S0;</a:t>
            </a:r>
          </a:p>
          <a:p>
            <a:r>
              <a:rPr lang="en-US" sz="1800" dirty="0"/>
              <a:t> </a:t>
            </a:r>
            <a:r>
              <a:rPr lang="en-US" sz="1800" dirty="0" smtClean="0"/>
              <a:t>        S1: </a:t>
            </a:r>
            <a:r>
              <a:rPr lang="en-US" sz="1800" dirty="0"/>
              <a:t>if (a) </a:t>
            </a:r>
            <a:r>
              <a:rPr lang="en-US" sz="1800" dirty="0" err="1"/>
              <a:t>nextstate</a:t>
            </a:r>
            <a:r>
              <a:rPr lang="en-US" sz="1800" dirty="0"/>
              <a:t> = </a:t>
            </a:r>
            <a:r>
              <a:rPr lang="en-US" sz="1800" dirty="0" smtClean="0"/>
              <a:t>S2;</a:t>
            </a:r>
            <a:endParaRPr lang="en-US" sz="1800" dirty="0"/>
          </a:p>
          <a:p>
            <a:r>
              <a:rPr lang="en-US" sz="1800" dirty="0"/>
              <a:t>             else   </a:t>
            </a:r>
            <a:r>
              <a:rPr lang="en-US" sz="1800" dirty="0" err="1"/>
              <a:t>nextstate</a:t>
            </a:r>
            <a:r>
              <a:rPr lang="en-US" sz="1800" dirty="0"/>
              <a:t> = S0</a:t>
            </a:r>
            <a:r>
              <a:rPr lang="en-US" sz="1800" dirty="0" smtClean="0"/>
              <a:t>;</a:t>
            </a:r>
          </a:p>
          <a:p>
            <a:r>
              <a:rPr lang="en-US" sz="1800" dirty="0" smtClean="0"/>
              <a:t>         S2: </a:t>
            </a:r>
            <a:r>
              <a:rPr lang="en-US" sz="1800" dirty="0"/>
              <a:t>if (a) </a:t>
            </a:r>
            <a:r>
              <a:rPr lang="en-US" sz="1800" dirty="0" err="1"/>
              <a:t>nextstate</a:t>
            </a:r>
            <a:r>
              <a:rPr lang="en-US" sz="1800" dirty="0"/>
              <a:t> = </a:t>
            </a:r>
            <a:r>
              <a:rPr lang="en-US" sz="1800" dirty="0" smtClean="0"/>
              <a:t>S2;</a:t>
            </a:r>
            <a:endParaRPr lang="en-US" sz="1800" dirty="0"/>
          </a:p>
          <a:p>
            <a:r>
              <a:rPr lang="en-US" sz="1800" dirty="0"/>
              <a:t>             else   </a:t>
            </a:r>
            <a:r>
              <a:rPr lang="en-US" sz="1800" dirty="0" err="1"/>
              <a:t>nextstate</a:t>
            </a:r>
            <a:r>
              <a:rPr lang="en-US" sz="1800" dirty="0"/>
              <a:t> = </a:t>
            </a:r>
            <a:r>
              <a:rPr lang="en-US" sz="1800" dirty="0" smtClean="0"/>
              <a:t>S3;</a:t>
            </a:r>
          </a:p>
          <a:p>
            <a:r>
              <a:rPr lang="en-US" sz="1800" dirty="0"/>
              <a:t> </a:t>
            </a:r>
            <a:r>
              <a:rPr lang="en-US" sz="1800" dirty="0" smtClean="0"/>
              <a:t>        S3: </a:t>
            </a:r>
            <a:r>
              <a:rPr lang="en-US" sz="1800" dirty="0"/>
              <a:t>if (a) </a:t>
            </a:r>
            <a:r>
              <a:rPr lang="en-US" sz="1800" dirty="0" err="1"/>
              <a:t>nextstate</a:t>
            </a:r>
            <a:r>
              <a:rPr lang="en-US" sz="1800" dirty="0"/>
              <a:t> = S1;</a:t>
            </a:r>
          </a:p>
          <a:p>
            <a:r>
              <a:rPr lang="en-US" sz="1800" dirty="0"/>
              <a:t>             else   </a:t>
            </a:r>
            <a:r>
              <a:rPr lang="en-US" sz="1800" dirty="0" err="1"/>
              <a:t>nextstate</a:t>
            </a:r>
            <a:r>
              <a:rPr lang="en-US" sz="1800" dirty="0"/>
              <a:t> = S0</a:t>
            </a:r>
            <a:r>
              <a:rPr lang="en-US" sz="1800" dirty="0" smtClean="0"/>
              <a:t>;</a:t>
            </a:r>
          </a:p>
          <a:p>
            <a:pPr>
              <a:buFont typeface="Wingdings" charset="2"/>
              <a:buNone/>
            </a:pPr>
            <a:r>
              <a:rPr lang="en-US" sz="1800" dirty="0" smtClean="0">
                <a:latin typeface="Consolas" pitchFamily="49" charset="0"/>
              </a:rPr>
              <a:t>         </a:t>
            </a:r>
            <a:r>
              <a:rPr lang="en-US" sz="1800" b="1" dirty="0" smtClean="0">
                <a:latin typeface="Consolas" pitchFamily="49" charset="0"/>
              </a:rPr>
              <a:t>default</a:t>
            </a:r>
            <a:r>
              <a:rPr lang="en-US" sz="1800" dirty="0" smtClean="0">
                <a:latin typeface="Consolas" pitchFamily="49" charset="0"/>
              </a:rPr>
              <a:t>:   </a:t>
            </a:r>
            <a:r>
              <a:rPr lang="en-US" sz="1800" dirty="0" err="1" smtClean="0">
                <a:latin typeface="Consolas" pitchFamily="49" charset="0"/>
              </a:rPr>
              <a:t>nextstate</a:t>
            </a:r>
            <a:r>
              <a:rPr lang="en-US" sz="1800" dirty="0" smtClean="0">
                <a:latin typeface="Consolas" pitchFamily="49" charset="0"/>
              </a:rPr>
              <a:t> = S0;</a:t>
            </a:r>
          </a:p>
          <a:p>
            <a:pPr>
              <a:buFont typeface="Wingdings" charset="2"/>
              <a:buNone/>
            </a:pPr>
            <a:r>
              <a:rPr lang="en-US" sz="1800" dirty="0" smtClean="0">
                <a:latin typeface="Consolas" pitchFamily="49" charset="0"/>
              </a:rPr>
              <a:t>      </a:t>
            </a:r>
            <a:r>
              <a:rPr lang="en-US" sz="1800" b="1" dirty="0" err="1" smtClean="0">
                <a:latin typeface="Consolas" pitchFamily="49" charset="0"/>
              </a:rPr>
              <a:t>endcase</a:t>
            </a:r>
            <a:endParaRPr lang="en-US" sz="1800" b="1" dirty="0" smtClean="0">
              <a:latin typeface="Consolas" pitchFamily="49"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165376"/>
            <a:ext cx="4190429" cy="1503436"/>
          </a:xfrm>
          <a:prstGeom prst="rect">
            <a:avLst/>
          </a:prstGeom>
        </p:spPr>
      </p:pic>
    </p:spTree>
    <p:extLst>
      <p:ext uri="{BB962C8B-B14F-4D97-AF65-F5344CB8AC3E}">
        <p14:creationId xmlns:p14="http://schemas.microsoft.com/office/powerpoint/2010/main" val="60891376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11619" name="Rectangle 3"/>
          <p:cNvSpPr>
            <a:spLocks noGrp="1" noChangeArrowheads="1"/>
          </p:cNvSpPr>
          <p:nvPr>
            <p:ph type="title"/>
            <p:custDataLst>
              <p:tags r:id="rId2"/>
            </p:custDataLst>
          </p:nvPr>
        </p:nvSpPr>
        <p:spPr/>
        <p:txBody>
          <a:bodyPr/>
          <a:lstStyle/>
          <a:p>
            <a:r>
              <a:rPr lang="en-US" dirty="0" smtClean="0"/>
              <a:t>FSM Example 2: Output </a:t>
            </a:r>
            <a:r>
              <a:rPr lang="en-US" dirty="0"/>
              <a:t>A</a:t>
            </a:r>
            <a:r>
              <a:rPr lang="en-US" dirty="0" smtClean="0"/>
              <a:t>ssignments</a:t>
            </a:r>
          </a:p>
        </p:txBody>
      </p:sp>
      <p:sp>
        <p:nvSpPr>
          <p:cNvPr id="111620" name="Rectangle 4"/>
          <p:cNvSpPr>
            <a:spLocks noGrp="1" noChangeArrowheads="1"/>
          </p:cNvSpPr>
          <p:nvPr>
            <p:ph idx="1"/>
            <p:custDataLst>
              <p:tags r:id="rId3"/>
            </p:custDataLst>
          </p:nvPr>
        </p:nvSpPr>
        <p:spPr>
          <a:xfrm>
            <a:off x="485775" y="1362076"/>
            <a:ext cx="7896225" cy="847724"/>
          </a:xfrm>
          <a:ln>
            <a:solidFill>
              <a:schemeClr val="tx1"/>
            </a:solidFill>
            <a:miter lim="800000"/>
            <a:headEnd/>
            <a:tailEnd/>
          </a:ln>
        </p:spPr>
        <p:txBody>
          <a:bodyPr/>
          <a:lstStyle/>
          <a:p>
            <a:pPr>
              <a:buFont typeface="Wingdings" charset="2"/>
              <a:buNone/>
            </a:pPr>
            <a:r>
              <a:rPr lang="en-US" sz="1800" dirty="0" smtClean="0">
                <a:solidFill>
                  <a:schemeClr val="accent3"/>
                </a:solidFill>
                <a:latin typeface="Consolas" pitchFamily="49" charset="0"/>
              </a:rPr>
              <a:t>// output logic</a:t>
            </a:r>
          </a:p>
          <a:p>
            <a:pPr>
              <a:buFont typeface="Wingdings" charset="2"/>
              <a:buNone/>
            </a:pPr>
            <a:r>
              <a:rPr lang="en-US" sz="1800" dirty="0" smtClean="0">
                <a:latin typeface="Consolas" pitchFamily="49" charset="0"/>
              </a:rPr>
              <a:t>   </a:t>
            </a:r>
            <a:r>
              <a:rPr lang="en-US" sz="1800" b="1" dirty="0" smtClean="0">
                <a:latin typeface="Consolas" pitchFamily="49" charset="0"/>
              </a:rPr>
              <a:t>assign </a:t>
            </a:r>
            <a:r>
              <a:rPr lang="en-US" sz="1800" dirty="0"/>
              <a:t>y</a:t>
            </a:r>
            <a:r>
              <a:rPr lang="en-US" sz="1800" dirty="0" smtClean="0">
                <a:latin typeface="Consolas" pitchFamily="49" charset="0"/>
              </a:rPr>
              <a:t> = (a &amp; state == S3);</a:t>
            </a:r>
          </a:p>
        </p:txBody>
      </p:sp>
      <p:sp>
        <p:nvSpPr>
          <p:cNvPr id="2" name="Content Placeholder 1"/>
          <p:cNvSpPr>
            <a:spLocks noGrp="1"/>
          </p:cNvSpPr>
          <p:nvPr>
            <p:ph idx="10"/>
          </p:nvPr>
        </p:nvSpPr>
        <p:spPr>
          <a:xfrm>
            <a:off x="383997" y="2362200"/>
            <a:ext cx="7896225" cy="2447925"/>
          </a:xfrm>
        </p:spPr>
        <p:txBody>
          <a:bodyPr/>
          <a:lstStyle/>
          <a:p>
            <a:r>
              <a:rPr lang="en-US" dirty="0"/>
              <a:t>In this example, output depends </a:t>
            </a:r>
            <a:r>
              <a:rPr lang="en-US" dirty="0" smtClean="0"/>
              <a:t>on state and input</a:t>
            </a:r>
            <a:endParaRPr lang="en-US" dirty="0"/>
          </a:p>
          <a:p>
            <a:pPr lvl="1"/>
            <a:r>
              <a:rPr lang="en-US" b="1" dirty="0" smtClean="0">
                <a:solidFill>
                  <a:schemeClr val="accent1">
                    <a:lumMod val="75000"/>
                    <a:lumOff val="25000"/>
                  </a:schemeClr>
                </a:solidFill>
              </a:rPr>
              <a:t>Mealy type </a:t>
            </a:r>
            <a:r>
              <a:rPr lang="en-US" b="1" dirty="0">
                <a:solidFill>
                  <a:schemeClr val="accent1">
                    <a:lumMod val="75000"/>
                    <a:lumOff val="25000"/>
                  </a:schemeClr>
                </a:solidFill>
              </a:rPr>
              <a:t>FSM</a:t>
            </a:r>
          </a:p>
          <a:p>
            <a:r>
              <a:rPr lang="en-US" dirty="0"/>
              <a:t>We used a simple combinational </a:t>
            </a:r>
            <a:r>
              <a:rPr lang="en-US" dirty="0" smtClean="0"/>
              <a:t>assign</a:t>
            </a:r>
            <a:endParaRPr lang="en-US" dirty="0"/>
          </a:p>
        </p:txBody>
      </p:sp>
    </p:spTree>
    <p:extLst>
      <p:ext uri="{BB962C8B-B14F-4D97-AF65-F5344CB8AC3E}">
        <p14:creationId xmlns:p14="http://schemas.microsoft.com/office/powerpoint/2010/main" val="44117645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custDataLst>
              <p:tags r:id="rId1"/>
            </p:custDataLst>
          </p:nvPr>
        </p:nvSpPr>
        <p:spPr bwMode="auto">
          <a:xfrm>
            <a:off x="533400" y="1066800"/>
            <a:ext cx="807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a:p>
            <a:pPr marL="469900" indent="-469900" eaLnBrk="1" hangingPunct="1">
              <a:spcBef>
                <a:spcPct val="20000"/>
              </a:spcBef>
              <a:buClr>
                <a:srgbClr val="000066"/>
              </a:buClr>
              <a:buFont typeface="Wingdings" charset="2"/>
              <a:buNone/>
            </a:pPr>
            <a:endParaRPr lang="en-US" sz="3200">
              <a:latin typeface="Times New Roman" charset="0"/>
            </a:endParaRPr>
          </a:p>
        </p:txBody>
      </p:sp>
      <p:sp>
        <p:nvSpPr>
          <p:cNvPr id="113667" name="Rectangle 3"/>
          <p:cNvSpPr>
            <a:spLocks noGrp="1" noChangeArrowheads="1"/>
          </p:cNvSpPr>
          <p:nvPr>
            <p:ph type="title"/>
            <p:custDataLst>
              <p:tags r:id="rId2"/>
            </p:custDataLst>
          </p:nvPr>
        </p:nvSpPr>
        <p:spPr/>
        <p:txBody>
          <a:bodyPr/>
          <a:lstStyle/>
          <a:p>
            <a:r>
              <a:rPr lang="en-US" dirty="0" smtClean="0"/>
              <a:t>FSM Example 2: Whole Code</a:t>
            </a:r>
          </a:p>
        </p:txBody>
      </p:sp>
      <p:sp>
        <p:nvSpPr>
          <p:cNvPr id="113668" name="Rectangle 4"/>
          <p:cNvSpPr>
            <a:spLocks noGrp="1" noChangeArrowheads="1"/>
          </p:cNvSpPr>
          <p:nvPr>
            <p:ph idx="1"/>
            <p:custDataLst>
              <p:tags r:id="rId3"/>
            </p:custDataLst>
          </p:nvPr>
        </p:nvSpPr>
        <p:spPr>
          <a:xfrm>
            <a:off x="479337" y="1362075"/>
            <a:ext cx="4168863" cy="4972050"/>
          </a:xfrm>
          <a:ln>
            <a:solidFill>
              <a:schemeClr val="tx1"/>
            </a:solidFill>
            <a:miter lim="800000"/>
            <a:headEnd/>
            <a:tailEnd/>
          </a:ln>
        </p:spPr>
        <p:txBody>
          <a:bodyPr/>
          <a:lstStyle/>
          <a:p>
            <a:r>
              <a:rPr lang="en-US" sz="1400" b="1" dirty="0"/>
              <a:t>module </a:t>
            </a:r>
            <a:r>
              <a:rPr lang="en-US" sz="1400" dirty="0" err="1"/>
              <a:t>smilingsnail</a:t>
            </a:r>
            <a:r>
              <a:rPr lang="en-US" sz="1400" dirty="0"/>
              <a:t> (</a:t>
            </a:r>
            <a:r>
              <a:rPr lang="en-US" sz="1400" b="1" dirty="0"/>
              <a:t>input</a:t>
            </a:r>
            <a:r>
              <a:rPr lang="en-US" sz="1400" dirty="0"/>
              <a:t> </a:t>
            </a:r>
            <a:r>
              <a:rPr lang="en-US" sz="1400" dirty="0" err="1"/>
              <a:t>clk</a:t>
            </a:r>
            <a:r>
              <a:rPr lang="en-US" sz="1400" dirty="0"/>
              <a:t>, </a:t>
            </a:r>
          </a:p>
          <a:p>
            <a:r>
              <a:rPr lang="en-US" sz="1400" b="1" dirty="0"/>
              <a:t>                     input</a:t>
            </a:r>
            <a:r>
              <a:rPr lang="en-US" sz="1400" dirty="0"/>
              <a:t> reset,</a:t>
            </a:r>
          </a:p>
          <a:p>
            <a:r>
              <a:rPr lang="en-US" sz="1400" b="1" dirty="0"/>
              <a:t>                     input</a:t>
            </a:r>
            <a:r>
              <a:rPr lang="en-US" sz="1400" dirty="0"/>
              <a:t> a,	 </a:t>
            </a:r>
          </a:p>
          <a:p>
            <a:r>
              <a:rPr lang="en-US" sz="1400" b="1" dirty="0"/>
              <a:t>                     output</a:t>
            </a:r>
            <a:r>
              <a:rPr lang="en-US" sz="1400" dirty="0"/>
              <a:t> y);</a:t>
            </a:r>
          </a:p>
          <a:p>
            <a:endParaRPr lang="en-US" sz="1400" dirty="0" smtClean="0"/>
          </a:p>
          <a:p>
            <a:r>
              <a:rPr lang="en-US" sz="1400" dirty="0" smtClean="0"/>
              <a:t>   </a:t>
            </a:r>
            <a:r>
              <a:rPr lang="en-US" sz="1400" b="1" dirty="0" err="1"/>
              <a:t>reg</a:t>
            </a:r>
            <a:r>
              <a:rPr lang="en-US" sz="1400" dirty="0"/>
              <a:t>  [1:0] state, </a:t>
            </a:r>
            <a:r>
              <a:rPr lang="en-US" sz="1400" dirty="0" err="1"/>
              <a:t>nextstate</a:t>
            </a:r>
            <a:r>
              <a:rPr lang="en-US" sz="1400" dirty="0"/>
              <a:t>;</a:t>
            </a:r>
          </a:p>
          <a:p>
            <a:r>
              <a:rPr lang="en-US" sz="1400" dirty="0" smtClean="0"/>
              <a:t>   </a:t>
            </a:r>
          </a:p>
          <a:p>
            <a:r>
              <a:rPr lang="en-US" sz="1400" dirty="0" smtClean="0"/>
              <a:t>   </a:t>
            </a:r>
            <a:r>
              <a:rPr lang="en-US" sz="1400" b="1" dirty="0"/>
              <a:t>parameter</a:t>
            </a:r>
            <a:r>
              <a:rPr lang="en-US" sz="1400" dirty="0"/>
              <a:t> S0 = 2'b00;</a:t>
            </a:r>
          </a:p>
          <a:p>
            <a:r>
              <a:rPr lang="en-US" sz="1400" dirty="0"/>
              <a:t>   </a:t>
            </a:r>
            <a:r>
              <a:rPr lang="en-US" sz="1400" b="1" dirty="0"/>
              <a:t>parameter </a:t>
            </a:r>
            <a:r>
              <a:rPr lang="en-US" sz="1400" dirty="0"/>
              <a:t>S1 = 2'b01;</a:t>
            </a:r>
          </a:p>
          <a:p>
            <a:r>
              <a:rPr lang="en-US" sz="1400" dirty="0"/>
              <a:t>   </a:t>
            </a:r>
            <a:r>
              <a:rPr lang="en-US" sz="1400" b="1" dirty="0"/>
              <a:t>parameter </a:t>
            </a:r>
            <a:r>
              <a:rPr lang="en-US" sz="1400" dirty="0"/>
              <a:t>S2 = 2'b10;</a:t>
            </a:r>
          </a:p>
          <a:p>
            <a:r>
              <a:rPr lang="en-US" sz="1400" dirty="0"/>
              <a:t>   </a:t>
            </a:r>
            <a:r>
              <a:rPr lang="en-US" sz="1400" b="1" dirty="0"/>
              <a:t>parameter</a:t>
            </a:r>
            <a:r>
              <a:rPr lang="en-US" sz="1400" dirty="0"/>
              <a:t> S3 = 2’b11</a:t>
            </a:r>
            <a:r>
              <a:rPr lang="en-US" sz="1400" dirty="0" smtClean="0"/>
              <a:t>;</a:t>
            </a:r>
          </a:p>
          <a:p>
            <a:endParaRPr lang="en-US" sz="1400" dirty="0" smtClean="0"/>
          </a:p>
          <a:p>
            <a:r>
              <a:rPr lang="en-US" sz="1400" dirty="0"/>
              <a:t> </a:t>
            </a:r>
            <a:r>
              <a:rPr lang="en-US" sz="1400" dirty="0" smtClean="0"/>
              <a:t>  </a:t>
            </a:r>
            <a:r>
              <a:rPr lang="en-US" sz="1400" dirty="0" smtClean="0">
                <a:solidFill>
                  <a:schemeClr val="accent3"/>
                </a:solidFill>
              </a:rPr>
              <a:t>// </a:t>
            </a:r>
            <a:r>
              <a:rPr lang="en-US" sz="1400" dirty="0">
                <a:solidFill>
                  <a:schemeClr val="accent3"/>
                </a:solidFill>
              </a:rPr>
              <a:t>state register</a:t>
            </a:r>
            <a:endParaRPr lang="en-US" sz="1400" dirty="0"/>
          </a:p>
          <a:p>
            <a:r>
              <a:rPr lang="en-US" sz="1400" b="1" dirty="0" smtClean="0"/>
              <a:t>   always </a:t>
            </a:r>
            <a:r>
              <a:rPr lang="en-US" sz="1400" dirty="0"/>
              <a:t>@ (</a:t>
            </a:r>
            <a:r>
              <a:rPr lang="en-US" sz="1400" b="1" dirty="0" err="1"/>
              <a:t>posedge</a:t>
            </a:r>
            <a:r>
              <a:rPr lang="en-US" sz="1400" b="1" dirty="0"/>
              <a:t> </a:t>
            </a:r>
            <a:r>
              <a:rPr lang="en-US" sz="1400" dirty="0" err="1"/>
              <a:t>clk</a:t>
            </a:r>
            <a:r>
              <a:rPr lang="en-US" sz="1400" dirty="0"/>
              <a:t>, </a:t>
            </a:r>
            <a:r>
              <a:rPr lang="en-US" sz="1400" b="1" dirty="0" err="1"/>
              <a:t>posedge</a:t>
            </a:r>
            <a:r>
              <a:rPr lang="en-US" sz="1400" b="1" dirty="0"/>
              <a:t> </a:t>
            </a:r>
            <a:r>
              <a:rPr lang="en-US" sz="1400" dirty="0"/>
              <a:t>reset</a:t>
            </a:r>
            <a:r>
              <a:rPr lang="en-US" sz="1400" dirty="0" smtClean="0"/>
              <a:t>)</a:t>
            </a:r>
            <a:endParaRPr lang="en-US" sz="1400" dirty="0" smtClean="0">
              <a:solidFill>
                <a:schemeClr val="accent3"/>
              </a:solidFill>
            </a:endParaRPr>
          </a:p>
          <a:p>
            <a:r>
              <a:rPr lang="en-US" sz="1400" dirty="0" smtClean="0"/>
              <a:t>      </a:t>
            </a:r>
            <a:r>
              <a:rPr lang="en-US" sz="1400" b="1" dirty="0" smtClean="0"/>
              <a:t>if </a:t>
            </a:r>
            <a:r>
              <a:rPr lang="en-US" sz="1400" dirty="0" smtClean="0"/>
              <a:t>(reset) state &lt;= S0;</a:t>
            </a:r>
          </a:p>
          <a:p>
            <a:r>
              <a:rPr lang="en-US" sz="1400" dirty="0" smtClean="0"/>
              <a:t>      </a:t>
            </a:r>
            <a:r>
              <a:rPr lang="en-US" sz="1400" b="1" dirty="0"/>
              <a:t>else       </a:t>
            </a:r>
            <a:r>
              <a:rPr lang="en-US" sz="1400" dirty="0"/>
              <a:t>state &lt;= </a:t>
            </a:r>
            <a:r>
              <a:rPr lang="en-US" sz="1400" dirty="0" err="1"/>
              <a:t>nextstate</a:t>
            </a:r>
            <a:r>
              <a:rPr lang="en-US" sz="1400" dirty="0" smtClean="0"/>
              <a:t>;</a:t>
            </a:r>
          </a:p>
          <a:p>
            <a:endParaRPr lang="en-US" sz="1400" dirty="0"/>
          </a:p>
          <a:p>
            <a:r>
              <a:rPr lang="en-US" sz="1400" dirty="0" smtClean="0"/>
              <a:t>   </a:t>
            </a:r>
            <a:r>
              <a:rPr lang="en-US" sz="1400" dirty="0">
                <a:solidFill>
                  <a:schemeClr val="accent3"/>
                </a:solidFill>
              </a:rPr>
              <a:t>// next state logic</a:t>
            </a:r>
          </a:p>
          <a:p>
            <a:r>
              <a:rPr lang="en-US" sz="1400" b="1" dirty="0" smtClean="0"/>
              <a:t>   always </a:t>
            </a:r>
            <a:r>
              <a:rPr lang="en-US" sz="1400" dirty="0"/>
              <a:t>@ (*)</a:t>
            </a:r>
          </a:p>
          <a:p>
            <a:r>
              <a:rPr lang="en-US" sz="1400" dirty="0"/>
              <a:t>      </a:t>
            </a:r>
            <a:r>
              <a:rPr lang="en-US" sz="1400" b="1" dirty="0"/>
              <a:t>case </a:t>
            </a:r>
            <a:r>
              <a:rPr lang="en-US" sz="1400" dirty="0"/>
              <a:t>(state)</a:t>
            </a:r>
          </a:p>
          <a:p>
            <a:r>
              <a:rPr lang="en-US" sz="1400" dirty="0"/>
              <a:t>         S0: if (a) </a:t>
            </a:r>
            <a:r>
              <a:rPr lang="en-US" sz="1400" dirty="0" err="1"/>
              <a:t>nextstate</a:t>
            </a:r>
            <a:r>
              <a:rPr lang="en-US" sz="1400" dirty="0"/>
              <a:t> = S1;</a:t>
            </a:r>
          </a:p>
          <a:p>
            <a:r>
              <a:rPr lang="en-US" sz="1400" dirty="0"/>
              <a:t>             else   </a:t>
            </a:r>
            <a:r>
              <a:rPr lang="en-US" sz="1400" dirty="0" err="1"/>
              <a:t>nextstate</a:t>
            </a:r>
            <a:r>
              <a:rPr lang="en-US" sz="1400" dirty="0"/>
              <a:t> = S0;</a:t>
            </a:r>
          </a:p>
          <a:p>
            <a:r>
              <a:rPr lang="en-US" sz="1400" dirty="0"/>
              <a:t>         </a:t>
            </a:r>
            <a:endParaRPr lang="en-US" sz="1400" dirty="0" smtClean="0"/>
          </a:p>
          <a:p>
            <a:endParaRPr lang="en-US" sz="1400" dirty="0"/>
          </a:p>
          <a:p>
            <a:endParaRPr lang="en-US" sz="1400" dirty="0"/>
          </a:p>
          <a:p>
            <a:endParaRPr lang="en-US" sz="1400" dirty="0" smtClean="0"/>
          </a:p>
          <a:p>
            <a:endParaRPr lang="en-US" sz="1400" b="1" dirty="0" smtClean="0">
              <a:latin typeface="Consolas" pitchFamily="49" charset="0"/>
            </a:endParaRPr>
          </a:p>
        </p:txBody>
      </p:sp>
      <p:sp>
        <p:nvSpPr>
          <p:cNvPr id="8" name="Rectangle 4"/>
          <p:cNvSpPr txBox="1">
            <a:spLocks noChangeArrowheads="1"/>
          </p:cNvSpPr>
          <p:nvPr>
            <p:custDataLst>
              <p:tags r:id="rId4"/>
            </p:custDataLst>
          </p:nvPr>
        </p:nvSpPr>
        <p:spPr bwMode="auto">
          <a:xfrm>
            <a:off x="4702263" y="1373364"/>
            <a:ext cx="4168863" cy="4972050"/>
          </a:xfrm>
          <a:prstGeom prst="rect">
            <a:avLst/>
          </a:prstGeom>
          <a:solidFill>
            <a:srgbClr val="F6F5BD"/>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0"/>
              </a:spcBef>
              <a:spcAft>
                <a:spcPct val="0"/>
              </a:spcAft>
              <a:buClr>
                <a:schemeClr val="accent1">
                  <a:lumMod val="75000"/>
                  <a:lumOff val="25000"/>
                </a:schemeClr>
              </a:buClr>
              <a:buSzPct val="60000"/>
              <a:buFont typeface="Wingdings 2" pitchFamily="18" charset="2"/>
              <a:buNone/>
              <a:defRPr sz="1600" b="0">
                <a:solidFill>
                  <a:schemeClr val="tx1"/>
                </a:solidFill>
                <a:latin typeface="Consolas" pitchFamily="49" charset="0"/>
                <a:ea typeface="+mn-ea"/>
                <a:cs typeface="Consolas" pitchFamily="49" charset="0"/>
              </a:defRPr>
            </a:lvl1pPr>
            <a:lvl2pPr marL="457200" indent="0" algn="l" rtl="0" eaLnBrk="1" fontAlgn="base" hangingPunct="1">
              <a:spcBef>
                <a:spcPts val="600"/>
              </a:spcBef>
              <a:spcAft>
                <a:spcPct val="0"/>
              </a:spcAft>
              <a:buClr>
                <a:schemeClr val="accent1">
                  <a:lumMod val="75000"/>
                  <a:lumOff val="25000"/>
                </a:schemeClr>
              </a:buClr>
              <a:buSzPct val="110000"/>
              <a:buFont typeface="Wingdings" pitchFamily="2" charset="2"/>
              <a:buNone/>
              <a:defRPr sz="2000">
                <a:solidFill>
                  <a:schemeClr val="tx1"/>
                </a:solidFill>
                <a:latin typeface="Calibri" pitchFamily="34" charset="0"/>
              </a:defRPr>
            </a:lvl2pPr>
            <a:lvl3pPr marL="914400" indent="0" algn="l" rtl="0" eaLnBrk="1" fontAlgn="base" hangingPunct="1">
              <a:spcBef>
                <a:spcPct val="20000"/>
              </a:spcBef>
              <a:spcAft>
                <a:spcPct val="0"/>
              </a:spcAft>
              <a:buSzPct val="80000"/>
              <a:buFont typeface="Wingdings" pitchFamily="2" charset="2"/>
              <a:buNone/>
              <a:defRPr sz="2000">
                <a:solidFill>
                  <a:schemeClr val="tx1"/>
                </a:solidFill>
                <a:latin typeface="Calibri" pitchFamily="34" charset="0"/>
              </a:defRPr>
            </a:lvl3pPr>
            <a:lvl4pPr marL="1371600" indent="0" algn="l" rtl="0" eaLnBrk="1" fontAlgn="base" hangingPunct="1">
              <a:spcBef>
                <a:spcPct val="20000"/>
              </a:spcBef>
              <a:spcAft>
                <a:spcPct val="0"/>
              </a:spcAft>
              <a:buNone/>
              <a:defRPr sz="2000">
                <a:solidFill>
                  <a:schemeClr val="tx1"/>
                </a:solidFill>
                <a:latin typeface="Calibri" pitchFamily="34" charset="0"/>
              </a:defRPr>
            </a:lvl4pPr>
            <a:lvl5pPr marL="1828800" indent="0" algn="l" rtl="0" eaLnBrk="1" fontAlgn="base" hangingPunct="1">
              <a:spcBef>
                <a:spcPct val="20000"/>
              </a:spcBef>
              <a:spcAft>
                <a:spcPct val="0"/>
              </a:spcAft>
              <a:buNone/>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1400" dirty="0" smtClean="0"/>
              <a:t>         S1</a:t>
            </a:r>
            <a:r>
              <a:rPr lang="en-US" sz="1400" dirty="0"/>
              <a:t>: if (a) </a:t>
            </a:r>
            <a:r>
              <a:rPr lang="en-US" sz="1400" dirty="0" err="1"/>
              <a:t>nextstate</a:t>
            </a:r>
            <a:r>
              <a:rPr lang="en-US" sz="1400" dirty="0"/>
              <a:t> = S2;</a:t>
            </a:r>
          </a:p>
          <a:p>
            <a:r>
              <a:rPr lang="en-US" sz="1400" dirty="0"/>
              <a:t>             else   </a:t>
            </a:r>
            <a:r>
              <a:rPr lang="en-US" sz="1400" dirty="0" err="1"/>
              <a:t>nextstate</a:t>
            </a:r>
            <a:r>
              <a:rPr lang="en-US" sz="1400" dirty="0"/>
              <a:t> = S0;</a:t>
            </a:r>
          </a:p>
          <a:p>
            <a:r>
              <a:rPr lang="en-US" sz="1400" dirty="0"/>
              <a:t>         S2: if (a) </a:t>
            </a:r>
            <a:r>
              <a:rPr lang="en-US" sz="1400" dirty="0" err="1"/>
              <a:t>nextstate</a:t>
            </a:r>
            <a:r>
              <a:rPr lang="en-US" sz="1400" dirty="0"/>
              <a:t> = S2;</a:t>
            </a:r>
          </a:p>
          <a:p>
            <a:r>
              <a:rPr lang="en-US" sz="1400" dirty="0"/>
              <a:t>             else   </a:t>
            </a:r>
            <a:r>
              <a:rPr lang="en-US" sz="1400" dirty="0" err="1"/>
              <a:t>nextstate</a:t>
            </a:r>
            <a:r>
              <a:rPr lang="en-US" sz="1400" dirty="0"/>
              <a:t> = S3;</a:t>
            </a:r>
          </a:p>
          <a:p>
            <a:r>
              <a:rPr lang="en-US" sz="1400" dirty="0"/>
              <a:t>         S3: if (a) </a:t>
            </a:r>
            <a:r>
              <a:rPr lang="en-US" sz="1400" dirty="0" err="1"/>
              <a:t>nextstate</a:t>
            </a:r>
            <a:r>
              <a:rPr lang="en-US" sz="1400" dirty="0"/>
              <a:t> = S1;</a:t>
            </a:r>
          </a:p>
          <a:p>
            <a:r>
              <a:rPr lang="en-US" sz="1400" dirty="0"/>
              <a:t>             else   </a:t>
            </a:r>
            <a:r>
              <a:rPr lang="en-US" sz="1400" dirty="0" err="1"/>
              <a:t>nextstate</a:t>
            </a:r>
            <a:r>
              <a:rPr lang="en-US" sz="1400" dirty="0"/>
              <a:t> = S0;</a:t>
            </a:r>
          </a:p>
          <a:p>
            <a:r>
              <a:rPr lang="en-US" sz="1400" dirty="0"/>
              <a:t>         </a:t>
            </a:r>
            <a:r>
              <a:rPr lang="en-US" sz="1400" b="1" dirty="0"/>
              <a:t>default</a:t>
            </a:r>
            <a:r>
              <a:rPr lang="en-US" sz="1400" dirty="0"/>
              <a:t>:   </a:t>
            </a:r>
            <a:r>
              <a:rPr lang="en-US" sz="1400" dirty="0" err="1"/>
              <a:t>nextstate</a:t>
            </a:r>
            <a:r>
              <a:rPr lang="en-US" sz="1400" dirty="0"/>
              <a:t> = S0;</a:t>
            </a:r>
          </a:p>
          <a:p>
            <a:r>
              <a:rPr lang="en-US" sz="1400" dirty="0"/>
              <a:t>      </a:t>
            </a:r>
            <a:r>
              <a:rPr lang="en-US" sz="1400" b="1" dirty="0" err="1" smtClean="0"/>
              <a:t>endcase</a:t>
            </a:r>
            <a:endParaRPr lang="en-US" sz="1400" b="1" dirty="0" smtClean="0"/>
          </a:p>
          <a:p>
            <a:endParaRPr lang="en-US" sz="1400" b="1" dirty="0"/>
          </a:p>
          <a:p>
            <a:r>
              <a:rPr lang="en-US" sz="1400" dirty="0" smtClean="0">
                <a:solidFill>
                  <a:schemeClr val="accent3"/>
                </a:solidFill>
              </a:rPr>
              <a:t>   // </a:t>
            </a:r>
            <a:r>
              <a:rPr lang="en-US" sz="1400" dirty="0">
                <a:solidFill>
                  <a:schemeClr val="accent3"/>
                </a:solidFill>
              </a:rPr>
              <a:t>output logic</a:t>
            </a:r>
          </a:p>
          <a:p>
            <a:r>
              <a:rPr lang="en-US" sz="1400" dirty="0"/>
              <a:t>   </a:t>
            </a:r>
            <a:r>
              <a:rPr lang="en-US" sz="1400" b="1" dirty="0"/>
              <a:t>assign </a:t>
            </a:r>
            <a:r>
              <a:rPr lang="en-US" sz="1400" dirty="0"/>
              <a:t>y = (a &amp; state == S3</a:t>
            </a:r>
            <a:r>
              <a:rPr lang="en-US" sz="1400" dirty="0" smtClean="0"/>
              <a:t>);</a:t>
            </a:r>
          </a:p>
          <a:p>
            <a:endParaRPr lang="en-US" sz="1400" dirty="0"/>
          </a:p>
          <a:p>
            <a:r>
              <a:rPr lang="en-US" sz="1400" b="1" dirty="0" err="1"/>
              <a:t>e</a:t>
            </a:r>
            <a:r>
              <a:rPr lang="en-US" sz="1400" b="1" dirty="0" err="1" smtClean="0"/>
              <a:t>ndmodule</a:t>
            </a:r>
            <a:endParaRPr lang="en-US" sz="1400" b="1" dirty="0"/>
          </a:p>
          <a:p>
            <a:endParaRPr lang="en-US" sz="1400" b="1" dirty="0"/>
          </a:p>
          <a:p>
            <a:r>
              <a:rPr lang="en-US" sz="1400" kern="0" dirty="0" smtClean="0"/>
              <a:t>         </a:t>
            </a:r>
          </a:p>
          <a:p>
            <a:endParaRPr lang="en-US" sz="1400" kern="0" dirty="0" smtClean="0"/>
          </a:p>
          <a:p>
            <a:endParaRPr lang="en-US" sz="1400" kern="0" dirty="0" smtClean="0"/>
          </a:p>
          <a:p>
            <a:endParaRPr lang="en-US" sz="1400" kern="0" dirty="0" smtClean="0"/>
          </a:p>
          <a:p>
            <a:endParaRPr lang="en-US" sz="1400" b="1" kern="0" dirty="0" smtClean="0"/>
          </a:p>
        </p:txBody>
      </p:sp>
    </p:spTree>
    <p:extLst>
      <p:ext uri="{BB962C8B-B14F-4D97-AF65-F5344CB8AC3E}">
        <p14:creationId xmlns:p14="http://schemas.microsoft.com/office/powerpoint/2010/main" val="34208574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t>
            </a:r>
            <a:r>
              <a:rPr lang="en-US" dirty="0"/>
              <a:t>D</a:t>
            </a:r>
            <a:r>
              <a:rPr lang="en-US" dirty="0" smtClean="0"/>
              <a:t>id </a:t>
            </a:r>
            <a:r>
              <a:rPr lang="en-US" dirty="0"/>
              <a:t>W</a:t>
            </a:r>
            <a:r>
              <a:rPr lang="en-US" dirty="0" smtClean="0"/>
              <a:t>e Learn?</a:t>
            </a:r>
            <a:endParaRPr lang="de-CH" dirty="0"/>
          </a:p>
        </p:txBody>
      </p:sp>
      <p:sp>
        <p:nvSpPr>
          <p:cNvPr id="5" name="Content Placeholder 4"/>
          <p:cNvSpPr>
            <a:spLocks noGrp="1"/>
          </p:cNvSpPr>
          <p:nvPr>
            <p:ph idx="1"/>
          </p:nvPr>
        </p:nvSpPr>
        <p:spPr/>
        <p:txBody>
          <a:bodyPr/>
          <a:lstStyle/>
          <a:p>
            <a:r>
              <a:rPr lang="en-US" dirty="0" smtClean="0"/>
              <a:t>Basics of Defining Sequential Circuits in Verilog</a:t>
            </a:r>
          </a:p>
          <a:p>
            <a:r>
              <a:rPr lang="en-US" dirty="0" smtClean="0"/>
              <a:t>Always statement</a:t>
            </a:r>
          </a:p>
          <a:p>
            <a:pPr lvl="1"/>
            <a:r>
              <a:rPr lang="en-US" dirty="0" smtClean="0"/>
              <a:t>Is needed for defining memorizing elements (flip-flops, latches)</a:t>
            </a:r>
          </a:p>
          <a:p>
            <a:pPr lvl="1"/>
            <a:r>
              <a:rPr lang="en-US" dirty="0" smtClean="0"/>
              <a:t>Can also be used to define combinational circuits</a:t>
            </a:r>
          </a:p>
          <a:p>
            <a:r>
              <a:rPr lang="en-US" dirty="0" smtClean="0"/>
              <a:t>Blocking </a:t>
            </a:r>
            <a:r>
              <a:rPr lang="en-US" dirty="0" err="1" smtClean="0"/>
              <a:t>vs</a:t>
            </a:r>
            <a:r>
              <a:rPr lang="en-US" dirty="0" smtClean="0"/>
              <a:t> Non-blocking statements</a:t>
            </a:r>
          </a:p>
          <a:p>
            <a:pPr lvl="1"/>
            <a:r>
              <a:rPr lang="en-US" dirty="0" smtClean="0"/>
              <a:t>= assigns the value immediately</a:t>
            </a:r>
          </a:p>
          <a:p>
            <a:pPr lvl="1"/>
            <a:r>
              <a:rPr lang="en-US" dirty="0" smtClean="0"/>
              <a:t>&lt;= assigns the value at the end of the block</a:t>
            </a:r>
          </a:p>
          <a:p>
            <a:r>
              <a:rPr lang="en-US" dirty="0" smtClean="0"/>
              <a:t>Writing FSMs</a:t>
            </a:r>
          </a:p>
          <a:p>
            <a:pPr lvl="1"/>
            <a:r>
              <a:rPr lang="en-US" dirty="0"/>
              <a:t>N</a:t>
            </a:r>
            <a:r>
              <a:rPr lang="en-US" dirty="0" smtClean="0"/>
              <a:t>ext state calculation</a:t>
            </a:r>
          </a:p>
          <a:p>
            <a:pPr lvl="1"/>
            <a:r>
              <a:rPr lang="en-US" dirty="0" smtClean="0"/>
              <a:t>Determining outputs</a:t>
            </a:r>
          </a:p>
          <a:p>
            <a:pPr lvl="1"/>
            <a:r>
              <a:rPr lang="en-US" dirty="0"/>
              <a:t>S</a:t>
            </a:r>
            <a:r>
              <a:rPr lang="en-US" dirty="0" smtClean="0"/>
              <a:t>tate assignment</a:t>
            </a:r>
          </a:p>
        </p:txBody>
      </p:sp>
    </p:spTree>
    <p:extLst>
      <p:ext uri="{BB962C8B-B14F-4D97-AF65-F5344CB8AC3E}">
        <p14:creationId xmlns:p14="http://schemas.microsoft.com/office/powerpoint/2010/main" val="11532922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de-CH" dirty="0"/>
          </a:p>
        </p:txBody>
      </p:sp>
      <p:sp>
        <p:nvSpPr>
          <p:cNvPr id="3" name="Content Placeholder 2"/>
          <p:cNvSpPr>
            <a:spLocks noGrp="1"/>
          </p:cNvSpPr>
          <p:nvPr>
            <p:ph idx="1"/>
          </p:nvPr>
        </p:nvSpPr>
        <p:spPr>
          <a:xfrm>
            <a:off x="396875" y="1209675"/>
            <a:ext cx="7896225" cy="5495925"/>
          </a:xfrm>
        </p:spPr>
        <p:txBody>
          <a:bodyPr/>
          <a:lstStyle/>
          <a:p>
            <a:r>
              <a:rPr lang="en-US" dirty="0" smtClean="0"/>
              <a:t>D Latch is the basic memorizing element</a:t>
            </a:r>
          </a:p>
          <a:p>
            <a:pPr lvl="1"/>
            <a:r>
              <a:rPr lang="en-US" dirty="0" smtClean="0"/>
              <a:t>Transparent mode, copies input to output</a:t>
            </a:r>
          </a:p>
          <a:p>
            <a:pPr lvl="1"/>
            <a:r>
              <a:rPr lang="en-US" dirty="0" smtClean="0"/>
              <a:t>Latch mode, keeps content</a:t>
            </a:r>
          </a:p>
          <a:p>
            <a:r>
              <a:rPr lang="en-US" dirty="0" smtClean="0"/>
              <a:t>(Rising) Edge Triggered Flip-Flops are more practical</a:t>
            </a:r>
          </a:p>
          <a:p>
            <a:pPr lvl="1"/>
            <a:r>
              <a:rPr lang="en-US" dirty="0" smtClean="0"/>
              <a:t>Input is copied to output when the clock rises from 0 to 1</a:t>
            </a:r>
          </a:p>
          <a:p>
            <a:r>
              <a:rPr lang="en-US" dirty="0" smtClean="0"/>
              <a:t>Finite State Machines</a:t>
            </a:r>
          </a:p>
          <a:p>
            <a:pPr lvl="1"/>
            <a:r>
              <a:rPr lang="en-US" b="1" i="1" dirty="0" smtClean="0">
                <a:solidFill>
                  <a:schemeClr val="accent1">
                    <a:lumMod val="75000"/>
                    <a:lumOff val="25000"/>
                  </a:schemeClr>
                </a:solidFill>
              </a:rPr>
              <a:t>Moore</a:t>
            </a:r>
            <a:r>
              <a:rPr lang="en-US" dirty="0" smtClean="0"/>
              <a:t>, output depends on </a:t>
            </a:r>
            <a:r>
              <a:rPr lang="en-US" b="1" dirty="0" smtClean="0">
                <a:solidFill>
                  <a:schemeClr val="accent1">
                    <a:lumMod val="75000"/>
                    <a:lumOff val="25000"/>
                  </a:schemeClr>
                </a:solidFill>
              </a:rPr>
              <a:t>only</a:t>
            </a:r>
            <a:r>
              <a:rPr lang="en-US" dirty="0" smtClean="0"/>
              <a:t> the </a:t>
            </a:r>
            <a:r>
              <a:rPr lang="en-US" b="1" dirty="0" smtClean="0">
                <a:solidFill>
                  <a:schemeClr val="accent1">
                    <a:lumMod val="75000"/>
                    <a:lumOff val="25000"/>
                  </a:schemeClr>
                </a:solidFill>
              </a:rPr>
              <a:t>current state</a:t>
            </a:r>
          </a:p>
          <a:p>
            <a:pPr lvl="1"/>
            <a:r>
              <a:rPr lang="en-US" b="1" i="1" dirty="0" smtClean="0">
                <a:solidFill>
                  <a:schemeClr val="accent1">
                    <a:lumMod val="75000"/>
                    <a:lumOff val="25000"/>
                  </a:schemeClr>
                </a:solidFill>
              </a:rPr>
              <a:t>Mealy</a:t>
            </a:r>
            <a:r>
              <a:rPr lang="en-US" dirty="0" smtClean="0"/>
              <a:t>, output depends on </a:t>
            </a:r>
            <a:r>
              <a:rPr lang="en-US" b="1" dirty="0" smtClean="0">
                <a:solidFill>
                  <a:schemeClr val="accent1">
                    <a:lumMod val="75000"/>
                    <a:lumOff val="25000"/>
                  </a:schemeClr>
                </a:solidFill>
              </a:rPr>
              <a:t>current state and the inputs</a:t>
            </a:r>
            <a:r>
              <a:rPr lang="en-US" dirty="0" smtClean="0"/>
              <a:t>.</a:t>
            </a:r>
          </a:p>
          <a:p>
            <a:r>
              <a:rPr lang="en-US" dirty="0" smtClean="0"/>
              <a:t>Three Aspects of an FSM</a:t>
            </a:r>
          </a:p>
          <a:p>
            <a:pPr lvl="1"/>
            <a:r>
              <a:rPr lang="en-US" dirty="0" smtClean="0"/>
              <a:t>Holds the present state</a:t>
            </a:r>
          </a:p>
          <a:p>
            <a:pPr lvl="1"/>
            <a:r>
              <a:rPr lang="en-US" dirty="0" smtClean="0"/>
              <a:t>Calculate the next state</a:t>
            </a:r>
          </a:p>
          <a:p>
            <a:pPr lvl="1"/>
            <a:r>
              <a:rPr lang="en-US" dirty="0" smtClean="0"/>
              <a:t>Determine the outputs </a:t>
            </a:r>
            <a:endParaRPr lang="de-CH" dirty="0"/>
          </a:p>
        </p:txBody>
      </p:sp>
    </p:spTree>
    <p:extLst>
      <p:ext uri="{BB962C8B-B14F-4D97-AF65-F5344CB8AC3E}">
        <p14:creationId xmlns:p14="http://schemas.microsoft.com/office/powerpoint/2010/main" val="363404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a:t>
            </a:r>
            <a:r>
              <a:rPr lang="mr-IN" dirty="0" smtClean="0"/>
              <a:t>…</a:t>
            </a:r>
            <a:endParaRPr lang="en-US" dirty="0"/>
          </a:p>
        </p:txBody>
      </p:sp>
      <p:sp>
        <p:nvSpPr>
          <p:cNvPr id="3" name="Content Placeholder 2"/>
          <p:cNvSpPr>
            <a:spLocks noGrp="1"/>
          </p:cNvSpPr>
          <p:nvPr>
            <p:ph idx="1"/>
          </p:nvPr>
        </p:nvSpPr>
        <p:spPr/>
        <p:txBody>
          <a:bodyPr/>
          <a:lstStyle/>
          <a:p>
            <a:r>
              <a:rPr lang="en-US" dirty="0" smtClean="0"/>
              <a:t>Timing in Combinational circuits</a:t>
            </a:r>
          </a:p>
          <a:p>
            <a:pPr lvl="1"/>
            <a:r>
              <a:rPr lang="en-US" dirty="0" smtClean="0"/>
              <a:t>Propagation and Contamination Delays</a:t>
            </a:r>
          </a:p>
          <a:p>
            <a:r>
              <a:rPr lang="en-US" dirty="0" smtClean="0"/>
              <a:t>Timing for Sequential circuits</a:t>
            </a:r>
          </a:p>
          <a:p>
            <a:pPr lvl="1"/>
            <a:r>
              <a:rPr lang="en-US" dirty="0" smtClean="0"/>
              <a:t>Setup and Hold time</a:t>
            </a:r>
          </a:p>
          <a:p>
            <a:pPr lvl="1"/>
            <a:r>
              <a:rPr lang="en-US" dirty="0" smtClean="0"/>
              <a:t>How fast can my circuit work? </a:t>
            </a:r>
          </a:p>
          <a:p>
            <a:r>
              <a:rPr lang="en-US" dirty="0" smtClean="0"/>
              <a:t>How timing is modeled in Verilog</a:t>
            </a:r>
          </a:p>
          <a:p>
            <a:r>
              <a:rPr lang="en-US" dirty="0" smtClean="0"/>
              <a:t>Verification using Verilog</a:t>
            </a:r>
          </a:p>
          <a:p>
            <a:pPr lvl="1"/>
            <a:r>
              <a:rPr lang="en-US" dirty="0" smtClean="0"/>
              <a:t>How can we make sure the circuit works correctly</a:t>
            </a:r>
          </a:p>
          <a:p>
            <a:pPr lvl="1"/>
            <a:r>
              <a:rPr lang="en-US" dirty="0" smtClean="0"/>
              <a:t>Designing </a:t>
            </a:r>
            <a:r>
              <a:rPr lang="en-US" dirty="0" err="1" smtClean="0"/>
              <a:t>Testbenches</a:t>
            </a:r>
            <a:endParaRPr lang="en-US" dirty="0"/>
          </a:p>
        </p:txBody>
      </p:sp>
    </p:spTree>
    <p:extLst>
      <p:ext uri="{BB962C8B-B14F-4D97-AF65-F5344CB8AC3E}">
        <p14:creationId xmlns:p14="http://schemas.microsoft.com/office/powerpoint/2010/main" val="1456191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emplate_new">
  <a:themeElements>
    <a:clrScheme name="ETH">
      <a:dk1>
        <a:srgbClr val="000000"/>
      </a:dk1>
      <a:lt1>
        <a:srgbClr val="FFFFFF"/>
      </a:lt1>
      <a:dk2>
        <a:srgbClr val="002B5F"/>
      </a:dk2>
      <a:lt2>
        <a:srgbClr val="808080"/>
      </a:lt2>
      <a:accent1>
        <a:srgbClr val="4F0E2B"/>
      </a:accent1>
      <a:accent2>
        <a:srgbClr val="8B3735"/>
      </a:accent2>
      <a:accent3>
        <a:srgbClr val="A03232"/>
      </a:accent3>
      <a:accent4>
        <a:srgbClr val="F7F0BC"/>
      </a:accent4>
      <a:accent5>
        <a:srgbClr val="C8DEC8"/>
      </a:accent5>
      <a:accent6>
        <a:srgbClr val="DEE9F6"/>
      </a:accent6>
      <a:hlink>
        <a:srgbClr val="A71D5B"/>
      </a:hlink>
      <a:folHlink>
        <a:srgbClr val="A71D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25400">
          <a:solidFill>
            <a:schemeClr val="tx1"/>
          </a:solidFill>
          <a:round/>
          <a:headEnd/>
          <a:tailEnd/>
        </a:ln>
        <a:effectLst/>
      </a:spPr>
      <a:bodyPr wrap="none" anchor="ctr">
        <a:spAutoFit/>
      </a:bodyPr>
      <a:lstStyle>
        <a:defPP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digital-style</Template>
  <TotalTime>3931</TotalTime>
  <Words>5614</Words>
  <Application>Microsoft Macintosh PowerPoint</Application>
  <PresentationFormat>On-screen Show (4:3)</PresentationFormat>
  <Paragraphs>1390</Paragraphs>
  <Slides>99</Slides>
  <Notes>83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13" baseType="lpstr">
      <vt:lpstr>Arial</vt:lpstr>
      <vt:lpstr>Arial Narrow</vt:lpstr>
      <vt:lpstr>Calibri</vt:lpstr>
      <vt:lpstr>Cambria Math</vt:lpstr>
      <vt:lpstr>Consolas</vt:lpstr>
      <vt:lpstr>Mangal</vt:lpstr>
      <vt:lpstr>MS PGothic</vt:lpstr>
      <vt:lpstr>ＭＳ Ｐゴシック</vt:lpstr>
      <vt:lpstr>Times New Roman</vt:lpstr>
      <vt:lpstr>Verdana</vt:lpstr>
      <vt:lpstr>Wingdings</vt:lpstr>
      <vt:lpstr>Wingdings 2</vt:lpstr>
      <vt:lpstr>template_new</vt:lpstr>
      <vt:lpstr>VISIO</vt:lpstr>
      <vt:lpstr>Sequential Logic Design</vt:lpstr>
      <vt:lpstr>What will we learn?</vt:lpstr>
      <vt:lpstr>Introduction</vt:lpstr>
      <vt:lpstr>Combinational + Memory = Sequential</vt:lpstr>
      <vt:lpstr>How can a circuit remember?</vt:lpstr>
      <vt:lpstr>How can a circuit remember?</vt:lpstr>
      <vt:lpstr>How can a circuit remember?</vt:lpstr>
      <vt:lpstr>How can a circuit remember?</vt:lpstr>
      <vt:lpstr>The D Latch</vt:lpstr>
      <vt:lpstr>The D Latch has two modes</vt:lpstr>
      <vt:lpstr>The D Latch has two modes</vt:lpstr>
      <vt:lpstr>Summary D Latch</vt:lpstr>
      <vt:lpstr>D Latch is commonly used... but… </vt:lpstr>
      <vt:lpstr>Rising edge trigerred D Flip-Flop</vt:lpstr>
      <vt:lpstr>D Flip-Flop Internal Circuit</vt:lpstr>
      <vt:lpstr>Registers</vt:lpstr>
      <vt:lpstr>Enabled Flip-Flops</vt:lpstr>
      <vt:lpstr>Resettable Flip-Flops</vt:lpstr>
      <vt:lpstr>Resettable Flip-Flops</vt:lpstr>
      <vt:lpstr>Resettable Flip-Flops</vt:lpstr>
      <vt:lpstr>Settable Flip-Flops</vt:lpstr>
      <vt:lpstr>Synchronous Sequential Logic Design</vt:lpstr>
      <vt:lpstr>Finite State Machine (FSM) consists of:</vt:lpstr>
      <vt:lpstr>Finite State Machine (FSM)</vt:lpstr>
      <vt:lpstr>Finite State Machines (FSMs)</vt:lpstr>
      <vt:lpstr>Finite State Machine Example</vt:lpstr>
      <vt:lpstr>FSM Black Box</vt:lpstr>
      <vt:lpstr>FSM State Transition Diagram</vt:lpstr>
      <vt:lpstr>FSM State Transition Diagram</vt:lpstr>
      <vt:lpstr>FSM State Transition Table</vt:lpstr>
      <vt:lpstr>FSM State Transition Table</vt:lpstr>
      <vt:lpstr>FSM Encoded State Transition Table</vt:lpstr>
      <vt:lpstr>FSM Encoded State Transition Table</vt:lpstr>
      <vt:lpstr>FSM Encoded State Transition Table</vt:lpstr>
      <vt:lpstr>FSM Encoded State Transition Table</vt:lpstr>
      <vt:lpstr>FSM Output Table</vt:lpstr>
      <vt:lpstr>FSM Output Table</vt:lpstr>
      <vt:lpstr>FSM Output Table</vt:lpstr>
      <vt:lpstr>FSM Output Table</vt:lpstr>
      <vt:lpstr>FSM Schematic: State Register</vt:lpstr>
      <vt:lpstr>FSM Schematic: Next State Logic</vt:lpstr>
      <vt:lpstr>FSM Schematic: Output Logic</vt:lpstr>
      <vt:lpstr>FSM Timing Diagram</vt:lpstr>
      <vt:lpstr>FSM State Encoding</vt:lpstr>
      <vt:lpstr>Moore vs. Mealy FSM</vt:lpstr>
      <vt:lpstr>State Transition Diagrams (snail - 1101)</vt:lpstr>
      <vt:lpstr>FSM Design Procedure</vt:lpstr>
      <vt:lpstr>Sequential Logic Design</vt:lpstr>
      <vt:lpstr>Last Week in Verilog </vt:lpstr>
      <vt:lpstr>Combinational + Memory = Sequential</vt:lpstr>
      <vt:lpstr>Sequential Logic in Verilog</vt:lpstr>
      <vt:lpstr>always Statement, Defining Processes</vt:lpstr>
      <vt:lpstr>Example: D Flip-Flop</vt:lpstr>
      <vt:lpstr>Example: D Flip-Flop</vt:lpstr>
      <vt:lpstr>Example: D Flip-Flop</vt:lpstr>
      <vt:lpstr>Example: D Flip-Flop</vt:lpstr>
      <vt:lpstr>D Flip-Flop with Asynchronous Reset</vt:lpstr>
      <vt:lpstr>D Flip-Flop with Asynchronous Reset</vt:lpstr>
      <vt:lpstr>D Flip-Flop with Asynchronous Reset</vt:lpstr>
      <vt:lpstr>D Flip-Flop with Synchronous Reset</vt:lpstr>
      <vt:lpstr>D Flip-Flop with Enable and Reset</vt:lpstr>
      <vt:lpstr>Example: D Latch</vt:lpstr>
      <vt:lpstr>Summary: Sequential Statements so far</vt:lpstr>
      <vt:lpstr>Summary: Basics of always Statements</vt:lpstr>
      <vt:lpstr>Summary: Basics of always Statements</vt:lpstr>
      <vt:lpstr>Why does an always Statement Memorize?</vt:lpstr>
      <vt:lpstr>Why does an always Statement Memorize?</vt:lpstr>
      <vt:lpstr>Why does an always Statement Memorize?</vt:lpstr>
      <vt:lpstr>Why does an always Statement Memorize?</vt:lpstr>
      <vt:lpstr>always Blocks for Combinational Circuits</vt:lpstr>
      <vt:lpstr>Always Statement is not Always Practical…</vt:lpstr>
      <vt:lpstr>Sometimes Always Statements are Great</vt:lpstr>
      <vt:lpstr>The case Statement</vt:lpstr>
      <vt:lpstr>Non-blocking and Blocking Statements</vt:lpstr>
      <vt:lpstr>Why use (Non)-Blocking Statements</vt:lpstr>
      <vt:lpstr>Example: Blocking Statements</vt:lpstr>
      <vt:lpstr>Example: Blocking Statements</vt:lpstr>
      <vt:lpstr>Same Example: Non-Blocking Statements</vt:lpstr>
      <vt:lpstr>Same Example: Non-Blocking Statements</vt:lpstr>
      <vt:lpstr>Same Example: Non-Blocking Statements</vt:lpstr>
      <vt:lpstr>Rules for Signal Assignment</vt:lpstr>
      <vt:lpstr>Rules for Signal Assignment (cont)</vt:lpstr>
      <vt:lpstr>Finite State Machines (FSMs)</vt:lpstr>
      <vt:lpstr>Finite State Machine (FSM) consists of:</vt:lpstr>
      <vt:lpstr>FSM Example 1: Divide by 3 </vt:lpstr>
      <vt:lpstr>FSM in Verilog, Definitions</vt:lpstr>
      <vt:lpstr>FSM in Verilog, State Register</vt:lpstr>
      <vt:lpstr>FSM in Verilog, Next State Calculation</vt:lpstr>
      <vt:lpstr>FSM in Verilog, Output Assignments</vt:lpstr>
      <vt:lpstr>FSM in Verilog, Whole Code</vt:lpstr>
      <vt:lpstr>FSM Example 2: Smiling Snail</vt:lpstr>
      <vt:lpstr>FSM Example 2: Verilog Definitions</vt:lpstr>
      <vt:lpstr>FSM Example 2: State Register</vt:lpstr>
      <vt:lpstr>FSM Example 2: Next State Calculation</vt:lpstr>
      <vt:lpstr>FSM Example 2: Output Assignments</vt:lpstr>
      <vt:lpstr>FSM Example 2: Whole Code</vt:lpstr>
      <vt:lpstr>What Did We Learn?</vt:lpstr>
      <vt:lpstr>What Did We Learn?</vt:lpstr>
      <vt:lpstr>Tomorrow…</vt:lpstr>
    </vt:vector>
  </TitlesOfParts>
  <Company>eth</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liuli</dc:creator>
  <cp:lastModifiedBy>Aanjhan Ranganathan</cp:lastModifiedBy>
  <cp:revision>386</cp:revision>
  <dcterms:created xsi:type="dcterms:W3CDTF">2010-03-26T08:16:35Z</dcterms:created>
  <dcterms:modified xsi:type="dcterms:W3CDTF">2017-03-16T10:29:50Z</dcterms:modified>
</cp:coreProperties>
</file>